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662" r:id="rId2"/>
    <p:sldId id="631" r:id="rId3"/>
    <p:sldId id="632" r:id="rId4"/>
    <p:sldId id="663" r:id="rId5"/>
    <p:sldId id="633" r:id="rId6"/>
    <p:sldId id="635" r:id="rId7"/>
    <p:sldId id="664" r:id="rId8"/>
    <p:sldId id="636" r:id="rId9"/>
    <p:sldId id="637" r:id="rId10"/>
    <p:sldId id="673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3" autoAdjust="0"/>
    <p:restoredTop sz="65302" autoAdjust="0"/>
  </p:normalViewPr>
  <p:slideViewPr>
    <p:cSldViewPr>
      <p:cViewPr varScale="1">
        <p:scale>
          <a:sx n="51" d="100"/>
          <a:sy n="51" d="100"/>
        </p:scale>
        <p:origin x="17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FEC71-4048-42E7-A1C7-25E04BFF3982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96990-0E14-464A-A9CD-5072DED3E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091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A9797-E922-4FDA-B22C-275C325D71D4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AD4CA-8079-4F65-966C-84D0785BA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95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https://miro.com/welcomeonboard/O2RdyRtdOxrhJGgYDjWjydNbDS3yKrpGuyexkWTO52EBAf2SioZPUt0HLbkmjsBr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Has to be</a:t>
            </a:r>
            <a:r>
              <a:rPr lang="en-GB" baseline="0" dirty="0" smtClean="0"/>
              <a:t> chrome and follow this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AD4CA-8079-4F65-966C-84D0785BA3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6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Point of activity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To</a:t>
            </a:r>
            <a:r>
              <a:rPr lang="en-GB" baseline="0" dirty="0" smtClean="0"/>
              <a:t> learn the notion of rapid testing, the importance of gathering data and PDSAs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You can see the house you are building, the architect was very specific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dirty="0" smtClean="0"/>
              <a:t>This is the house we want you to</a:t>
            </a:r>
            <a:r>
              <a:rPr lang="en-GB" baseline="0" dirty="0" smtClean="0"/>
              <a:t> replicate.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AD4CA-8079-4F65-966C-84D0785BA3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02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assign the roles now.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AD4CA-8079-4F65-966C-84D0785BA3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85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ts val="2400"/>
              </a:lnSpc>
              <a:spcAft>
                <a:spcPts val="600"/>
              </a:spcAft>
              <a:buClr>
                <a:srgbClr val="005EB8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What’s your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theory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</a:p>
          <a:p>
            <a:pPr lvl="1">
              <a:lnSpc>
                <a:spcPts val="2400"/>
              </a:lnSpc>
              <a:spcAft>
                <a:spcPts val="600"/>
              </a:spcAft>
              <a:buClr>
                <a:srgbClr val="005EB8"/>
              </a:buClr>
            </a:pPr>
            <a:endParaRPr lang="en-US" sz="2400" dirty="0" smtClean="0">
              <a:solidFill>
                <a:prstClr val="black"/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  <a:buClr>
                <a:srgbClr val="005EB8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What do you think will </a:t>
            </a:r>
            <a:r>
              <a:rPr lang="en-US" sz="2400" b="1" dirty="0" smtClean="0">
                <a:solidFill>
                  <a:srgbClr val="C00000"/>
                </a:solidFill>
              </a:rPr>
              <a:t>happen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</a:p>
          <a:p>
            <a:pPr lvl="2">
              <a:lnSpc>
                <a:spcPts val="2400"/>
              </a:lnSpc>
              <a:buClr>
                <a:srgbClr val="005EB8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What’s s your prediction about it?</a:t>
            </a:r>
          </a:p>
          <a:p>
            <a:pPr marL="914400" lvl="2" indent="0">
              <a:lnSpc>
                <a:spcPts val="2400"/>
              </a:lnSpc>
              <a:spcAft>
                <a:spcPts val="600"/>
              </a:spcAft>
              <a:buClr>
                <a:srgbClr val="005EB8"/>
              </a:buClr>
              <a:buFontTx/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  <a:buClr>
                <a:srgbClr val="005EB8"/>
              </a:buClr>
            </a:pPr>
            <a:r>
              <a:rPr lang="en-US" sz="2400" b="1" dirty="0" smtClean="0">
                <a:solidFill>
                  <a:srgbClr val="C00000"/>
                </a:solidFill>
              </a:rPr>
              <a:t>Think ahead to future tests</a:t>
            </a:r>
          </a:p>
          <a:p>
            <a:pPr marL="238125" lvl="2" indent="0">
              <a:lnSpc>
                <a:spcPts val="2400"/>
              </a:lnSpc>
              <a:buClr>
                <a:srgbClr val="005EB8"/>
              </a:buClr>
              <a:buFont typeface="Arial" charset="0"/>
              <a:buNone/>
            </a:pPr>
            <a:r>
              <a:rPr lang="en-US" sz="2200" dirty="0" smtClean="0">
                <a:solidFill>
                  <a:prstClr val="black"/>
                </a:solidFill>
              </a:rPr>
              <a:t>….and how they might be shaped by the current small test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AD4CA-8079-4F65-966C-84D0785BA3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2708920"/>
            <a:ext cx="8099425" cy="1857344"/>
          </a:xfrm>
        </p:spPr>
        <p:txBody>
          <a:bodyPr anchor="b"/>
          <a:lstStyle>
            <a:lvl1pPr>
              <a:lnSpc>
                <a:spcPts val="4130"/>
              </a:lnSpc>
              <a:defRPr sz="413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4895006"/>
            <a:ext cx="6442074" cy="1198290"/>
          </a:xfrm>
        </p:spPr>
        <p:txBody>
          <a:bodyPr/>
          <a:lstStyle>
            <a:lvl1pPr marL="0" indent="0" algn="l">
              <a:lnSpc>
                <a:spcPts val="2850"/>
              </a:lnSpc>
              <a:buNone/>
              <a:defRPr sz="2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F918-2F52-4D0B-981D-16FCF5AA3287}" type="datetime1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9846-FEF9-447D-BFE8-B48FD8D33B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6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33A1-B2E6-4DAD-A3F8-F817C0FBF823}" type="datetime1">
              <a:rPr lang="en-GB" smtClean="0"/>
              <a:t>20/07/2020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4EE1-36D0-4771-B926-3F957B3496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64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97504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52" y="274638"/>
            <a:ext cx="593744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96591-96C6-42B5-8E64-90005F6F5601}" type="datetime1">
              <a:rPr lang="en-GB" smtClean="0"/>
              <a:t>20/07/2020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888B8-FFB3-4026-A50B-BFDD280B5C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31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64" y="26042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410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64" y="26042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7477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64" y="26042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633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64" y="26042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509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64" y="26042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0825" y="1196975"/>
            <a:ext cx="8642350" cy="4535488"/>
          </a:xfrm>
          <a:prstGeom prst="rect">
            <a:avLst/>
          </a:prstGeom>
        </p:spPr>
        <p:txBody>
          <a:bodyPr/>
          <a:lstStyle>
            <a:lvl1pPr>
              <a:buClr>
                <a:srgbClr val="A4D620"/>
              </a:buClr>
              <a:defRPr sz="2000"/>
            </a:lvl1pPr>
            <a:lvl2pPr marL="742950" indent="-2857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1800" baseline="0"/>
            </a:lvl2pPr>
            <a:lvl3pPr>
              <a:buClr>
                <a:srgbClr val="A4D620"/>
              </a:buClr>
              <a:defRPr sz="1600"/>
            </a:lvl3pPr>
            <a:lvl4pPr>
              <a:buClr>
                <a:srgbClr val="A4D620"/>
              </a:buClr>
              <a:defRPr sz="1600"/>
            </a:lvl4pPr>
            <a:lvl5pPr>
              <a:buClr>
                <a:srgbClr val="A4D620"/>
              </a:buClr>
              <a:defRPr sz="16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9575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64" y="26042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773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34" y="26036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991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34" y="26036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85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35782"/>
            <a:ext cx="8099424" cy="93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1766467"/>
            <a:ext cx="8099425" cy="4140000"/>
          </a:xfrm>
        </p:spPr>
        <p:txBody>
          <a:bodyPr/>
          <a:lstStyle>
            <a:lvl1pPr>
              <a:lnSpc>
                <a:spcPts val="2850"/>
              </a:lnSpc>
              <a:spcAft>
                <a:spcPts val="374"/>
              </a:spcAft>
              <a:defRPr sz="2700"/>
            </a:lvl1pPr>
            <a:lvl2pPr marL="237600" indent="-237600">
              <a:lnSpc>
                <a:spcPts val="2850"/>
              </a:lnSpc>
              <a:spcAft>
                <a:spcPts val="374"/>
              </a:spcAft>
              <a:defRPr sz="2700"/>
            </a:lvl2pPr>
            <a:lvl3pPr marL="474663" indent="-238125">
              <a:lnSpc>
                <a:spcPts val="2850"/>
              </a:lnSpc>
              <a:spcAft>
                <a:spcPts val="374"/>
              </a:spcAft>
              <a:buClr>
                <a:schemeClr val="accent1"/>
              </a:buClr>
              <a:defRPr sz="2700"/>
            </a:lvl3pPr>
            <a:lvl4pPr marL="723900" indent="-250825">
              <a:lnSpc>
                <a:spcPts val="2850"/>
              </a:lnSpc>
              <a:spcAft>
                <a:spcPts val="374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700"/>
            </a:lvl4pPr>
            <a:lvl5pPr marL="977900" indent="-269875">
              <a:lnSpc>
                <a:spcPts val="2850"/>
              </a:lnSpc>
              <a:spcAft>
                <a:spcPts val="374"/>
              </a:spcAft>
              <a:buClr>
                <a:schemeClr val="accent1"/>
              </a:buClr>
              <a:tabLst>
                <a:tab pos="955675" algn="l"/>
              </a:tabLst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6413" y="6503988"/>
            <a:ext cx="2133600" cy="1984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22F4B-0F3B-4B39-8E90-734085B8E7E8}" type="datetime1">
              <a:rPr lang="en-GB" smtClean="0"/>
              <a:t>20/07/2020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2613" y="6503988"/>
            <a:ext cx="2895600" cy="1984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1013" y="6503988"/>
            <a:ext cx="536575" cy="1984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60CC-B211-44BB-8260-CA5076843F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144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34" y="26036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909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34" y="26036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036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34" y="26036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0825" y="1196975"/>
            <a:ext cx="8642350" cy="4535488"/>
          </a:xfrm>
          <a:prstGeom prst="rect">
            <a:avLst/>
          </a:prstGeom>
        </p:spPr>
        <p:txBody>
          <a:bodyPr/>
          <a:lstStyle>
            <a:lvl1pPr>
              <a:buClr>
                <a:srgbClr val="A4D620"/>
              </a:buClr>
              <a:defRPr sz="2000"/>
            </a:lvl1pPr>
            <a:lvl2pPr marL="742950" indent="-2857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1800" baseline="0"/>
            </a:lvl2pPr>
            <a:lvl3pPr>
              <a:buClr>
                <a:srgbClr val="A4D620"/>
              </a:buClr>
              <a:defRPr sz="1600"/>
            </a:lvl3pPr>
            <a:lvl4pPr>
              <a:buClr>
                <a:srgbClr val="A4D620"/>
              </a:buClr>
              <a:defRPr sz="1600"/>
            </a:lvl4pPr>
            <a:lvl5pPr>
              <a:buClr>
                <a:srgbClr val="A4D620"/>
              </a:buClr>
              <a:defRPr sz="16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4436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34" y="26036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728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124744"/>
            <a:ext cx="8641655" cy="460851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25" y="260350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864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124744"/>
            <a:ext cx="8641655" cy="460851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25" y="260350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099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292" y="352807"/>
            <a:ext cx="1496568" cy="652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10615"/>
            <a:ext cx="9144000" cy="958960"/>
          </a:xfrm>
          <a:prstGeom prst="rect">
            <a:avLst/>
          </a:prstGeom>
        </p:spPr>
      </p:pic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4331838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726" y="5036306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67066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1190" y="1343804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48641"/>
            <a:ext cx="8058150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910" y="295675"/>
            <a:ext cx="1154029" cy="50297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91314" y="6372538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4F92BC6-D7C3-584B-87F2-0B845776A5AD}" type="slidenum">
              <a:rPr lang="en-US" sz="1200" smtClean="0">
                <a:solidFill>
                  <a:srgbClr val="768692">
                    <a:lumMod val="60000"/>
                    <a:lumOff val="4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200" dirty="0">
                <a:solidFill>
                  <a:srgbClr val="768692">
                    <a:lumMod val="60000"/>
                    <a:lumOff val="40000"/>
                  </a:srgbClr>
                </a:solidFill>
              </a:rPr>
              <a:t> </a:t>
            </a:r>
            <a:r>
              <a:rPr lang="en-US" sz="1200" dirty="0">
                <a:solidFill>
                  <a:srgbClr val="768692"/>
                </a:solidFill>
              </a:rPr>
              <a:t>  </a:t>
            </a:r>
            <a:r>
              <a:rPr lang="en-US" sz="1200" dirty="0">
                <a:solidFill>
                  <a:srgbClr val="005EB8"/>
                </a:solidFill>
              </a:rPr>
              <a:t>|</a:t>
            </a:r>
            <a:endParaRPr lang="en-US" sz="1200" dirty="0">
              <a:solidFill>
                <a:srgbClr val="768692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40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768692">
                    <a:lumMod val="60000"/>
                    <a:lumOff val="40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44336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7379" y="522568"/>
            <a:ext cx="7466208" cy="653333"/>
          </a:xfrm>
          <a:prstGeom prst="rect">
            <a:avLst/>
          </a:prstGeom>
        </p:spPr>
        <p:txBody>
          <a:bodyPr lIns="90818" tIns="45409" rIns="90818" bIns="45409">
            <a:normAutofit/>
          </a:bodyPr>
          <a:lstStyle>
            <a:lvl1pPr algn="l">
              <a:defRPr sz="2800" b="1">
                <a:solidFill>
                  <a:srgbClr val="0072C6"/>
                </a:solidFill>
                <a:latin typeface="Arial (Headings)"/>
                <a:cs typeface="Arial (Headings)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7378" y="1373200"/>
            <a:ext cx="7466208" cy="4425512"/>
          </a:xfrm>
          <a:prstGeom prst="rect">
            <a:avLst/>
          </a:prstGeom>
        </p:spPr>
        <p:txBody>
          <a:bodyPr vert="horz" lIns="90818" tIns="45409" rIns="90818" bIns="45409"/>
          <a:lstStyle>
            <a:lvl1pPr>
              <a:defRPr sz="1400" b="0" i="0">
                <a:latin typeface="Arial"/>
                <a:cs typeface="Arial"/>
              </a:defRPr>
            </a:lvl1pPr>
            <a:lvl2pPr>
              <a:defRPr sz="14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400" b="0" i="0">
                <a:latin typeface="Arial"/>
                <a:cs typeface="Arial"/>
              </a:defRPr>
            </a:lvl4pPr>
            <a:lvl5pPr>
              <a:defRPr sz="14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5660" y="6488602"/>
            <a:ext cx="2121080" cy="218919"/>
          </a:xfrm>
          <a:prstGeom prst="rect">
            <a:avLst/>
          </a:prstGeom>
        </p:spPr>
        <p:txBody>
          <a:bodyPr lIns="90818" tIns="45409" rIns="90818" bIns="45409"/>
          <a:lstStyle>
            <a:lvl1pPr algn="l">
              <a:defRPr sz="10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DADF28-5588-485E-81E7-6B9A2B6E3B3C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932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4196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067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CDD4D9"/>
                </a:solidFill>
              </a:rPr>
              <a:t>P</a:t>
            </a:r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3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80927"/>
            <a:ext cx="7391400" cy="1732955"/>
          </a:xfrm>
        </p:spPr>
        <p:txBody>
          <a:bodyPr anchor="b"/>
          <a:lstStyle>
            <a:lvl1pPr algn="l">
              <a:lnSpc>
                <a:spcPts val="4125"/>
              </a:lnSpc>
              <a:defRPr sz="375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4706096"/>
            <a:ext cx="7391400" cy="780107"/>
          </a:xfrm>
        </p:spPr>
        <p:txBody>
          <a:bodyPr/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5FDF-6CB9-4BB4-8D1A-25E9E3FF11C2}" type="datetime1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C9F2B-39A4-4596-B5E9-D74E84DC89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471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124744"/>
            <a:ext cx="8641655" cy="460851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25" y="260350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284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50829" y="1124744"/>
            <a:ext cx="8641655" cy="460851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30" y="260356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4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124744"/>
            <a:ext cx="8641655" cy="460851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25" y="260350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507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39562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562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AD30A-77B6-4167-A9FD-7E822638E90E}" type="datetime1">
              <a:rPr lang="en-GB" smtClean="0"/>
              <a:t>20/07/2020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AABC-2316-46E5-88D9-5DF7615C7D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69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2174875"/>
            <a:ext cx="395783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59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505E3-8495-4365-B13F-E0EAA65BBF8B}" type="datetime1">
              <a:rPr lang="en-GB" smtClean="0"/>
              <a:t>20/07/2020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B319-3CFF-4D3E-B672-3BE85B2304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22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C5975-1D3F-4F9B-B678-4FCF3380E612}" type="datetime1">
              <a:rPr lang="en-GB" smtClean="0"/>
              <a:t>20/07/2020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9C46E-652C-4C08-B95A-A916BF48D2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77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38E2-9DC3-416D-84D1-2CC89549C459}" type="datetime1">
              <a:rPr lang="en-GB" smtClean="0"/>
              <a:t>20/07/2020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1AF9-717D-45FA-A9FB-473FAA8F28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5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3050"/>
            <a:ext cx="2925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02939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1435100"/>
            <a:ext cx="2925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9288-6003-4128-9720-B9AF54F9D755}" type="datetime1">
              <a:rPr lang="en-GB" smtClean="0"/>
              <a:t>20/07/2020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E51DF-24AA-4B3B-B4B2-D48A0DE778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32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79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6792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679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34D2-1654-44E6-B1EF-A1CFE064422B}" type="datetime1">
              <a:rPr lang="en-GB" smtClean="0"/>
              <a:t>20/07/2020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8D97-6239-4115-9DC6-75FB69302F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85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167438"/>
            <a:ext cx="3948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6149975"/>
            <a:ext cx="2825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6575"/>
            <a:ext cx="8099425" cy="8747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766888"/>
            <a:ext cx="809942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508750"/>
            <a:ext cx="2133600" cy="198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5A415F-F147-4643-95F9-300093D46687}" type="datetime1">
              <a:rPr lang="en-GB" smtClean="0"/>
              <a:t>20/07/2020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9863"/>
            <a:ext cx="2895600" cy="1984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988" y="6524625"/>
            <a:ext cx="611187" cy="198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A2798F-39FF-4FD7-8CE7-D2B507E744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3" name="Picture 10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167438"/>
            <a:ext cx="3948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6149975"/>
            <a:ext cx="2825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4054" r:id="rId18"/>
    <p:sldLayoutId id="2147484055" r:id="rId19"/>
    <p:sldLayoutId id="2147484056" r:id="rId20"/>
    <p:sldLayoutId id="2147484057" r:id="rId21"/>
    <p:sldLayoutId id="2147484058" r:id="rId22"/>
    <p:sldLayoutId id="2147484059" r:id="rId23"/>
    <p:sldLayoutId id="2147484060" r:id="rId24"/>
    <p:sldLayoutId id="2147484074" r:id="rId25"/>
    <p:sldLayoutId id="2147484137" r:id="rId26"/>
    <p:sldLayoutId id="2147484138" r:id="rId27"/>
    <p:sldLayoutId id="2147484141" r:id="rId28"/>
    <p:sldLayoutId id="2147484201" r:id="rId29"/>
    <p:sldLayoutId id="2147484156" r:id="rId30"/>
    <p:sldLayoutId id="2147484170" r:id="rId31"/>
    <p:sldLayoutId id="2147484198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pitchFamily="34" charset="0"/>
        </a:defRPr>
      </a:lvl5pPr>
      <a:lvl6pPr marL="457200"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ts val="2850"/>
        </a:lnSpc>
        <a:spcBef>
          <a:spcPct val="0"/>
        </a:spcBef>
        <a:spcAft>
          <a:spcPts val="375"/>
        </a:spcAft>
        <a:buFont typeface="Arial" pitchFamily="34" charset="0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236538" indent="-236538" algn="l" rtl="0" eaLnBrk="1" fontAlgn="base" hangingPunct="1">
        <a:lnSpc>
          <a:spcPts val="2850"/>
        </a:lnSpc>
        <a:spcBef>
          <a:spcPct val="0"/>
        </a:spcBef>
        <a:spcAft>
          <a:spcPts val="375"/>
        </a:spcAft>
        <a:buClr>
          <a:schemeClr val="accent1"/>
        </a:buClr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474663" indent="-236538" algn="l" rtl="0" eaLnBrk="1" fontAlgn="base" hangingPunct="1">
        <a:lnSpc>
          <a:spcPts val="2850"/>
        </a:lnSpc>
        <a:spcBef>
          <a:spcPct val="0"/>
        </a:spcBef>
        <a:spcAft>
          <a:spcPts val="375"/>
        </a:spcAft>
        <a:buClr>
          <a:schemeClr val="accent1"/>
        </a:buClr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722313" indent="-250825" algn="l" rtl="0" eaLnBrk="1" fontAlgn="base" hangingPunct="1">
        <a:lnSpc>
          <a:spcPts val="2850"/>
        </a:lnSpc>
        <a:spcBef>
          <a:spcPct val="0"/>
        </a:spcBef>
        <a:spcAft>
          <a:spcPts val="375"/>
        </a:spcAft>
        <a:buClr>
          <a:schemeClr val="accent1"/>
        </a:buClr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269875" algn="l" rtl="0" eaLnBrk="1" fontAlgn="base" hangingPunct="1">
        <a:lnSpc>
          <a:spcPts val="285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85" y="476672"/>
            <a:ext cx="8099424" cy="936000"/>
          </a:xfrm>
        </p:spPr>
        <p:txBody>
          <a:bodyPr/>
          <a:lstStyle/>
          <a:p>
            <a:pPr algn="ctr"/>
            <a:r>
              <a:rPr lang="en-GB" sz="4400" dirty="0" smtClean="0"/>
              <a:t>PDSA Game: Grand Designs</a:t>
            </a:r>
            <a:endParaRPr lang="en-GB" sz="4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56837"/>
            <a:ext cx="3744416" cy="233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97" y="1129060"/>
            <a:ext cx="3542590" cy="235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41" y="3486493"/>
            <a:ext cx="3294112" cy="24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90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we do?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099425" cy="414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1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99424" cy="936000"/>
          </a:xfrm>
        </p:spPr>
        <p:txBody>
          <a:bodyPr/>
          <a:lstStyle/>
          <a:p>
            <a:r>
              <a:rPr lang="en-GB" sz="3200" dirty="0" smtClean="0">
                <a:solidFill>
                  <a:srgbClr val="0070C0"/>
                </a:solidFill>
              </a:rPr>
              <a:t>Build a house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876" y="89823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Objective:  To build a house as quickly as possibly while still passing quality and safety assessments</a:t>
            </a:r>
            <a:endParaRPr lang="en-GB" dirty="0"/>
          </a:p>
        </p:txBody>
      </p:sp>
      <p:pic>
        <p:nvPicPr>
          <p:cNvPr id="3" name="Picture 6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44565"/>
            <a:ext cx="3615800" cy="44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99424" cy="576064"/>
          </a:xfrm>
        </p:spPr>
        <p:txBody>
          <a:bodyPr/>
          <a:lstStyle/>
          <a:p>
            <a:r>
              <a:rPr lang="en-GB" sz="2400" dirty="0" smtClean="0">
                <a:solidFill>
                  <a:srgbClr val="330072"/>
                </a:solidFill>
              </a:rPr>
              <a:t>Roles on your team</a:t>
            </a:r>
            <a:br>
              <a:rPr lang="en-GB" sz="2400" dirty="0" smtClean="0">
                <a:solidFill>
                  <a:srgbClr val="330072"/>
                </a:solidFill>
              </a:rPr>
            </a:br>
            <a:endParaRPr lang="en-GB" sz="2400" dirty="0">
              <a:solidFill>
                <a:srgbClr val="33007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764704"/>
            <a:ext cx="7344816" cy="5484267"/>
          </a:xfrm>
        </p:spPr>
        <p:txBody>
          <a:bodyPr>
            <a:no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/>
              <a:t>Note </a:t>
            </a:r>
            <a:r>
              <a:rPr lang="en-US" sz="2000" b="1" dirty="0"/>
              <a:t>taker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b="1" dirty="0"/>
              <a:t>     </a:t>
            </a:r>
            <a:r>
              <a:rPr lang="en-US" sz="2000" dirty="0"/>
              <a:t> </a:t>
            </a:r>
            <a:r>
              <a:rPr lang="en-US" sz="2000" dirty="0" smtClean="0"/>
              <a:t> Fills </a:t>
            </a:r>
            <a:r>
              <a:rPr lang="en-US" sz="2000" dirty="0"/>
              <a:t>out </a:t>
            </a:r>
            <a:r>
              <a:rPr lang="en-US" sz="2000" dirty="0" smtClean="0"/>
              <a:t>PDSA form 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 smtClean="0"/>
          </a:p>
          <a:p>
            <a:pPr marL="457200" indent="-457200">
              <a:spcAft>
                <a:spcPts val="0"/>
              </a:spcAft>
              <a:buFont typeface="+mj-lt"/>
              <a:buAutoNum type="arabicPeriod" startAt="2"/>
            </a:pPr>
            <a:r>
              <a:rPr lang="en-US" sz="2000" b="1" dirty="0" smtClean="0"/>
              <a:t>Timekeeper</a:t>
            </a:r>
            <a:endParaRPr lang="en-US" sz="20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 Needs to be able to time in seconds</a:t>
            </a:r>
            <a:r>
              <a:rPr lang="en-GB" sz="2000" dirty="0" smtClean="0"/>
              <a:t> and make a run chart</a:t>
            </a:r>
            <a:endParaRPr lang="en-US" sz="2000" dirty="0" smtClean="0"/>
          </a:p>
          <a:p>
            <a:pPr marL="457200" indent="-457200">
              <a:spcAft>
                <a:spcPts val="0"/>
              </a:spcAft>
              <a:buFont typeface="+mj-lt"/>
              <a:buAutoNum type="arabicPeriod" startAt="3"/>
            </a:pPr>
            <a:endParaRPr lang="en-US" sz="2000" b="1" dirty="0" smtClean="0"/>
          </a:p>
          <a:p>
            <a:pPr marL="457200" indent="-457200">
              <a:spcAft>
                <a:spcPts val="0"/>
              </a:spcAft>
              <a:buAutoNum type="arabicPeriod" startAt="3"/>
            </a:pPr>
            <a:r>
              <a:rPr lang="en-US" sz="2000" b="1" dirty="0" smtClean="0"/>
              <a:t>Quality assurance officer </a:t>
            </a:r>
          </a:p>
          <a:p>
            <a:pPr>
              <a:spcAft>
                <a:spcPts val="0"/>
              </a:spcAft>
            </a:pPr>
            <a:r>
              <a:rPr lang="en-US" sz="2000" b="1" dirty="0" smtClean="0"/>
              <a:t>      </a:t>
            </a:r>
            <a:r>
              <a:rPr lang="en-US" sz="2000" dirty="0" smtClean="0"/>
              <a:t>To assess the quality and safety of the build</a:t>
            </a:r>
          </a:p>
          <a:p>
            <a:pPr>
              <a:spcAft>
                <a:spcPts val="0"/>
              </a:spcAft>
            </a:pPr>
            <a:endParaRPr lang="en-US" sz="2000" dirty="0"/>
          </a:p>
          <a:p>
            <a:pPr marL="457200" indent="-457200">
              <a:spcAft>
                <a:spcPts val="0"/>
              </a:spcAft>
              <a:buAutoNum type="arabicPeriod" startAt="4"/>
            </a:pPr>
            <a:r>
              <a:rPr lang="en-US" sz="2000" b="1" dirty="0" smtClean="0"/>
              <a:t>Builder/s</a:t>
            </a:r>
          </a:p>
          <a:p>
            <a:pPr>
              <a:spcAft>
                <a:spcPts val="0"/>
              </a:spcAft>
            </a:pPr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r>
              <a:rPr lang="en-US" sz="2000" dirty="0" smtClean="0"/>
              <a:t>To build the house</a:t>
            </a:r>
            <a:br>
              <a:rPr lang="en-US" sz="2000" dirty="0" smtClean="0"/>
            </a:br>
            <a:endParaRPr lang="en-US" sz="2000" b="1" dirty="0" smtClean="0"/>
          </a:p>
          <a:p>
            <a:pPr marL="0" indent="0">
              <a:spcAft>
                <a:spcPts val="0"/>
              </a:spcAft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5085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 Taker:  Please fill out this form during planning and debrief  </a:t>
            </a:r>
            <a:endParaRPr lang="en-GB" dirty="0"/>
          </a:p>
        </p:txBody>
      </p:sp>
      <p:pic>
        <p:nvPicPr>
          <p:cNvPr id="18434" name="Picture 8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04" y="836712"/>
            <a:ext cx="5479743" cy="535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6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8226294" y="365297"/>
            <a:ext cx="552451" cy="226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>
              <a:defRPr sz="1200"/>
            </a:pPr>
            <a:fld id="{86CB4B4D-7CA3-9044-876B-883B54F8677D}" type="slidenum">
              <a:rPr sz="1200"/>
              <a:pPr>
                <a:defRPr sz="1200"/>
              </a:pPr>
              <a:t>5</a:t>
            </a:fld>
            <a:endParaRPr sz="1200"/>
          </a:p>
        </p:txBody>
      </p:sp>
      <p:grpSp>
        <p:nvGrpSpPr>
          <p:cNvPr id="342" name="Group"/>
          <p:cNvGrpSpPr/>
          <p:nvPr/>
        </p:nvGrpSpPr>
        <p:grpSpPr>
          <a:xfrm>
            <a:off x="-3307" y="210207"/>
            <a:ext cx="9144001" cy="6858001"/>
            <a:chOff x="0" y="0"/>
            <a:chExt cx="9144000" cy="6858000"/>
          </a:xfrm>
        </p:grpSpPr>
        <p:sp>
          <p:nvSpPr>
            <p:cNvPr id="340" name="Rectangle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3709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000">
                  <a:solidFill>
                    <a:srgbClr val="FFFFFF"/>
                  </a:solidFill>
                </a:defRPr>
              </a:pPr>
              <a:endParaRPr sz="10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3 – All pieces on Sam &amp; positioned correctly…"/>
            <p:cNvSpPr txBox="1"/>
            <p:nvPr/>
          </p:nvSpPr>
          <p:spPr>
            <a:xfrm>
              <a:off x="0" y="3175807"/>
              <a:ext cx="9144000" cy="506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r>
                <a:rPr sz="10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3 – All pieces on Sam &amp; positioned correctly</a:t>
              </a:r>
            </a:p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r>
                <a:rPr sz="10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2 – All pieces on Sam, but one or more is out of place</a:t>
              </a:r>
            </a:p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r>
                <a:rPr sz="10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1 – One or more pieces are not on Sam.</a:t>
              </a:r>
            </a:p>
          </p:txBody>
        </p:sp>
      </p:grpSp>
      <p:graphicFrame>
        <p:nvGraphicFramePr>
          <p:cNvPr id="343" name="Table"/>
          <p:cNvGraphicFramePr/>
          <p:nvPr>
            <p:extLst>
              <p:ext uri="{D42A27DB-BD31-4B8C-83A1-F6EECF244321}">
                <p14:modId xmlns:p14="http://schemas.microsoft.com/office/powerpoint/2010/main" val="3697469064"/>
              </p:ext>
            </p:extLst>
          </p:nvPr>
        </p:nvGraphicFramePr>
        <p:xfrm>
          <a:off x="179515" y="332656"/>
          <a:ext cx="8961180" cy="6264696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1097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0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7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7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1188">
                <a:tc>
                  <a:txBody>
                    <a:bodyPr/>
                    <a:lstStyle/>
                    <a:p>
                      <a:pPr algn="l" defTabSz="457200">
                        <a:defRPr sz="1000" b="0" i="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000" b="0" i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000" b="0" i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000" b="0" i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000"/>
                        <a:t>Time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000" b="0" i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000" b="0" i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000" b="0" i="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000" b="0" i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208"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GB" sz="1000" dirty="0" smtClean="0"/>
                        <a:t>80</a:t>
                      </a:r>
                      <a:endParaRPr sz="1000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208"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GB" sz="1000" dirty="0" smtClean="0"/>
                        <a:t>70</a:t>
                      </a:r>
                      <a:endParaRPr sz="1000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208"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GB" sz="1000" dirty="0" smtClean="0"/>
                        <a:t>60</a:t>
                      </a:r>
                      <a:endParaRPr sz="1000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640">
                <a:tc rowSpan="2"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000" dirty="0"/>
                        <a:t>Seconds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GB" sz="1000" dirty="0" smtClean="0"/>
                        <a:t>50</a:t>
                      </a:r>
                      <a:endParaRPr sz="1000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GB" sz="1000" dirty="0" smtClean="0"/>
                        <a:t>40</a:t>
                      </a:r>
                      <a:endParaRPr sz="1000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188"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GB" sz="1000" dirty="0" smtClean="0"/>
                        <a:t>30</a:t>
                      </a:r>
                      <a:endParaRPr sz="1000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231"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GB" sz="1000" dirty="0" smtClean="0"/>
                        <a:t>20</a:t>
                      </a:r>
                      <a:endParaRPr sz="1000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000" b="0" i="0"/>
                      </a:pPr>
                      <a:endParaRPr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188"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lang="en-GB" sz="1000" dirty="0" smtClean="0"/>
                        <a:t>10</a:t>
                      </a:r>
                      <a:endParaRPr sz="1000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000" b="0" i="0"/>
                      </a:pPr>
                      <a:endParaRPr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1188"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000"/>
                        <a:t>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000"/>
                        <a:t>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000"/>
                        <a:t>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000"/>
                        <a:t>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000"/>
                        <a:t>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000"/>
                        <a:t>6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r>
                        <a:rPr lang="en-GB" dirty="0" smtClean="0"/>
                        <a:t>7</a:t>
                      </a:r>
                      <a:endParaRPr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1188"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 gridSpan="3"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 sz="1000"/>
                        <a:t>PDSA</a:t>
                      </a:r>
                    </a:p>
                  </a:txBody>
                  <a:tcPr marL="45720" marR="4572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000" b="0" i="0"/>
                      </a:pPr>
                      <a:endParaRPr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87824" y="2324943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Timekeeper – </a:t>
            </a:r>
            <a:r>
              <a:rPr lang="en-GB" dirty="0" smtClean="0"/>
              <a:t>please draw this simple chart on a piece of paper.</a:t>
            </a:r>
          </a:p>
          <a:p>
            <a:r>
              <a:rPr lang="en-GB" dirty="0" smtClean="0"/>
              <a:t>You will use this to record your data.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0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099424" cy="576064"/>
          </a:xfrm>
        </p:spPr>
        <p:txBody>
          <a:bodyPr/>
          <a:lstStyle/>
          <a:p>
            <a:r>
              <a:rPr lang="en-GB" sz="2400" dirty="0" smtClean="0">
                <a:solidFill>
                  <a:srgbClr val="330072"/>
                </a:solidFill>
              </a:rPr>
              <a:t>Time keeper </a:t>
            </a:r>
            <a:br>
              <a:rPr lang="en-GB" sz="2400" dirty="0" smtClean="0">
                <a:solidFill>
                  <a:srgbClr val="330072"/>
                </a:solidFill>
              </a:rPr>
            </a:br>
            <a:endParaRPr lang="en-GB" sz="2400" dirty="0">
              <a:solidFill>
                <a:srgbClr val="33007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69069"/>
            <a:ext cx="8640960" cy="5484267"/>
          </a:xfrm>
        </p:spPr>
        <p:txBody>
          <a:bodyPr>
            <a:noAutofit/>
          </a:bodyPr>
          <a:lstStyle/>
          <a:p>
            <a:pPr lvl="0">
              <a:lnSpc>
                <a:spcPts val="2800"/>
              </a:lnSpc>
              <a:spcAft>
                <a:spcPts val="0"/>
              </a:spcAft>
            </a:pPr>
            <a:r>
              <a:rPr lang="en-US" sz="2400" b="1" dirty="0" smtClean="0"/>
              <a:t>Operational definition for </a:t>
            </a:r>
            <a:r>
              <a:rPr lang="en-US" sz="2400" b="1" u="sng" dirty="0" smtClean="0"/>
              <a:t>time</a:t>
            </a:r>
            <a:r>
              <a:rPr lang="en-US" sz="2400" b="1" dirty="0" smtClean="0"/>
              <a:t> to build a house</a:t>
            </a:r>
          </a:p>
          <a:p>
            <a:pPr lvl="0">
              <a:lnSpc>
                <a:spcPts val="2800"/>
              </a:lnSpc>
              <a:spcAft>
                <a:spcPts val="0"/>
              </a:spcAft>
            </a:pPr>
            <a:endParaRPr lang="en-US" sz="2400" b="1" dirty="0"/>
          </a:p>
          <a:p>
            <a:pPr lvl="0">
              <a:lnSpc>
                <a:spcPts val="2800"/>
              </a:lnSpc>
              <a:spcAft>
                <a:spcPts val="0"/>
              </a:spcAft>
            </a:pPr>
            <a:r>
              <a:rPr lang="en-US" sz="2400" b="1" dirty="0" smtClean="0"/>
              <a:t>Equipment:  </a:t>
            </a:r>
            <a:r>
              <a:rPr lang="en-US" sz="2400" dirty="0" smtClean="0"/>
              <a:t>Stop watch using a phone</a:t>
            </a:r>
          </a:p>
          <a:p>
            <a:pPr lvl="0">
              <a:lnSpc>
                <a:spcPts val="2800"/>
              </a:lnSpc>
              <a:spcAft>
                <a:spcPts val="0"/>
              </a:spcAft>
            </a:pPr>
            <a:endParaRPr lang="en-US" sz="2400" dirty="0" smtClean="0"/>
          </a:p>
          <a:p>
            <a:pPr lvl="0">
              <a:lnSpc>
                <a:spcPts val="2800"/>
              </a:lnSpc>
              <a:spcAft>
                <a:spcPts val="0"/>
              </a:spcAft>
            </a:pPr>
            <a:r>
              <a:rPr lang="en-US" sz="2400" b="1" dirty="0" smtClean="0"/>
              <a:t>Measurement unit: </a:t>
            </a:r>
            <a:r>
              <a:rPr lang="en-US" sz="2400" dirty="0" smtClean="0"/>
              <a:t>Seconds</a:t>
            </a:r>
          </a:p>
          <a:p>
            <a:pPr lvl="0">
              <a:lnSpc>
                <a:spcPts val="2800"/>
              </a:lnSpc>
              <a:spcAft>
                <a:spcPts val="0"/>
              </a:spcAft>
            </a:pPr>
            <a:endParaRPr lang="en-US" sz="2400" dirty="0" smtClean="0"/>
          </a:p>
          <a:p>
            <a:pPr lvl="0">
              <a:lnSpc>
                <a:spcPts val="2800"/>
              </a:lnSpc>
              <a:spcAft>
                <a:spcPts val="0"/>
              </a:spcAft>
            </a:pPr>
            <a:r>
              <a:rPr lang="en-US" sz="2400" b="1" dirty="0" smtClean="0"/>
              <a:t>Timing starts: </a:t>
            </a:r>
            <a:r>
              <a:rPr lang="en-US" sz="2400" dirty="0"/>
              <a:t>W</a:t>
            </a:r>
            <a:r>
              <a:rPr lang="en-US" sz="2400" dirty="0" smtClean="0"/>
              <a:t>hen the first mark on the page takes place</a:t>
            </a:r>
          </a:p>
          <a:p>
            <a:pPr lvl="0">
              <a:lnSpc>
                <a:spcPts val="2800"/>
              </a:lnSpc>
              <a:spcAft>
                <a:spcPts val="0"/>
              </a:spcAft>
            </a:pPr>
            <a:endParaRPr lang="en-US" sz="2400" dirty="0" smtClean="0"/>
          </a:p>
          <a:p>
            <a:pPr lvl="0">
              <a:lnSpc>
                <a:spcPts val="2800"/>
              </a:lnSpc>
              <a:spcAft>
                <a:spcPts val="0"/>
              </a:spcAft>
            </a:pPr>
            <a:r>
              <a:rPr lang="en-US" sz="2400" b="1" dirty="0" smtClean="0"/>
              <a:t>Timing stops: </a:t>
            </a:r>
            <a:r>
              <a:rPr lang="en-US" sz="2400" dirty="0" smtClean="0"/>
              <a:t>When the builder declares the job complete by saying “build complete” </a:t>
            </a:r>
          </a:p>
          <a:p>
            <a:pPr lvl="0">
              <a:lnSpc>
                <a:spcPts val="2800"/>
              </a:lnSpc>
              <a:spcAft>
                <a:spcPts val="0"/>
              </a:spcAft>
            </a:pPr>
            <a:endParaRPr lang="en-US" sz="2400" dirty="0"/>
          </a:p>
          <a:p>
            <a:pPr lvl="0">
              <a:lnSpc>
                <a:spcPts val="2800"/>
              </a:lnSpc>
              <a:spcAft>
                <a:spcPts val="0"/>
              </a:spcAft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735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99424" cy="936000"/>
          </a:xfrm>
        </p:spPr>
        <p:txBody>
          <a:bodyPr/>
          <a:lstStyle/>
          <a:p>
            <a:r>
              <a:rPr lang="en-GB" dirty="0" smtClean="0"/>
              <a:t>Quality assurance officer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099425" cy="414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smtClean="0"/>
              <a:t>To assure the quality and safety of the build.  A house is complete once it has the following: </a:t>
            </a:r>
          </a:p>
          <a:p>
            <a:pPr>
              <a:lnSpc>
                <a:spcPct val="100000"/>
              </a:lnSpc>
            </a:pPr>
            <a:endParaRPr lang="en-GB" sz="1800" dirty="0" smtClean="0"/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800" dirty="0" smtClean="0"/>
              <a:t>Black square wall foundations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800" dirty="0" smtClean="0"/>
              <a:t>Red triangular roof 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800" dirty="0" smtClean="0"/>
              <a:t>Two blue windows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800" dirty="0" smtClean="0"/>
              <a:t>A door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800" dirty="0" smtClean="0"/>
              <a:t>Green curved path 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endParaRPr lang="en-GB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To audit the final build.  If any items are missing or an incorrect colour add on 10 seconds for each item. </a:t>
            </a:r>
          </a:p>
          <a:p>
            <a:pPr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If the house passes inspection </a:t>
            </a:r>
            <a:r>
              <a:rPr lang="en-GB" sz="1800" dirty="0" smtClean="0"/>
              <a:t>get </a:t>
            </a:r>
            <a:r>
              <a:rPr lang="en-GB" sz="1800" dirty="0"/>
              <a:t>a 5 second bonus.</a:t>
            </a:r>
          </a:p>
          <a:p>
            <a:endParaRPr lang="en-GB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64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099424" cy="576064"/>
          </a:xfrm>
        </p:spPr>
        <p:txBody>
          <a:bodyPr/>
          <a:lstStyle/>
          <a:p>
            <a:r>
              <a:rPr lang="en-GB" sz="2400" smtClean="0">
                <a:solidFill>
                  <a:srgbClr val="330072"/>
                </a:solidFill>
              </a:rPr>
              <a:t>The Rules</a:t>
            </a:r>
            <a:r>
              <a:rPr lang="en-GB" sz="2400" dirty="0" smtClean="0">
                <a:solidFill>
                  <a:srgbClr val="330072"/>
                </a:solidFill>
              </a:rPr>
              <a:t/>
            </a:r>
            <a:br>
              <a:rPr lang="en-GB" sz="2400" dirty="0" smtClean="0">
                <a:solidFill>
                  <a:srgbClr val="330072"/>
                </a:solidFill>
              </a:rPr>
            </a:br>
            <a:r>
              <a:rPr lang="en-GB" sz="2400" dirty="0" smtClean="0">
                <a:solidFill>
                  <a:srgbClr val="330072"/>
                </a:solidFill>
              </a:rPr>
              <a:t/>
            </a:r>
            <a:br>
              <a:rPr lang="en-GB" sz="2400" dirty="0" smtClean="0">
                <a:solidFill>
                  <a:srgbClr val="330072"/>
                </a:solidFill>
              </a:rPr>
            </a:br>
            <a:endParaRPr lang="en-GB" sz="2400" dirty="0">
              <a:solidFill>
                <a:srgbClr val="33007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81037"/>
            <a:ext cx="8640960" cy="5484267"/>
          </a:xfrm>
        </p:spPr>
        <p:txBody>
          <a:bodyPr>
            <a:noAutofit/>
          </a:bodyPr>
          <a:lstStyle/>
          <a:p>
            <a:pPr lvl="0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lvl="0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Fill </a:t>
            </a:r>
            <a:r>
              <a:rPr lang="en-US" sz="2200" dirty="0"/>
              <a:t>out the PDSA prior </a:t>
            </a:r>
            <a:r>
              <a:rPr lang="en-US" sz="2200" dirty="0" smtClean="0"/>
              <a:t>to every build, document the plan/theory and prediction </a:t>
            </a:r>
            <a:r>
              <a:rPr lang="en-US" sz="2200" dirty="0"/>
              <a:t>prior to beginning the </a:t>
            </a:r>
            <a:r>
              <a:rPr lang="en-US" sz="2200" dirty="0" smtClean="0"/>
              <a:t>test</a:t>
            </a:r>
            <a:endParaRPr lang="en-US" sz="2200" dirty="0"/>
          </a:p>
          <a:p>
            <a:pPr lvl="0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lvl="0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Document your Results</a:t>
            </a:r>
          </a:p>
          <a:p>
            <a:pPr lvl="0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lvl="0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Formally </a:t>
            </a:r>
            <a:r>
              <a:rPr lang="en-US" sz="2200" dirty="0"/>
              <a:t>debrief after </a:t>
            </a:r>
            <a:r>
              <a:rPr lang="en-US" sz="2200" b="1" dirty="0" smtClean="0"/>
              <a:t>every build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9526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99424" cy="936000"/>
          </a:xfrm>
        </p:spPr>
        <p:txBody>
          <a:bodyPr/>
          <a:lstStyle/>
          <a:p>
            <a:r>
              <a:rPr lang="en-GB" sz="2400" dirty="0" smtClean="0">
                <a:solidFill>
                  <a:srgbClr val="330072"/>
                </a:solidFill>
              </a:rPr>
              <a:t>Grand designs</a:t>
            </a:r>
            <a:endParaRPr lang="en-GB" sz="2400" dirty="0">
              <a:solidFill>
                <a:srgbClr val="33007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10025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Ready, steady, go…. </a:t>
            </a:r>
            <a:endParaRPr lang="en-GB" dirty="0"/>
          </a:p>
        </p:txBody>
      </p:sp>
      <p:pic>
        <p:nvPicPr>
          <p:cNvPr id="5" name="Picture 6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44565"/>
            <a:ext cx="3615800" cy="44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yal Free PowerPoint template">
  <a:themeElements>
    <a:clrScheme name="RFH_v2">
      <a:dk1>
        <a:sysClr val="windowText" lastClr="000000"/>
      </a:dk1>
      <a:lt1>
        <a:sysClr val="window" lastClr="FFFFFF"/>
      </a:lt1>
      <a:dk2>
        <a:srgbClr val="330072"/>
      </a:dk2>
      <a:lt2>
        <a:srgbClr val="960051"/>
      </a:lt2>
      <a:accent1>
        <a:srgbClr val="005EB8"/>
      </a:accent1>
      <a:accent2>
        <a:srgbClr val="330072"/>
      </a:accent2>
      <a:accent3>
        <a:srgbClr val="78BE20"/>
      </a:accent3>
      <a:accent4>
        <a:srgbClr val="006747"/>
      </a:accent4>
      <a:accent5>
        <a:srgbClr val="00B0B9"/>
      </a:accent5>
      <a:accent6>
        <a:srgbClr val="00A9CE"/>
      </a:accent6>
      <a:hlink>
        <a:srgbClr val="005EB8"/>
      </a:hlink>
      <a:folHlink>
        <a:srgbClr val="330072"/>
      </a:folHlink>
    </a:clrScheme>
    <a:fontScheme name="RFH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7BA4DB"/>
    </a:custClr>
    <a:custClr name="Custom Color 2">
      <a:srgbClr val="FFC72C"/>
    </a:custClr>
    <a:custClr name="Custom Color 3">
      <a:srgbClr val="E87722"/>
    </a:custClr>
    <a:custClr name="Custom Color 4">
      <a:srgbClr val="EDE04B"/>
    </a:custClr>
    <a:custClr name="Custom Color 5">
      <a:srgbClr val="DA1884"/>
    </a:custClr>
    <a:custClr name="Custom Color 6">
      <a:srgbClr val="960051"/>
    </a:custClr>
    <a:custClr name="Custom Color 7">
      <a:srgbClr val="A57FB2"/>
    </a:custClr>
    <a:custClr name="Custom Color 8">
      <a:srgbClr val="330072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15761</TotalTime>
  <Words>423</Words>
  <Application>Microsoft Office PowerPoint</Application>
  <PresentationFormat>On-screen Show (4:3)</PresentationFormat>
  <Paragraphs>95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(Headings)</vt:lpstr>
      <vt:lpstr>Calibri</vt:lpstr>
      <vt:lpstr>Courier New</vt:lpstr>
      <vt:lpstr>Royal Free PowerPoint template</vt:lpstr>
      <vt:lpstr>PDSA Game: Grand Designs</vt:lpstr>
      <vt:lpstr>Build a house</vt:lpstr>
      <vt:lpstr>Roles on your team </vt:lpstr>
      <vt:lpstr>PowerPoint Presentation</vt:lpstr>
      <vt:lpstr>PowerPoint Presentation</vt:lpstr>
      <vt:lpstr>Time keeper  </vt:lpstr>
      <vt:lpstr>Quality assurance officer</vt:lpstr>
      <vt:lpstr>The Rules  </vt:lpstr>
      <vt:lpstr>Grand designs</vt:lpstr>
      <vt:lpstr>How did we do? </vt:lpstr>
    </vt:vector>
  </TitlesOfParts>
  <Company>Royal Free London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heading to be written in here</dc:title>
  <dc:creator>Lever, Yaron</dc:creator>
  <cp:lastModifiedBy>Cruickshank, Amy</cp:lastModifiedBy>
  <cp:revision>264</cp:revision>
  <dcterms:created xsi:type="dcterms:W3CDTF">2017-10-23T12:15:53Z</dcterms:created>
  <dcterms:modified xsi:type="dcterms:W3CDTF">2020-07-20T10:22:26Z</dcterms:modified>
</cp:coreProperties>
</file>