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Thursday, April 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4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2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Thursday, April 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0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9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9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2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Thursday, April 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Thursday, April 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83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q.health.org.uk/event/peer-discussion-sharing-and-learning-around-the-wellbeing-of-staff-2/" TargetMode="External"/><Relationship Id="rId3" Type="http://schemas.openxmlformats.org/officeDocument/2006/relationships/hyperlink" Target="https://q.health.org.uk/event/the-compassion-paradox-making-sense-of-a-difficult-work-environment-together/" TargetMode="External"/><Relationship Id="rId7" Type="http://schemas.openxmlformats.org/officeDocument/2006/relationships/hyperlink" Target="https://q.health.org.uk/event/peer-discussion-sharing-and-learning-around-the-wellbeing-of-staff/" TargetMode="External"/><Relationship Id="rId2" Type="http://schemas.openxmlformats.org/officeDocument/2006/relationships/hyperlink" Target="https://q.health.org.uk/event/q-liberating-structures-user-group-1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q.health.org.uk/event/active-learning-and-collaboration-around-network-weaving/" TargetMode="External"/><Relationship Id="rId5" Type="http://schemas.openxmlformats.org/officeDocument/2006/relationships/hyperlink" Target="https://q.health.org.uk/event/q-online-visit-huddlecraft/" TargetMode="External"/><Relationship Id="rId4" Type="http://schemas.openxmlformats.org/officeDocument/2006/relationships/hyperlink" Target="https://q.health.org.uk/event/the-compassion-paradox-making-sense-of-a-difficult-work-environment-together-2/" TargetMode="External"/><Relationship Id="rId9" Type="http://schemas.openxmlformats.org/officeDocument/2006/relationships/hyperlink" Target="https://q.health.org.uk/event/active-learning-session-delivered-in-partnership-with-the-staff-wellbeing-special-interest-group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eratingstructures.com/8-troika-consult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ilda@cope-scotland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pe-scotlan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4F3A7E8-6DA9-4C2B-ACC8-475F34DAE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21CDF0-4D24-4190-9285-9016C19C1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4BEBE8-D9B4-C163-F4BC-D170A7E8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1449388"/>
            <a:ext cx="5015638" cy="2075012"/>
          </a:xfrm>
        </p:spPr>
        <p:txBody>
          <a:bodyPr>
            <a:normAutofit fontScale="90000"/>
          </a:bodyPr>
          <a:lstStyle/>
          <a:p>
            <a:r>
              <a:rPr lang="en-GB" dirty="0"/>
              <a:t>Peer assist session March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8D8A1-1D99-49B3-E534-371209006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8"/>
            <a:ext cx="5015638" cy="1219439"/>
          </a:xfrm>
        </p:spPr>
        <p:txBody>
          <a:bodyPr>
            <a:normAutofit/>
          </a:bodyPr>
          <a:lstStyle/>
          <a:p>
            <a:r>
              <a:rPr lang="en-GB"/>
              <a:t>Troika Consulting</a:t>
            </a:r>
            <a:endParaRPr lang="en-GB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C225DB8-1F78-7744-E9D4-E5EF40252B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"/>
          <a:stretch/>
        </p:blipFill>
        <p:spPr>
          <a:xfrm>
            <a:off x="20" y="10"/>
            <a:ext cx="5903704" cy="6857990"/>
          </a:xfrm>
          <a:custGeom>
            <a:avLst/>
            <a:gdLst/>
            <a:ahLst/>
            <a:cxnLst/>
            <a:rect l="l" t="t" r="r" b="b"/>
            <a:pathLst>
              <a:path w="5903724" h="6858000">
                <a:moveTo>
                  <a:pt x="0" y="0"/>
                </a:moveTo>
                <a:lnTo>
                  <a:pt x="5886178" y="0"/>
                </a:lnTo>
                <a:lnTo>
                  <a:pt x="5890522" y="42009"/>
                </a:lnTo>
                <a:cubicBezTo>
                  <a:pt x="5948302" y="788432"/>
                  <a:pt x="5795211" y="5194623"/>
                  <a:pt x="5836720" y="6279216"/>
                </a:cubicBezTo>
                <a:cubicBezTo>
                  <a:pt x="5842686" y="6384211"/>
                  <a:pt x="5845802" y="6526851"/>
                  <a:pt x="5846540" y="6699667"/>
                </a:cubicBezTo>
                <a:lnTo>
                  <a:pt x="584650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15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20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33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F94CA-5A5A-4F72-8CF8-DB4BC4A0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en-GB" dirty="0"/>
              <a:t>Other events 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69A83-E203-F1DC-84D8-BFA3B3C0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000" y="633600"/>
            <a:ext cx="4991962" cy="513537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GB" sz="1300" b="1" dirty="0">
                <a:latin typeface="Arial" panose="020B0604020202020204" pitchFamily="34" charset="0"/>
                <a:ea typeface="Calibri" panose="020F0502020204030204" pitchFamily="34" charset="0"/>
              </a:rPr>
              <a:t>Social Network Mapping 20</a:t>
            </a:r>
            <a:r>
              <a:rPr lang="en-GB" sz="13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GB" sz="1300" b="1" dirty="0">
                <a:latin typeface="Arial" panose="020B0604020202020204" pitchFamily="34" charset="0"/>
                <a:ea typeface="Calibri" panose="020F0502020204030204" pitchFamily="34" charset="0"/>
              </a:rPr>
              <a:t> April 12-1pm </a:t>
            </a:r>
            <a:r>
              <a:rPr lang="en-GB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https://q.health.org.uk/event/q-liberating-structures-user-group-11/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1-2-4-all to explore answers to the wicked questions and relax using all the senses</a:t>
            </a:r>
            <a:r>
              <a:rPr lang="en-GB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</a:t>
            </a:r>
            <a:r>
              <a:rPr lang="en-GB" sz="13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April 4.30-5.30pm </a:t>
            </a:r>
            <a:r>
              <a:rPr lang="en-GB" sz="1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https://q.health.org.uk/event/the-compassion-paradox-making-sense-of-a-difficult-work-environment-together</a:t>
            </a:r>
            <a:r>
              <a:rPr lang="en-GB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This is repeated 18</a:t>
            </a:r>
            <a:r>
              <a:rPr lang="en-GB" sz="13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</a:t>
            </a:r>
            <a:r>
              <a:rPr lang="en-GB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https://q.health.org.uk/event/the-compassion-paradox-making-sense-of-a-difficult-work-environment-together-2/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GB" sz="13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300" b="1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GB" sz="13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ower of peer-to-peer approaches on 26 April to </a:t>
            </a:r>
            <a:r>
              <a:rPr lang="en-GB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Huddlecraft</a:t>
            </a: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 </a:t>
            </a:r>
            <a:r>
              <a:rPr lang="en-GB" sz="1300" u="sng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https://q.health.org.uk/event/q-online-visit-huddlecraft/</a:t>
            </a:r>
            <a:endParaRPr lang="en-GB" sz="1300" u="sng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300" dirty="0">
                <a:latin typeface="Arial" panose="020B0604020202020204" pitchFamily="34" charset="0"/>
              </a:rPr>
              <a:t>The Network Maturity Matrix 27</a:t>
            </a:r>
            <a:r>
              <a:rPr lang="en-GB" sz="1300" baseline="30000" dirty="0">
                <a:latin typeface="Arial" panose="020B0604020202020204" pitchFamily="34" charset="0"/>
              </a:rPr>
              <a:t>th</a:t>
            </a:r>
            <a:r>
              <a:rPr lang="en-GB" sz="1300" dirty="0">
                <a:latin typeface="Arial" panose="020B0604020202020204" pitchFamily="34" charset="0"/>
              </a:rPr>
              <a:t> April 4-5.30pm </a:t>
            </a:r>
            <a:r>
              <a:rPr lang="en-GB" sz="1300" u="sng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https://q.health.org.uk/event/active-learning-and-collaboration-around-network-weaving/</a:t>
            </a:r>
            <a:r>
              <a:rPr lang="en-GB" sz="13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Peer support around ideas to support staff wellbeing 2</a:t>
            </a:r>
            <a:r>
              <a:rPr lang="en-GB" sz="13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nd</a:t>
            </a: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May 4-5pm </a:t>
            </a:r>
            <a:r>
              <a:rPr lang="en-GB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https://q.health.org.uk/event/peer-discussion-sharing-and-learning-around-the-wellbeing-of-staff/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repeated 3</a:t>
            </a:r>
            <a:r>
              <a:rPr lang="en-GB" sz="13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August 12-1pm </a:t>
            </a:r>
            <a:r>
              <a:rPr lang="en-GB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https://q.health.org.uk/event/peer-discussion-sharing-and-learning-around-the-wellbeing-of-staff-2/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0000"/>
              </a:lnSpc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charge is your </a:t>
            </a:r>
            <a:r>
              <a:rPr lang="en-GB" sz="1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battery 25</a:t>
            </a:r>
            <a:r>
              <a:rPr lang="en-GB" sz="1300" baseline="30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12-1pm </a:t>
            </a:r>
            <a:r>
              <a:rPr lang="en-GB" sz="1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https://q.health.org.uk/event/active-learning-session-delivered-in-partnership-with-the-staff-wellbeing-special-interest-group/</a:t>
            </a:r>
            <a:r>
              <a:rPr lang="en-GB" sz="1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3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2050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C9F272-10E8-F38C-B33A-482FA835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en-GB" dirty="0"/>
              <a:t>Overview of today’s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04B48-E36D-30AD-7070-01F5AE888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188" y="633600"/>
            <a:ext cx="6900137" cy="12825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1300" dirty="0"/>
              <a:t>What other sessions are coming up</a:t>
            </a:r>
          </a:p>
          <a:p>
            <a:pPr>
              <a:lnSpc>
                <a:spcPct val="110000"/>
              </a:lnSpc>
            </a:pPr>
            <a:r>
              <a:rPr lang="en-GB" sz="1300" dirty="0"/>
              <a:t>Being in the moment</a:t>
            </a:r>
          </a:p>
          <a:p>
            <a:pPr>
              <a:lnSpc>
                <a:spcPct val="110000"/>
              </a:lnSpc>
            </a:pPr>
            <a:r>
              <a:rPr lang="en-GB" sz="1300" dirty="0"/>
              <a:t>Introduction to Troika</a:t>
            </a:r>
          </a:p>
          <a:p>
            <a:pPr>
              <a:lnSpc>
                <a:spcPct val="110000"/>
              </a:lnSpc>
            </a:pPr>
            <a:r>
              <a:rPr lang="en-GB" sz="1300" dirty="0"/>
              <a:t>Time to share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437C49-BCC8-73A5-3D29-F89CE56663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54" b="23432"/>
          <a:stretch/>
        </p:blipFill>
        <p:spPr>
          <a:xfrm>
            <a:off x="20" y="2584536"/>
            <a:ext cx="12191980" cy="4273465"/>
          </a:xfrm>
          <a:custGeom>
            <a:avLst/>
            <a:gdLst/>
            <a:ahLst/>
            <a:cxnLst/>
            <a:rect l="l" t="t" r="r" b="b"/>
            <a:pathLst>
              <a:path w="12192000" h="4273465">
                <a:moveTo>
                  <a:pt x="5674827" y="107"/>
                </a:moveTo>
                <a:cubicBezTo>
                  <a:pt x="6770307" y="-2269"/>
                  <a:pt x="8062055" y="35744"/>
                  <a:pt x="8986322" y="35744"/>
                </a:cubicBezTo>
                <a:cubicBezTo>
                  <a:pt x="10233527" y="52639"/>
                  <a:pt x="11168930" y="69533"/>
                  <a:pt x="12015248" y="52639"/>
                </a:cubicBezTo>
                <a:lnTo>
                  <a:pt x="12192000" y="60460"/>
                </a:lnTo>
                <a:lnTo>
                  <a:pt x="12192000" y="4273465"/>
                </a:lnTo>
                <a:lnTo>
                  <a:pt x="0" y="4273465"/>
                </a:lnTo>
                <a:lnTo>
                  <a:pt x="0" y="65877"/>
                </a:lnTo>
                <a:lnTo>
                  <a:pt x="107413" y="52639"/>
                </a:lnTo>
                <a:cubicBezTo>
                  <a:pt x="716168" y="1955"/>
                  <a:pt x="1725810" y="137111"/>
                  <a:pt x="4665650" y="18850"/>
                </a:cubicBezTo>
                <a:cubicBezTo>
                  <a:pt x="4966315" y="6179"/>
                  <a:pt x="5309667" y="899"/>
                  <a:pt x="5674827" y="10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3902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A3E2477-CB24-4FE6-B9C0-F9800FF83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65638C-2268-4A1B-96C3-95E79EF44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47698-21B6-4248-76E0-E81BB9F7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4991961" cy="1477328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Moment to pause</a:t>
            </a: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97D0825D-5142-4F4A-A141-3CCD5E99C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5867335" y="533334"/>
            <a:ext cx="6858000" cy="5791331"/>
          </a:xfrm>
          <a:custGeom>
            <a:avLst/>
            <a:gdLst>
              <a:gd name="connsiteX0" fmla="*/ 6858000 w 6858000"/>
              <a:gd name="connsiteY0" fmla="*/ 14535 h 5791331"/>
              <a:gd name="connsiteX1" fmla="*/ 6858000 w 6858000"/>
              <a:gd name="connsiteY1" fmla="*/ 5791331 h 5791331"/>
              <a:gd name="connsiteX2" fmla="*/ 0 w 6858000"/>
              <a:gd name="connsiteY2" fmla="*/ 5791330 h 5791331"/>
              <a:gd name="connsiteX3" fmla="*/ 0 w 6858000"/>
              <a:gd name="connsiteY3" fmla="*/ 0 h 5791331"/>
              <a:gd name="connsiteX4" fmla="*/ 145832 w 6858000"/>
              <a:gd name="connsiteY4" fmla="*/ 1175 h 5791331"/>
              <a:gd name="connsiteX5" fmla="*/ 2611132 w 6858000"/>
              <a:gd name="connsiteY5" fmla="*/ 48625 h 5791331"/>
              <a:gd name="connsiteX6" fmla="*/ 6643031 w 6858000"/>
              <a:gd name="connsiteY6" fmla="*/ 15010 h 579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91331">
                <a:moveTo>
                  <a:pt x="6858000" y="14535"/>
                </a:moveTo>
                <a:lnTo>
                  <a:pt x="6858000" y="5791331"/>
                </a:lnTo>
                <a:lnTo>
                  <a:pt x="0" y="5791330"/>
                </a:lnTo>
                <a:lnTo>
                  <a:pt x="0" y="0"/>
                </a:lnTo>
                <a:lnTo>
                  <a:pt x="145832" y="1175"/>
                </a:lnTo>
                <a:cubicBezTo>
                  <a:pt x="886907" y="14750"/>
                  <a:pt x="2228596" y="125101"/>
                  <a:pt x="2611132" y="48625"/>
                </a:cubicBezTo>
                <a:cubicBezTo>
                  <a:pt x="2933352" y="-3056"/>
                  <a:pt x="5032814" y="16325"/>
                  <a:pt x="6643031" y="1501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6" name="Content Placeholder 5" descr="Chart, diagram, funnel chart&#10;&#10;Description automatically generated">
            <a:extLst>
              <a:ext uri="{FF2B5EF4-FFF2-40B4-BE49-F238E27FC236}">
                <a16:creationId xmlns:a16="http://schemas.microsoft.com/office/drawing/2014/main" id="{A65AE79F-932D-D59E-2289-C1BB747EC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542" y="720000"/>
            <a:ext cx="2745239" cy="5409338"/>
          </a:xfrm>
          <a:custGeom>
            <a:avLst/>
            <a:gdLst/>
            <a:ahLst/>
            <a:cxnLst/>
            <a:rect l="l" t="t" r="r" b="b"/>
            <a:pathLst>
              <a:path w="4284000" h="5409338">
                <a:moveTo>
                  <a:pt x="0" y="0"/>
                </a:moveTo>
                <a:lnTo>
                  <a:pt x="4284000" y="0"/>
                </a:lnTo>
                <a:lnTo>
                  <a:pt x="42840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1597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7D787-6C19-A2D7-0212-A32EC12E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Troika consulting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24708-A054-8EFF-1259-86ED80C3F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is made possible? </a:t>
            </a: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 can help people gain insight on issues they face and unleash local wisdom for addressing them. In quick round-robin “consultations,” individuals ask for help and get advice immediately from two others. Peer-to-peer coaching helps with discovering everyday solutions, revealing patterns, and refining prototypes. This is a simple and effective way to extend coaching support for individuals beyond formal reporting relationships. </a:t>
            </a:r>
            <a:r>
              <a:rPr lang="en-GB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Troika Consulting</a:t>
            </a: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is always there for the asking for any individual who wishes to get help from colleagues or friends.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Attribution</a:t>
            </a: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Liberating Structure developed by Henri Lipmanowicz and Keith McCandless. For more information visit </a:t>
            </a: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https://www.liberatingstructures.com/8-troika-consulting/</a:t>
            </a: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0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31BC-9C2F-9513-1A4D-94184F47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07948"/>
          </a:xfrm>
        </p:spPr>
        <p:txBody>
          <a:bodyPr>
            <a:normAutofit fontScale="90000"/>
          </a:bodyPr>
          <a:lstStyle/>
          <a:p>
            <a:r>
              <a:rPr lang="en-GB" dirty="0"/>
              <a:t>Time to connect using Troika Consulting </a:t>
            </a:r>
            <a:b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33631-10D4-CA3C-1543-D92FAF510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In groups of 3 introduce yourself to each other (2min)</a:t>
            </a:r>
          </a:p>
          <a:p>
            <a:r>
              <a:rPr lang="en-GB" dirty="0">
                <a:solidFill>
                  <a:schemeClr val="tx1"/>
                </a:solidFill>
              </a:rPr>
              <a:t>Reflect alone on the following to share when you are the ‘client’ ‘’</a:t>
            </a: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is your challenge?” and “What kind of help do you need?” (2min)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Groups have first client share their question. 1-2 min.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Consultants ask the client clarifying questions. 1-2 min.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Client turns around with their back facing the consultants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Together, the consultants generate ideas, suggestions, coaching advice. 4-5 min.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Client turns around and shares what was most valuable about the experience. 1-2 min.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Groups switch to next person and repeat steps.</a:t>
            </a:r>
          </a:p>
          <a:p>
            <a:endParaRPr lang="en-GB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F61F9B-117C-83E1-7891-BC019586D960}"/>
              </a:ext>
            </a:extLst>
          </p:cNvPr>
          <p:cNvSpPr txBox="1"/>
          <p:nvPr/>
        </p:nvSpPr>
        <p:spPr>
          <a:xfrm>
            <a:off x="561885" y="1303042"/>
            <a:ext cx="110518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each round, one participant is the “client,” the others “consultants” Everyone has an equal opportunity to receive and give coaching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1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8E27F7-3F29-47F0-B30F-5850591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16CD8D-2899-43D9-995B-DD1278D6B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2">
            <a:extLst>
              <a:ext uri="{FF2B5EF4-FFF2-40B4-BE49-F238E27FC236}">
                <a16:creationId xmlns:a16="http://schemas.microsoft.com/office/drawing/2014/main" id="{7F38A32B-CAD5-4D19-8E90-F63EB6902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42615" y="342615"/>
            <a:ext cx="6858000" cy="6172768"/>
          </a:xfrm>
          <a:custGeom>
            <a:avLst/>
            <a:gdLst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4440498 w 6858000"/>
              <a:gd name="connsiteY4" fmla="*/ 5734742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0" fmla="*/ 6858000 w 6858000"/>
              <a:gd name="connsiteY0" fmla="*/ 0 h 5878098"/>
              <a:gd name="connsiteX1" fmla="*/ 6858000 w 6858000"/>
              <a:gd name="connsiteY1" fmla="*/ 5780582 h 5878098"/>
              <a:gd name="connsiteX2" fmla="*/ 6766523 w 6858000"/>
              <a:gd name="connsiteY2" fmla="*/ 5777266 h 5878098"/>
              <a:gd name="connsiteX3" fmla="*/ 5437222 w 6858000"/>
              <a:gd name="connsiteY3" fmla="*/ 5734742 h 5878098"/>
              <a:gd name="connsiteX4" fmla="*/ 4440498 w 6858000"/>
              <a:gd name="connsiteY4" fmla="*/ 5734742 h 5878098"/>
              <a:gd name="connsiteX5" fmla="*/ 582209 w 6858000"/>
              <a:gd name="connsiteY5" fmla="*/ 4121983 h 5878098"/>
              <a:gd name="connsiteX6" fmla="*/ 73548 w 6858000"/>
              <a:gd name="connsiteY6" fmla="*/ 3184291 h 5878098"/>
              <a:gd name="connsiteX7" fmla="*/ 0 w 6858000"/>
              <a:gd name="connsiteY7" fmla="*/ 2994994 h 5878098"/>
              <a:gd name="connsiteX8" fmla="*/ 0 w 6858000"/>
              <a:gd name="connsiteY8" fmla="*/ 0 h 5878098"/>
              <a:gd name="connsiteX9" fmla="*/ 6858000 w 6858000"/>
              <a:gd name="connsiteY9" fmla="*/ 0 h 5878098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959581 w 6858000"/>
              <a:gd name="connsiteY5" fmla="*/ 4373609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3010841 w 6858000"/>
              <a:gd name="connsiteY3" fmla="*/ 5469518 h 5780582"/>
              <a:gd name="connsiteX4" fmla="*/ 959581 w 6858000"/>
              <a:gd name="connsiteY4" fmla="*/ 4373609 h 5780582"/>
              <a:gd name="connsiteX5" fmla="*/ 0 w 6858000"/>
              <a:gd name="connsiteY5" fmla="*/ 2994994 h 5780582"/>
              <a:gd name="connsiteX6" fmla="*/ 0 w 6858000"/>
              <a:gd name="connsiteY6" fmla="*/ 0 h 5780582"/>
              <a:gd name="connsiteX7" fmla="*/ 6858000 w 6858000"/>
              <a:gd name="connsiteY7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264841 w 6858000"/>
              <a:gd name="connsiteY2" fmla="*/ 5442316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4516"/>
              <a:gd name="connsiteX1" fmla="*/ 6858000 w 6858000"/>
              <a:gd name="connsiteY1" fmla="*/ 5780582 h 5784516"/>
              <a:gd name="connsiteX2" fmla="*/ 3264841 w 6858000"/>
              <a:gd name="connsiteY2" fmla="*/ 5442316 h 5784516"/>
              <a:gd name="connsiteX3" fmla="*/ 959581 w 6858000"/>
              <a:gd name="connsiteY3" fmla="*/ 4373609 h 5784516"/>
              <a:gd name="connsiteX4" fmla="*/ 0 w 6858000"/>
              <a:gd name="connsiteY4" fmla="*/ 2994994 h 5784516"/>
              <a:gd name="connsiteX5" fmla="*/ 0 w 6858000"/>
              <a:gd name="connsiteY5" fmla="*/ 0 h 5784516"/>
              <a:gd name="connsiteX6" fmla="*/ 6858000 w 6858000"/>
              <a:gd name="connsiteY6" fmla="*/ 0 h 57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84516">
                <a:moveTo>
                  <a:pt x="6858000" y="0"/>
                </a:moveTo>
                <a:lnTo>
                  <a:pt x="6858000" y="5780582"/>
                </a:lnTo>
                <a:cubicBezTo>
                  <a:pt x="4704756" y="5812908"/>
                  <a:pt x="4198884" y="5641214"/>
                  <a:pt x="3264841" y="5442316"/>
                </a:cubicBezTo>
                <a:cubicBezTo>
                  <a:pt x="2330798" y="5243418"/>
                  <a:pt x="1503721" y="4781496"/>
                  <a:pt x="959581" y="4373609"/>
                </a:cubicBezTo>
                <a:cubicBezTo>
                  <a:pt x="415441" y="3965722"/>
                  <a:pt x="198635" y="3573180"/>
                  <a:pt x="0" y="2994994"/>
                </a:cubicBez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9145B-D3B1-20AD-086E-D59CDE9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5003800" cy="1477328"/>
          </a:xfrm>
        </p:spPr>
        <p:txBody>
          <a:bodyPr>
            <a:normAutofit/>
          </a:bodyPr>
          <a:lstStyle/>
          <a:p>
            <a:r>
              <a:rPr lang="en-GB" dirty="0"/>
              <a:t>Time to reflect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B555CB1-2339-B032-7E02-069089D10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3177397"/>
            <a:ext cx="5015639" cy="2420046"/>
          </a:xfrm>
          <a:custGeom>
            <a:avLst/>
            <a:gdLst/>
            <a:ahLst/>
            <a:cxnLst/>
            <a:rect l="l" t="t" r="r" b="b"/>
            <a:pathLst>
              <a:path w="5015639" h="3501162">
                <a:moveTo>
                  <a:pt x="0" y="0"/>
                </a:moveTo>
                <a:lnTo>
                  <a:pt x="5015639" y="0"/>
                </a:lnTo>
                <a:lnTo>
                  <a:pt x="5015639" y="3501162"/>
                </a:lnTo>
                <a:lnTo>
                  <a:pt x="0" y="350116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F2F6-D9C4-6618-16CD-87EAC42D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00" y="633600"/>
            <a:ext cx="4991962" cy="51353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/>
              <a:t>Thank you for your time and contribution</a:t>
            </a:r>
          </a:p>
          <a:p>
            <a:pPr marL="0" indent="0">
              <a:buNone/>
            </a:pPr>
            <a:r>
              <a:rPr lang="en-GB" sz="1900" dirty="0"/>
              <a:t>For more information please contact</a:t>
            </a:r>
          </a:p>
          <a:p>
            <a:pPr marL="0" indent="0">
              <a:buNone/>
            </a:pPr>
            <a:r>
              <a:rPr lang="en-GB" sz="1900" dirty="0"/>
              <a:t>Hilda Campbell</a:t>
            </a:r>
          </a:p>
          <a:p>
            <a:pPr marL="0" indent="0">
              <a:buNone/>
            </a:pPr>
            <a:r>
              <a:rPr lang="en-GB" sz="1900" dirty="0">
                <a:hlinkClick r:id="rId3"/>
              </a:rPr>
              <a:t>Hilda@cope-scotland.org</a:t>
            </a:r>
            <a:endParaRPr lang="en-GB" sz="1900" dirty="0"/>
          </a:p>
          <a:p>
            <a:pPr marL="0" indent="0">
              <a:buNone/>
            </a:pPr>
            <a:r>
              <a:rPr lang="en-GB" sz="1900" dirty="0">
                <a:hlinkClick r:id="rId4"/>
              </a:rPr>
              <a:t>www.cope-scotland.org</a:t>
            </a:r>
            <a:endParaRPr lang="en-GB" sz="1900" dirty="0"/>
          </a:p>
          <a:p>
            <a:pPr marL="0" indent="0">
              <a:buNone/>
            </a:pPr>
            <a:r>
              <a:rPr lang="en-GB" sz="1900" dirty="0"/>
              <a:t>@COPEScotland</a:t>
            </a:r>
          </a:p>
          <a:p>
            <a:pPr marL="0" indent="0">
              <a:buNone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226080448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517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Rockwell Nova Light</vt:lpstr>
      <vt:lpstr>The Hand Extrablack</vt:lpstr>
      <vt:lpstr>BlobVTI</vt:lpstr>
      <vt:lpstr>Peer assist session March 2023</vt:lpstr>
      <vt:lpstr>Other events coming up</vt:lpstr>
      <vt:lpstr>Overview of today’s session</vt:lpstr>
      <vt:lpstr>Moment to pause</vt:lpstr>
      <vt:lpstr>Overview of Troika consulting</vt:lpstr>
      <vt:lpstr>Time to connect using Troika Consulting  </vt:lpstr>
      <vt:lpstr>Time to reflect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assist session March 2023</dc:title>
  <dc:creator>Hilda Campbell</dc:creator>
  <cp:lastModifiedBy>Hilda Campbell</cp:lastModifiedBy>
  <cp:revision>4</cp:revision>
  <dcterms:created xsi:type="dcterms:W3CDTF">2023-04-04T11:10:44Z</dcterms:created>
  <dcterms:modified xsi:type="dcterms:W3CDTF">2023-04-06T17:17:32Z</dcterms:modified>
</cp:coreProperties>
</file>