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3"/>
    <p:sldMasterId id="2147483662" r:id="rId4"/>
  </p:sldMasterIdLst>
  <p:notesMasterIdLst>
    <p:notesMasterId r:id="rId21"/>
  </p:notesMasterIdLst>
  <p:sldIdLst>
    <p:sldId id="446" r:id="rId5"/>
    <p:sldId id="1835" r:id="rId6"/>
    <p:sldId id="1843" r:id="rId7"/>
    <p:sldId id="1836" r:id="rId8"/>
    <p:sldId id="1837" r:id="rId9"/>
    <p:sldId id="1838" r:id="rId10"/>
    <p:sldId id="1839" r:id="rId11"/>
    <p:sldId id="1840" r:id="rId12"/>
    <p:sldId id="1841" r:id="rId13"/>
    <p:sldId id="1842" r:id="rId14"/>
    <p:sldId id="932" r:id="rId15"/>
    <p:sldId id="1825" r:id="rId16"/>
    <p:sldId id="1827" r:id="rId17"/>
    <p:sldId id="1824" r:id="rId18"/>
    <p:sldId id="1834" r:id="rId19"/>
    <p:sldId id="84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AMER, Tami (CENTRAL AND NORTH WEST LONDON NHS FOUNDATION TRUST)" initials="KT(ANWLNFT" lastIdx="1" clrIdx="0">
    <p:extLst>
      <p:ext uri="{19B8F6BF-5375-455C-9EA6-DF929625EA0E}">
        <p15:presenceInfo xmlns:p15="http://schemas.microsoft.com/office/powerpoint/2012/main" userId="S-1-5-21-4258197046-2950697021-1640503629-86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6FE"/>
    <a:srgbClr val="DDDDDD"/>
    <a:srgbClr val="FF66CC"/>
    <a:srgbClr val="FFFFCC"/>
    <a:srgbClr val="0000FF"/>
    <a:srgbClr val="336699"/>
    <a:srgbClr val="99CCFF"/>
    <a:srgbClr val="FFFF66"/>
    <a:srgbClr val="FF9900"/>
    <a:srgbClr val="009E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07" autoAdjust="0"/>
    <p:restoredTop sz="84762"/>
  </p:normalViewPr>
  <p:slideViewPr>
    <p:cSldViewPr snapToGrid="0">
      <p:cViewPr varScale="1">
        <p:scale>
          <a:sx n="62" d="100"/>
          <a:sy n="62" d="100"/>
        </p:scale>
        <p:origin x="72" y="1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81D440-6004-47BB-A813-24F9B7756CAF}" type="datetimeFigureOut">
              <a:rPr lang="en-GB" smtClean="0"/>
              <a:t>06/03/2024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124778-1C3D-4AED-892C-17FC6ED62C10}" type="slidenum">
              <a:rPr lang="en-GB" smtClean="0"/>
              <a:t>‹#›</a:t>
            </a:fld>
            <a:endParaRPr lang="en-GB"/>
          </a:p>
        </p:txBody>
      </p:sp>
    </p:spTree>
    <p:extLst>
      <p:ext uri="{BB962C8B-B14F-4D97-AF65-F5344CB8AC3E}">
        <p14:creationId xmlns:p14="http://schemas.microsoft.com/office/powerpoint/2010/main" val="3302240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liberatingstructures.com/mad-tea"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docs.google.com/document/d/1EaCW1R29QuCGpKHInYq0k8I26S8PX19MgpFUt3gETHM/edit?usp=sharing"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liberatingstructures.com/mad-tea"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docs.google.com/document/d/1EaCW1R29QuCGpKHInYq0k8I26S8PX19MgpFUt3gETHM/edit?usp=sharing"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liberatingstructures.com/mad-tea"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docs.google.com/document/d/1EaCW1R29QuCGpKHInYq0k8I26S8PX19MgpFUt3gETHM/edit?usp=sharin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Development: Peter Smith /  Tami Kramer August 2023</a:t>
            </a:r>
          </a:p>
        </p:txBody>
      </p:sp>
      <p:sp>
        <p:nvSpPr>
          <p:cNvPr id="4" name="Slide Number Placeholder 3"/>
          <p:cNvSpPr>
            <a:spLocks noGrp="1"/>
          </p:cNvSpPr>
          <p:nvPr>
            <p:ph type="sldNum" sz="quarter" idx="5"/>
          </p:nvPr>
        </p:nvSpPr>
        <p:spPr/>
        <p:txBody>
          <a:bodyPr/>
          <a:lstStyle/>
          <a:p>
            <a:fld id="{48124778-1C3D-4AED-892C-17FC6ED62C10}" type="slidenum">
              <a:rPr lang="en-GB" smtClean="0"/>
              <a:t>1</a:t>
            </a:fld>
            <a:endParaRPr lang="en-GB"/>
          </a:p>
        </p:txBody>
      </p:sp>
    </p:spTree>
    <p:extLst>
      <p:ext uri="{BB962C8B-B14F-4D97-AF65-F5344CB8AC3E}">
        <p14:creationId xmlns:p14="http://schemas.microsoft.com/office/powerpoint/2010/main" val="2506864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0"/>
        <p:cNvGrpSpPr/>
        <p:nvPr/>
      </p:nvGrpSpPr>
      <p:grpSpPr>
        <a:xfrm>
          <a:off x="0" y="0"/>
          <a:ext cx="0" cy="0"/>
          <a:chOff x="0" y="0"/>
          <a:chExt cx="0" cy="0"/>
        </a:xfrm>
      </p:grpSpPr>
      <p:sp>
        <p:nvSpPr>
          <p:cNvPr id="2511" name="Google Shape;2511;p19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indent="0">
              <a:buNone/>
            </a:pPr>
            <a:r>
              <a:rPr lang="en-GB" dirty="0"/>
              <a:t>This structure was originally named after a scene in Alice in Wonderland – the Mad Hatter's Tea Party, and called 'Mad Tea' but we're renaming it Wild Tea because we realized "mad" is offensive in the mental health area. In this dizzying networking(like speed networking/dating)  activity, you will find yourself in breakout rooms in pairs with a prompt/question, and be asked to make time for each of you in the pair to respond to the question in ONE minute (so 30 seconds each). You'll come back, get another prompt, and go back into pairs again... let's see how it goes! Full description on LS in Development site: </a:t>
            </a:r>
            <a:r>
              <a:rPr lang="en-GB" dirty="0">
                <a:hlinkClick r:id="rId3"/>
              </a:rPr>
              <a:t>http://www.liberatingstructures.com/mad-tea</a:t>
            </a:r>
            <a:r>
              <a:rPr lang="en-GB" dirty="0"/>
              <a:t> &amp; additional prompts available here: </a:t>
            </a:r>
            <a:r>
              <a:rPr lang="en-GB" dirty="0">
                <a:hlinkClick r:id="rId4"/>
              </a:rPr>
              <a:t>https://docs.google.com/document/d/1EaCW1R29QuCGpKHInYq0k8I26S8PX19MgpFUt3gETHM/edit?usp=sharing</a:t>
            </a:r>
            <a:r>
              <a:rPr lang="en-GB" dirty="0"/>
              <a:t> </a:t>
            </a:r>
          </a:p>
          <a:p>
            <a:pPr marL="0" indent="0">
              <a:buNone/>
            </a:pPr>
            <a:endParaRPr lang="en-GB" dirty="0"/>
          </a:p>
          <a:p>
            <a:pPr marL="0" indent="0">
              <a:buNone/>
            </a:pPr>
            <a:r>
              <a:rPr lang="en-GB" dirty="0"/>
              <a:t>PROMPTS FOR TODAY:</a:t>
            </a:r>
          </a:p>
          <a:p>
            <a:pPr>
              <a:buNone/>
            </a:pPr>
            <a:r>
              <a:rPr lang="en-GB" dirty="0"/>
              <a:t>1. I'm here today because...</a:t>
            </a:r>
          </a:p>
          <a:p>
            <a:pPr>
              <a:buNone/>
            </a:pPr>
            <a:r>
              <a:rPr lang="en-GB" dirty="0"/>
              <a:t>2. For me, emergence means...</a:t>
            </a:r>
          </a:p>
          <a:p>
            <a:pPr>
              <a:buNone/>
            </a:pPr>
            <a:r>
              <a:rPr lang="en-GB" dirty="0"/>
              <a:t>3. A value that emerged for me last year is...</a:t>
            </a:r>
          </a:p>
          <a:p>
            <a:pPr>
              <a:buNone/>
            </a:pPr>
            <a:r>
              <a:rPr lang="en-GB" dirty="0"/>
              <a:t>4. An emergent practice in my work environment has been...</a:t>
            </a:r>
          </a:p>
          <a:p>
            <a:pPr>
              <a:buNone/>
            </a:pPr>
            <a:r>
              <a:rPr lang="en-GB" dirty="0"/>
              <a:t>5. A question/concern that is emerging for me is...</a:t>
            </a:r>
          </a:p>
          <a:p>
            <a:pPr>
              <a:buNone/>
            </a:pPr>
            <a:r>
              <a:rPr lang="en-GB" dirty="0"/>
              <a:t>6. An emergent superpower of mine is...</a:t>
            </a:r>
          </a:p>
          <a:p>
            <a:pPr marL="0" indent="0">
              <a:buNone/>
            </a:pPr>
            <a:br>
              <a:rPr lang="en-US" dirty="0"/>
            </a:br>
            <a:endParaRPr lang="en-US" dirty="0"/>
          </a:p>
          <a:p>
            <a:pPr marL="0" indent="0">
              <a:buNone/>
            </a:pPr>
            <a:endParaRPr lang="en-GB" dirty="0"/>
          </a:p>
        </p:txBody>
      </p:sp>
      <p:sp>
        <p:nvSpPr>
          <p:cNvPr id="2512" name="Google Shape;2512;p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14903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0"/>
        <p:cNvGrpSpPr/>
        <p:nvPr/>
      </p:nvGrpSpPr>
      <p:grpSpPr>
        <a:xfrm>
          <a:off x="0" y="0"/>
          <a:ext cx="0" cy="0"/>
          <a:chOff x="0" y="0"/>
          <a:chExt cx="0" cy="0"/>
        </a:xfrm>
      </p:grpSpPr>
      <p:sp>
        <p:nvSpPr>
          <p:cNvPr id="2511" name="Google Shape;2511;p19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indent="0">
              <a:buNone/>
            </a:pPr>
            <a:r>
              <a:rPr lang="en-GB"/>
              <a:t>This structure was originally named after a scene in Alice in Wonderland – the Mad Hatter's Tea Party, and called 'Mad Tea' but we're renaming it Wild Tea because we realized "mad" is offensive in the mental health area. In this dizzying networking(like speed networking/dating)  activity, you will find yourself in breakout rooms in pairs with a prompt/question, and be asked to make time for each of you in the pair to respond to the question in ONE minute (so 30 seconds each). You'll come back, get another prompt, and go back into pairs again... let's see how it goes! Full description on LS in Development site: </a:t>
            </a:r>
            <a:r>
              <a:rPr lang="en-GB">
                <a:hlinkClick r:id="rId3"/>
              </a:rPr>
              <a:t>http://www.liberatingstructures.com/mad-tea</a:t>
            </a:r>
            <a:r>
              <a:rPr lang="en-GB"/>
              <a:t> &amp; additional prompts available here: </a:t>
            </a:r>
            <a:r>
              <a:rPr lang="en-GB">
                <a:hlinkClick r:id="rId4"/>
              </a:rPr>
              <a:t>https://docs.google.com/document/d/1EaCW1R29QuCGpKHInYq0k8I26S8PX19MgpFUt3gETHM/edit?usp=sharing</a:t>
            </a:r>
            <a:r>
              <a:rPr lang="en-GB"/>
              <a:t> </a:t>
            </a:r>
          </a:p>
          <a:p>
            <a:pPr marL="0" indent="0">
              <a:buNone/>
            </a:pPr>
            <a:endParaRPr lang="en-GB"/>
          </a:p>
          <a:p>
            <a:pPr marL="0" indent="0">
              <a:buNone/>
            </a:pPr>
            <a:r>
              <a:rPr lang="en-GB"/>
              <a:t>PROMPTS FOR TODAY:</a:t>
            </a:r>
          </a:p>
          <a:p>
            <a:pPr>
              <a:buNone/>
            </a:pPr>
            <a:r>
              <a:rPr lang="en-GB"/>
              <a:t>1. I'm here today because...</a:t>
            </a:r>
          </a:p>
          <a:p>
            <a:pPr>
              <a:buNone/>
            </a:pPr>
            <a:r>
              <a:rPr lang="en-GB"/>
              <a:t>2. For me, emergence means...</a:t>
            </a:r>
          </a:p>
          <a:p>
            <a:pPr>
              <a:buNone/>
            </a:pPr>
            <a:r>
              <a:rPr lang="en-GB"/>
              <a:t>3. A value that emerged for me last year is...</a:t>
            </a:r>
          </a:p>
          <a:p>
            <a:pPr>
              <a:buNone/>
            </a:pPr>
            <a:r>
              <a:rPr lang="en-GB"/>
              <a:t>4. An emergent practice in my work environment has been...</a:t>
            </a:r>
          </a:p>
          <a:p>
            <a:pPr>
              <a:buNone/>
            </a:pPr>
            <a:r>
              <a:rPr lang="en-GB"/>
              <a:t>5. A question/concern that is emerging for me is...</a:t>
            </a:r>
          </a:p>
          <a:p>
            <a:pPr>
              <a:buNone/>
            </a:pPr>
            <a:r>
              <a:rPr lang="en-GB"/>
              <a:t>6. An emergent superpower of mine is...</a:t>
            </a:r>
          </a:p>
          <a:p>
            <a:pPr marL="0" indent="0">
              <a:buNone/>
            </a:pPr>
            <a:br>
              <a:rPr lang="en-US"/>
            </a:br>
            <a:endParaRPr lang="en-US"/>
          </a:p>
          <a:p>
            <a:pPr marL="0" indent="0">
              <a:buNone/>
            </a:pPr>
            <a:endParaRPr lang="en-GB"/>
          </a:p>
        </p:txBody>
      </p:sp>
      <p:sp>
        <p:nvSpPr>
          <p:cNvPr id="2512" name="Google Shape;2512;p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8248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0"/>
        <p:cNvGrpSpPr/>
        <p:nvPr/>
      </p:nvGrpSpPr>
      <p:grpSpPr>
        <a:xfrm>
          <a:off x="0" y="0"/>
          <a:ext cx="0" cy="0"/>
          <a:chOff x="0" y="0"/>
          <a:chExt cx="0" cy="0"/>
        </a:xfrm>
      </p:grpSpPr>
      <p:sp>
        <p:nvSpPr>
          <p:cNvPr id="2511" name="Google Shape;2511;p19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indent="0">
              <a:buNone/>
            </a:pPr>
            <a:r>
              <a:rPr lang="en-GB"/>
              <a:t>This structure was originally named after a scene in Alice in Wonderland – the Mad Hatter's Tea Party, and called 'Mad Tea' but we're renaming it Wild Tea because we realized "mad" is offensive in the mental health area. In this dizzying networking(like speed networking/dating)  activity, you will find yourself in breakout rooms in pairs with a prompt/question, and be asked to make time for each of you in the pair to respond to the question in ONE minute (so 30 seconds each). You'll come back, get another prompt, and go back into pairs again... let's see how it goes! Full description on LS in Development site: </a:t>
            </a:r>
            <a:r>
              <a:rPr lang="en-GB">
                <a:hlinkClick r:id="rId3"/>
              </a:rPr>
              <a:t>http://www.liberatingstructures.com/mad-tea</a:t>
            </a:r>
            <a:r>
              <a:rPr lang="en-GB"/>
              <a:t> &amp; additional prompts available here: </a:t>
            </a:r>
            <a:r>
              <a:rPr lang="en-GB">
                <a:hlinkClick r:id="rId4"/>
              </a:rPr>
              <a:t>https://docs.google.com/document/d/1EaCW1R29QuCGpKHInYq0k8I26S8PX19MgpFUt3gETHM/edit?usp=sharing</a:t>
            </a:r>
            <a:r>
              <a:rPr lang="en-GB"/>
              <a:t> </a:t>
            </a:r>
          </a:p>
          <a:p>
            <a:pPr marL="0" indent="0">
              <a:buNone/>
            </a:pPr>
            <a:endParaRPr lang="en-GB"/>
          </a:p>
          <a:p>
            <a:pPr marL="0" indent="0">
              <a:buNone/>
            </a:pPr>
            <a:r>
              <a:rPr lang="en-GB"/>
              <a:t>PROMPTS FOR TODAY:</a:t>
            </a:r>
          </a:p>
          <a:p>
            <a:pPr>
              <a:buNone/>
            </a:pPr>
            <a:r>
              <a:rPr lang="en-GB"/>
              <a:t>1. I'm here today because...</a:t>
            </a:r>
          </a:p>
          <a:p>
            <a:pPr>
              <a:buNone/>
            </a:pPr>
            <a:r>
              <a:rPr lang="en-GB"/>
              <a:t>2. For me, emergence means...</a:t>
            </a:r>
          </a:p>
          <a:p>
            <a:pPr>
              <a:buNone/>
            </a:pPr>
            <a:r>
              <a:rPr lang="en-GB"/>
              <a:t>3. A value that emerged for me last year is...</a:t>
            </a:r>
          </a:p>
          <a:p>
            <a:pPr>
              <a:buNone/>
            </a:pPr>
            <a:r>
              <a:rPr lang="en-GB"/>
              <a:t>4. An emergent practice in my work environment has been...</a:t>
            </a:r>
          </a:p>
          <a:p>
            <a:pPr>
              <a:buNone/>
            </a:pPr>
            <a:r>
              <a:rPr lang="en-GB"/>
              <a:t>5. A question/concern that is emerging for me is...</a:t>
            </a:r>
          </a:p>
          <a:p>
            <a:pPr>
              <a:buNone/>
            </a:pPr>
            <a:r>
              <a:rPr lang="en-GB"/>
              <a:t>6. An emergent superpower of mine is...</a:t>
            </a:r>
          </a:p>
          <a:p>
            <a:pPr marL="0" indent="0">
              <a:buNone/>
            </a:pPr>
            <a:br>
              <a:rPr lang="en-US"/>
            </a:br>
            <a:endParaRPr lang="en-US"/>
          </a:p>
          <a:p>
            <a:pPr marL="0" indent="0">
              <a:buNone/>
            </a:pPr>
            <a:endParaRPr lang="en-GB"/>
          </a:p>
        </p:txBody>
      </p:sp>
      <p:sp>
        <p:nvSpPr>
          <p:cNvPr id="2512" name="Google Shape;2512;p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9002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002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alphaModFix amt="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96820"/>
            <a:ext cx="10363200" cy="1470025"/>
          </a:xfrm>
          <a:prstGeom prst="rect">
            <a:avLst/>
          </a:prstGeom>
        </p:spPr>
        <p:txBody>
          <a:bodyPr/>
          <a:lstStyle>
            <a:lvl1pPr>
              <a:defRPr sz="4267" b="1">
                <a:solidFill>
                  <a:schemeClr val="accent1"/>
                </a:solidFill>
                <a:latin typeface="Arial"/>
                <a:cs typeface="Arial"/>
              </a:defRPr>
            </a:lvl1pPr>
          </a:lstStyle>
          <a:p>
            <a:r>
              <a:rPr lang="en-US" dirty="0"/>
              <a:t>Click to edit Master title style</a:t>
            </a:r>
            <a:endParaRPr lang="en-GB" dirty="0"/>
          </a:p>
        </p:txBody>
      </p:sp>
      <p:sp>
        <p:nvSpPr>
          <p:cNvPr id="3" name="Subtitle 2"/>
          <p:cNvSpPr>
            <a:spLocks noGrp="1"/>
          </p:cNvSpPr>
          <p:nvPr>
            <p:ph type="subTitle" idx="1"/>
          </p:nvPr>
        </p:nvSpPr>
        <p:spPr>
          <a:xfrm>
            <a:off x="1828800" y="3332989"/>
            <a:ext cx="8534400" cy="1752600"/>
          </a:xfrm>
          <a:prstGeom prst="rect">
            <a:avLst/>
          </a:prstGeom>
        </p:spPr>
        <p:txBody>
          <a:bodyPr/>
          <a:lstStyle>
            <a:lvl1pPr marL="0" indent="0" algn="ctr">
              <a:buNone/>
              <a:defRPr sz="3200" b="0">
                <a:solidFill>
                  <a:srgbClr val="3C3A4B"/>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51641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alphaModFix amt="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980728"/>
            <a:ext cx="9230816" cy="648072"/>
          </a:xfrm>
          <a:prstGeom prst="rect">
            <a:avLst/>
          </a:prstGeom>
        </p:spPr>
        <p:txBody>
          <a:bodyPr/>
          <a:lstStyle>
            <a:lvl1pPr algn="l">
              <a:defRPr sz="3733" b="1">
                <a:solidFill>
                  <a:schemeClr val="accent1"/>
                </a:solidFill>
                <a:latin typeface="Arial"/>
                <a:cs typeface="Arial"/>
              </a:defRPr>
            </a:lvl1pPr>
          </a:lstStyle>
          <a:p>
            <a:r>
              <a:rPr lang="en-US" dirty="0"/>
              <a:t>Click to edit Master title style</a:t>
            </a:r>
            <a:endParaRPr lang="en-GB" dirty="0"/>
          </a:p>
        </p:txBody>
      </p:sp>
      <p:sp>
        <p:nvSpPr>
          <p:cNvPr id="3" name="Content Placeholder 2"/>
          <p:cNvSpPr>
            <a:spLocks noGrp="1"/>
          </p:cNvSpPr>
          <p:nvPr>
            <p:ph idx="1"/>
          </p:nvPr>
        </p:nvSpPr>
        <p:spPr>
          <a:xfrm>
            <a:off x="609600" y="1772816"/>
            <a:ext cx="10972800" cy="4056451"/>
          </a:xfrm>
          <a:prstGeom prst="rect">
            <a:avLst/>
          </a:prstGeom>
        </p:spPr>
        <p:txBody>
          <a:bodyPr/>
          <a:lstStyle>
            <a:lvl1pPr>
              <a:defRPr sz="3200" b="0">
                <a:solidFill>
                  <a:srgbClr val="3C3A4B"/>
                </a:solidFill>
                <a:latin typeface="Arial"/>
                <a:cs typeface="Arial"/>
              </a:defRPr>
            </a:lvl1pPr>
            <a:lvl2pPr>
              <a:defRPr sz="2667" b="0">
                <a:solidFill>
                  <a:srgbClr val="3C3A4B"/>
                </a:solidFill>
                <a:latin typeface="Arial"/>
                <a:cs typeface="Arial"/>
              </a:defRPr>
            </a:lvl2pPr>
            <a:lvl3pPr>
              <a:defRPr sz="2667" b="0">
                <a:solidFill>
                  <a:srgbClr val="3C3A4B"/>
                </a:solidFill>
                <a:latin typeface="Arial"/>
                <a:cs typeface="Arial"/>
              </a:defRPr>
            </a:lvl3pPr>
            <a:lvl4pPr>
              <a:defRPr sz="2400" b="0">
                <a:solidFill>
                  <a:srgbClr val="3C3A4B"/>
                </a:solidFill>
                <a:latin typeface="Arial"/>
                <a:cs typeface="Arial"/>
              </a:defRPr>
            </a:lvl4pPr>
            <a:lvl5pPr>
              <a:defRPr sz="2400" b="0">
                <a:solidFill>
                  <a:srgbClr val="3C3A4B"/>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23986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blipFill rotWithShape="1">
          <a:blip r:embed="rId2">
            <a:alphaModFix amt="0"/>
          </a:blip>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2667" b="0">
                <a:solidFill>
                  <a:schemeClr val="tx1"/>
                </a:solidFill>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750403"/>
          </a:xfrm>
          <a:prstGeom prst="rect">
            <a:avLst/>
          </a:prstGeom>
        </p:spPr>
        <p:txBody>
          <a:bodyPr/>
          <a:lstStyle>
            <a:lvl1pPr>
              <a:defRPr sz="2667">
                <a:solidFill>
                  <a:srgbClr val="3C3A4B"/>
                </a:solidFill>
                <a:latin typeface="Arial"/>
                <a:cs typeface="Arial"/>
              </a:defRPr>
            </a:lvl1pPr>
            <a:lvl2pPr>
              <a:defRPr sz="2667">
                <a:solidFill>
                  <a:srgbClr val="3C3A4B"/>
                </a:solidFill>
                <a:latin typeface="Arial"/>
                <a:cs typeface="Arial"/>
              </a:defRPr>
            </a:lvl2pPr>
            <a:lvl3pPr>
              <a:defRPr sz="2400">
                <a:solidFill>
                  <a:srgbClr val="3C3A4B"/>
                </a:solidFill>
                <a:latin typeface="Arial"/>
                <a:cs typeface="Arial"/>
              </a:defRPr>
            </a:lvl3pPr>
            <a:lvl4pPr>
              <a:defRPr sz="2133">
                <a:solidFill>
                  <a:srgbClr val="3C3A4B"/>
                </a:solidFill>
                <a:latin typeface="Arial"/>
                <a:cs typeface="Arial"/>
              </a:defRPr>
            </a:lvl4pPr>
            <a:lvl5pPr>
              <a:defRPr sz="2133">
                <a:solidFill>
                  <a:srgbClr val="3C3A4B"/>
                </a:solidFill>
                <a:latin typeface="Arial"/>
                <a:cs typeface="Aria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2667" b="0">
                <a:solidFill>
                  <a:schemeClr val="tx1"/>
                </a:solidFill>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2174875"/>
            <a:ext cx="5389033" cy="3750403"/>
          </a:xfrm>
          <a:prstGeom prst="rect">
            <a:avLst/>
          </a:prstGeom>
        </p:spPr>
        <p:txBody>
          <a:bodyPr/>
          <a:lstStyle>
            <a:lvl1pPr>
              <a:defRPr sz="2667">
                <a:solidFill>
                  <a:srgbClr val="3C3A4B"/>
                </a:solidFill>
                <a:latin typeface="Arial"/>
                <a:cs typeface="Arial"/>
              </a:defRPr>
            </a:lvl1pPr>
            <a:lvl2pPr>
              <a:defRPr sz="2667">
                <a:solidFill>
                  <a:srgbClr val="3C3A4B"/>
                </a:solidFill>
                <a:latin typeface="Arial"/>
                <a:cs typeface="Arial"/>
              </a:defRPr>
            </a:lvl2pPr>
            <a:lvl3pPr>
              <a:defRPr sz="2400">
                <a:solidFill>
                  <a:srgbClr val="3C3A4B"/>
                </a:solidFill>
                <a:latin typeface="Arial"/>
                <a:cs typeface="Arial"/>
              </a:defRPr>
            </a:lvl3pPr>
            <a:lvl4pPr>
              <a:defRPr sz="2133">
                <a:solidFill>
                  <a:srgbClr val="3C3A4B"/>
                </a:solidFill>
                <a:latin typeface="Arial"/>
                <a:cs typeface="Arial"/>
              </a:defRPr>
            </a:lvl4pPr>
            <a:lvl5pPr>
              <a:defRPr sz="2133">
                <a:solidFill>
                  <a:srgbClr val="3C3A4B"/>
                </a:solidFill>
                <a:latin typeface="Arial"/>
                <a:cs typeface="Aria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609600" y="932723"/>
            <a:ext cx="9230816" cy="648072"/>
          </a:xfrm>
          <a:prstGeom prst="rect">
            <a:avLst/>
          </a:prstGeom>
        </p:spPr>
        <p:txBody>
          <a:bodyPr/>
          <a:lstStyle>
            <a:lvl1pPr algn="l">
              <a:defRPr sz="3733" b="1">
                <a:solidFill>
                  <a:schemeClr val="accent1"/>
                </a:solidFill>
                <a:latin typeface="Arial"/>
                <a:cs typeface="Arial"/>
              </a:defRPr>
            </a:lvl1pPr>
          </a:lstStyle>
          <a:p>
            <a:r>
              <a:rPr lang="en-US" dirty="0"/>
              <a:t>Click to edit Master title style</a:t>
            </a:r>
            <a:endParaRPr lang="en-GB" dirty="0"/>
          </a:p>
        </p:txBody>
      </p:sp>
    </p:spTree>
    <p:extLst>
      <p:ext uri="{BB962C8B-B14F-4D97-AF65-F5344CB8AC3E}">
        <p14:creationId xmlns:p14="http://schemas.microsoft.com/office/powerpoint/2010/main" val="2752290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rotWithShape="1">
          <a:blip r:embed="rId2">
            <a:alphaModFix amt="0"/>
          </a:blip>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09600" y="980728"/>
            <a:ext cx="9230816" cy="648072"/>
          </a:xfrm>
          <a:prstGeom prst="rect">
            <a:avLst/>
          </a:prstGeom>
        </p:spPr>
        <p:txBody>
          <a:bodyPr/>
          <a:lstStyle>
            <a:lvl1pPr algn="l">
              <a:defRPr sz="3733" b="1">
                <a:solidFill>
                  <a:schemeClr val="accent1"/>
                </a:solidFill>
                <a:latin typeface="Arial"/>
                <a:cs typeface="Arial"/>
              </a:defRPr>
            </a:lvl1pPr>
          </a:lstStyle>
          <a:p>
            <a:r>
              <a:rPr lang="en-US" dirty="0"/>
              <a:t>Click to edit Master title style</a:t>
            </a:r>
            <a:endParaRPr lang="en-GB" dirty="0"/>
          </a:p>
        </p:txBody>
      </p:sp>
      <p:sp>
        <p:nvSpPr>
          <p:cNvPr id="4" name="Content Placeholder 2"/>
          <p:cNvSpPr>
            <a:spLocks noGrp="1"/>
          </p:cNvSpPr>
          <p:nvPr>
            <p:ph idx="1"/>
          </p:nvPr>
        </p:nvSpPr>
        <p:spPr>
          <a:xfrm>
            <a:off x="609600" y="1772818"/>
            <a:ext cx="10972800" cy="4152460"/>
          </a:xfrm>
          <a:prstGeom prst="rect">
            <a:avLst/>
          </a:prstGeom>
        </p:spPr>
        <p:txBody>
          <a:bodyPr/>
          <a:lstStyle>
            <a:lvl1pPr>
              <a:defRPr sz="3200" b="0">
                <a:solidFill>
                  <a:srgbClr val="3C3A4B"/>
                </a:solidFill>
                <a:latin typeface="Arial"/>
                <a:cs typeface="Arial"/>
              </a:defRPr>
            </a:lvl1pPr>
            <a:lvl2pPr>
              <a:defRPr sz="2667" b="1">
                <a:solidFill>
                  <a:srgbClr val="007C92"/>
                </a:solidFill>
                <a:latin typeface="Arial"/>
                <a:cs typeface="Arial"/>
              </a:defRPr>
            </a:lvl2pPr>
            <a:lvl3pPr>
              <a:defRPr sz="2667" b="1">
                <a:solidFill>
                  <a:srgbClr val="007C92"/>
                </a:solidFill>
                <a:latin typeface="Arial"/>
                <a:cs typeface="Arial"/>
              </a:defRPr>
            </a:lvl3pPr>
            <a:lvl4pPr>
              <a:defRPr sz="2400" b="1">
                <a:solidFill>
                  <a:srgbClr val="007C92"/>
                </a:solidFill>
                <a:latin typeface="Arial"/>
                <a:cs typeface="Arial"/>
              </a:defRPr>
            </a:lvl4pPr>
            <a:lvl5pPr>
              <a:defRPr sz="2400" b="1">
                <a:solidFill>
                  <a:srgbClr val="007C92"/>
                </a:solidFill>
                <a:latin typeface="Arial"/>
                <a:cs typeface="Arial"/>
              </a:defRPr>
            </a:lvl5pPr>
          </a:lstStyle>
          <a:p>
            <a:pPr lvl="0"/>
            <a:r>
              <a:rPr lang="en-US" dirty="0"/>
              <a:t>Click to edit Master text styles</a:t>
            </a:r>
          </a:p>
        </p:txBody>
      </p:sp>
    </p:spTree>
    <p:extLst>
      <p:ext uri="{BB962C8B-B14F-4D97-AF65-F5344CB8AC3E}">
        <p14:creationId xmlns:p14="http://schemas.microsoft.com/office/powerpoint/2010/main" val="894855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alphaModFix amt="0"/>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27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alphaModFix amt="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a:prstGeom prst="rect">
            <a:avLst/>
          </a:prstGeom>
        </p:spPr>
        <p:txBody>
          <a:bodyPr anchor="b"/>
          <a:lstStyle>
            <a:lvl1pPr algn="l">
              <a:defRPr sz="2667" b="1">
                <a:solidFill>
                  <a:schemeClr val="accent1"/>
                </a:solidFill>
                <a:latin typeface="Arial"/>
                <a:cs typeface="Arial"/>
              </a:defRPr>
            </a:lvl1pPr>
          </a:lstStyle>
          <a:p>
            <a:r>
              <a:rPr lang="en-US" dirty="0"/>
              <a:t>Click to edit Master title style</a:t>
            </a:r>
            <a:endParaRPr lang="en-GB" dirty="0"/>
          </a:p>
        </p:txBody>
      </p:sp>
      <p:sp>
        <p:nvSpPr>
          <p:cNvPr id="3" name="Picture Placeholder 2"/>
          <p:cNvSpPr>
            <a:spLocks noGrp="1"/>
          </p:cNvSpPr>
          <p:nvPr>
            <p:ph type="pic" idx="1"/>
          </p:nvPr>
        </p:nvSpPr>
        <p:spPr>
          <a:xfrm>
            <a:off x="2389717" y="1052737"/>
            <a:ext cx="7315200" cy="3674839"/>
          </a:xfrm>
          <a:prstGeom prst="rect">
            <a:avLst/>
          </a:prstGeom>
        </p:spPr>
        <p:txBody>
          <a:bodyPr/>
          <a:lstStyle>
            <a:lvl1pPr marL="0" indent="0">
              <a:buNone/>
              <a:defRPr sz="4267">
                <a:solidFill>
                  <a:schemeClr val="tx1"/>
                </a:solidFill>
                <a:latin typeface="Arial"/>
                <a:cs typeface="Aria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38"/>
            <a:ext cx="7315200" cy="581943"/>
          </a:xfrm>
          <a:prstGeom prst="rect">
            <a:avLst/>
          </a:prstGeom>
        </p:spPr>
        <p:txBody>
          <a:bodyPr/>
          <a:lstStyle>
            <a:lvl1pPr marL="0" indent="0">
              <a:buNone/>
              <a:defRPr sz="1867">
                <a:solidFill>
                  <a:schemeClr val="tx2"/>
                </a:solidFill>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Tree>
    <p:extLst>
      <p:ext uri="{BB962C8B-B14F-4D97-AF65-F5344CB8AC3E}">
        <p14:creationId xmlns:p14="http://schemas.microsoft.com/office/powerpoint/2010/main" val="7419766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201D02FE-72EC-8F0E-726B-B9367EDD7C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18077277"/>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8">
            <a:alphaModFix amt="0"/>
          </a:blip>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1" y="1016"/>
            <a:ext cx="12188388" cy="6855968"/>
          </a:xfrm>
          <a:prstGeom prst="rect">
            <a:avLst/>
          </a:prstGeom>
        </p:spPr>
      </p:pic>
    </p:spTree>
    <p:extLst>
      <p:ext uri="{BB962C8B-B14F-4D97-AF65-F5344CB8AC3E}">
        <p14:creationId xmlns:p14="http://schemas.microsoft.com/office/powerpoint/2010/main" val="391666395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Calibri" pitchFamily="34" charset="0"/>
        </a:defRPr>
      </a:lvl2pPr>
      <a:lvl3pPr algn="ctr" rtl="0" eaLnBrk="1" fontAlgn="base" hangingPunct="1">
        <a:spcBef>
          <a:spcPct val="0"/>
        </a:spcBef>
        <a:spcAft>
          <a:spcPct val="0"/>
        </a:spcAft>
        <a:defRPr sz="5867">
          <a:solidFill>
            <a:schemeClr val="tx1"/>
          </a:solidFill>
          <a:latin typeface="Calibri" pitchFamily="34" charset="0"/>
        </a:defRPr>
      </a:lvl3pPr>
      <a:lvl4pPr algn="ctr" rtl="0" eaLnBrk="1" fontAlgn="base" hangingPunct="1">
        <a:spcBef>
          <a:spcPct val="0"/>
        </a:spcBef>
        <a:spcAft>
          <a:spcPct val="0"/>
        </a:spcAft>
        <a:defRPr sz="5867">
          <a:solidFill>
            <a:schemeClr val="tx1"/>
          </a:solidFill>
          <a:latin typeface="Calibri" pitchFamily="34" charset="0"/>
        </a:defRPr>
      </a:lvl4pPr>
      <a:lvl5pPr algn="ctr" rtl="0" eaLnBrk="1" fontAlgn="base" hangingPunct="1">
        <a:spcBef>
          <a:spcPct val="0"/>
        </a:spcBef>
        <a:spcAft>
          <a:spcPct val="0"/>
        </a:spcAft>
        <a:defRPr sz="5867">
          <a:solidFill>
            <a:schemeClr val="tx1"/>
          </a:solidFill>
          <a:latin typeface="Calibri" pitchFamily="34" charset="0"/>
        </a:defRPr>
      </a:lvl5pPr>
      <a:lvl6pPr marL="609585" algn="ctr" rtl="0" eaLnBrk="1" fontAlgn="base" hangingPunct="1">
        <a:spcBef>
          <a:spcPct val="0"/>
        </a:spcBef>
        <a:spcAft>
          <a:spcPct val="0"/>
        </a:spcAft>
        <a:defRPr sz="5867">
          <a:solidFill>
            <a:schemeClr val="tx1"/>
          </a:solidFill>
          <a:latin typeface="Calibri" pitchFamily="34" charset="0"/>
        </a:defRPr>
      </a:lvl6pPr>
      <a:lvl7pPr marL="1219170" algn="ctr" rtl="0" eaLnBrk="1" fontAlgn="base" hangingPunct="1">
        <a:spcBef>
          <a:spcPct val="0"/>
        </a:spcBef>
        <a:spcAft>
          <a:spcPct val="0"/>
        </a:spcAft>
        <a:defRPr sz="5867">
          <a:solidFill>
            <a:schemeClr val="tx1"/>
          </a:solidFill>
          <a:latin typeface="Calibri" pitchFamily="34" charset="0"/>
        </a:defRPr>
      </a:lvl7pPr>
      <a:lvl8pPr marL="1828754" algn="ctr" rtl="0" eaLnBrk="1" fontAlgn="base" hangingPunct="1">
        <a:spcBef>
          <a:spcPct val="0"/>
        </a:spcBef>
        <a:spcAft>
          <a:spcPct val="0"/>
        </a:spcAft>
        <a:defRPr sz="5867">
          <a:solidFill>
            <a:schemeClr val="tx1"/>
          </a:solidFill>
          <a:latin typeface="Calibri" pitchFamily="34" charset="0"/>
        </a:defRPr>
      </a:lvl8pPr>
      <a:lvl9pPr marL="2438339" algn="ctr" rtl="0" eaLnBrk="1" fontAlgn="base" hangingPunct="1">
        <a:spcBef>
          <a:spcPct val="0"/>
        </a:spcBef>
        <a:spcAft>
          <a:spcPct val="0"/>
        </a:spcAft>
        <a:defRPr sz="5867">
          <a:solidFill>
            <a:schemeClr val="tx1"/>
          </a:solidFill>
          <a:latin typeface="Calibri" pitchFamily="34" charset="0"/>
        </a:defRPr>
      </a:lvl9pPr>
    </p:titleStyle>
    <p:bodyStyle>
      <a:lvl1pPr marL="457189" indent="-457189" algn="l" rtl="0" eaLnBrk="1" fontAlgn="base" hangingPunct="1">
        <a:spcBef>
          <a:spcPct val="20000"/>
        </a:spcBef>
        <a:spcAft>
          <a:spcPct val="0"/>
        </a:spcAft>
        <a:buFont typeface="Arial" charset="0"/>
        <a:buChar char="•"/>
        <a:defRPr sz="4267" kern="1200">
          <a:solidFill>
            <a:schemeClr val="tx1"/>
          </a:solidFill>
          <a:latin typeface="+mn-lt"/>
          <a:ea typeface="+mn-ea"/>
          <a:cs typeface="+mn-cs"/>
        </a:defRPr>
      </a:lvl1pPr>
      <a:lvl2pPr marL="990575" indent="-380990" algn="l" rtl="0" eaLnBrk="1" fontAlgn="base" hangingPunct="1">
        <a:spcBef>
          <a:spcPct val="20000"/>
        </a:spcBef>
        <a:spcAft>
          <a:spcPct val="0"/>
        </a:spcAft>
        <a:buFont typeface="Arial" charset="0"/>
        <a:buChar char="–"/>
        <a:defRPr sz="3733" kern="1200">
          <a:solidFill>
            <a:schemeClr val="tx1"/>
          </a:solidFill>
          <a:latin typeface="+mn-lt"/>
          <a:ea typeface="+mn-ea"/>
          <a:cs typeface="+mn-cs"/>
        </a:defRPr>
      </a:lvl2pPr>
      <a:lvl3pPr marL="1523962" indent="-304792"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3pPr>
      <a:lvl4pPr marL="2133547" indent="-304792" algn="l" rtl="0" eaLnBrk="1" fontAlgn="base" hangingPunct="1">
        <a:spcBef>
          <a:spcPct val="20000"/>
        </a:spcBef>
        <a:spcAft>
          <a:spcPct val="0"/>
        </a:spcAft>
        <a:buFont typeface="Arial" charset="0"/>
        <a:buChar char="–"/>
        <a:defRPr sz="2667" kern="1200">
          <a:solidFill>
            <a:schemeClr val="tx1"/>
          </a:solidFill>
          <a:latin typeface="+mn-lt"/>
          <a:ea typeface="+mn-ea"/>
          <a:cs typeface="+mn-cs"/>
        </a:defRPr>
      </a:lvl4pPr>
      <a:lvl5pPr marL="2743131" indent="-304792" algn="l" rtl="0" eaLnBrk="1" fontAlgn="base" hangingPunct="1">
        <a:spcBef>
          <a:spcPct val="20000"/>
        </a:spcBef>
        <a:spcAft>
          <a:spcPct val="0"/>
        </a:spcAft>
        <a:buFont typeface="Arial"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sv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s://www.liberatingstructures.com/mad-tea/"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521013" y="2978426"/>
            <a:ext cx="10918926" cy="1425905"/>
          </a:xfrm>
          <a:prstGeom prst="rect">
            <a:avLst/>
          </a:prstGeom>
          <a:noFill/>
          <a:ln w="9525">
            <a:noFill/>
            <a:miter lim="800000"/>
            <a:headEnd/>
            <a:tailEnd/>
          </a:ln>
        </p:spPr>
        <p:txBody>
          <a:bodyPr/>
          <a:lstStyle/>
          <a:p>
            <a:pPr lvl="0" defTabSz="1219170" fontAlgn="base">
              <a:spcBef>
                <a:spcPct val="0"/>
              </a:spcBef>
              <a:spcAft>
                <a:spcPct val="0"/>
              </a:spcAft>
              <a:defRPr/>
            </a:pPr>
            <a:r>
              <a:rPr lang="en-US" sz="4400" dirty="0">
                <a:solidFill>
                  <a:prstClr val="white"/>
                </a:solidFill>
                <a:latin typeface="Arial" charset="0"/>
                <a:cs typeface="Arial" charset="0"/>
              </a:rPr>
              <a:t>Liberating Structures User Group</a:t>
            </a:r>
            <a:endParaRPr kumimoji="0" lang="en-US" sz="4400" u="none" strike="noStrike" kern="1200" cap="none" spc="0" normalizeH="0" baseline="0" noProof="0" dirty="0">
              <a:ln>
                <a:noFill/>
              </a:ln>
              <a:solidFill>
                <a:prstClr val="white"/>
              </a:solidFill>
              <a:effectLst/>
              <a:uLnTx/>
              <a:uFillTx/>
              <a:latin typeface="Arial" charset="0"/>
              <a:ea typeface="+mn-ea"/>
              <a:cs typeface="Arial" charset="0"/>
            </a:endParaRPr>
          </a:p>
          <a:p>
            <a:pPr marL="0" marR="0" lvl="0" indent="0" defTabSz="1219170" rtl="0" eaLnBrk="1" fontAlgn="base" latinLnBrk="0" hangingPunct="1">
              <a:lnSpc>
                <a:spcPct val="100000"/>
              </a:lnSpc>
              <a:spcBef>
                <a:spcPct val="0"/>
              </a:spcBef>
              <a:spcAft>
                <a:spcPct val="0"/>
              </a:spcAft>
              <a:buClrTx/>
              <a:buSzTx/>
              <a:buFontTx/>
              <a:buNone/>
              <a:tabLst/>
              <a:defRPr/>
            </a:pPr>
            <a:endParaRPr lang="en-US" sz="2800" i="1" dirty="0">
              <a:solidFill>
                <a:prstClr val="white"/>
              </a:solidFill>
              <a:latin typeface="Arial" charset="0"/>
              <a:cs typeface="Arial" charset="0"/>
            </a:endParaRPr>
          </a:p>
          <a:p>
            <a:pPr marL="0" marR="0" lvl="0" indent="0" defTabSz="121917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prstClr val="white"/>
                </a:solidFill>
                <a:effectLst/>
                <a:uLnTx/>
                <a:uFillTx/>
                <a:latin typeface="Arial" charset="0"/>
                <a:ea typeface="+mn-ea"/>
                <a:cs typeface="Arial" charset="0"/>
              </a:rPr>
              <a:t>Thursday 7 March 2024</a:t>
            </a:r>
          </a:p>
          <a:p>
            <a:pPr marL="0" marR="0" lvl="0" indent="0" defTabSz="1219170" rtl="0" eaLnBrk="1" fontAlgn="base" latinLnBrk="0" hangingPunct="1">
              <a:lnSpc>
                <a:spcPct val="100000"/>
              </a:lnSpc>
              <a:spcBef>
                <a:spcPct val="0"/>
              </a:spcBef>
              <a:spcAft>
                <a:spcPct val="0"/>
              </a:spcAft>
              <a:buClrTx/>
              <a:buSzTx/>
              <a:buFontTx/>
              <a:buNone/>
              <a:tabLst/>
              <a:defRPr/>
            </a:pPr>
            <a:endParaRPr kumimoji="0" lang="en-US" sz="2800" b="0" i="1" u="none" strike="noStrike" kern="1200" cap="none" spc="0" normalizeH="0" baseline="0" noProof="0" dirty="0">
              <a:ln>
                <a:noFill/>
              </a:ln>
              <a:solidFill>
                <a:prstClr val="white"/>
              </a:solidFill>
              <a:effectLst/>
              <a:uLnTx/>
              <a:uFillTx/>
              <a:latin typeface="Arial" charset="0"/>
              <a:ea typeface="+mn-ea"/>
              <a:cs typeface="Arial" charset="0"/>
            </a:endParaRPr>
          </a:p>
          <a:p>
            <a:pPr lvl="0" defTabSz="1219170" fontAlgn="base">
              <a:spcBef>
                <a:spcPct val="0"/>
              </a:spcBef>
              <a:spcAft>
                <a:spcPct val="0"/>
              </a:spcAft>
              <a:defRPr/>
            </a:pPr>
            <a:r>
              <a:rPr lang="en-US" sz="2400" b="1" dirty="0">
                <a:solidFill>
                  <a:prstClr val="white"/>
                </a:solidFill>
                <a:latin typeface="Arial" charset="0"/>
                <a:cs typeface="Arial" charset="0"/>
              </a:rPr>
              <a:t>Hannah Harding - Proactive Hospital Improvement Coach, UHBW</a:t>
            </a:r>
          </a:p>
          <a:p>
            <a:pPr lvl="0" defTabSz="1219170" fontAlgn="base">
              <a:spcBef>
                <a:spcPct val="0"/>
              </a:spcBef>
              <a:spcAft>
                <a:spcPct val="0"/>
              </a:spcAft>
              <a:defRPr/>
            </a:pPr>
            <a:r>
              <a:rPr lang="en-US" sz="2400" b="1" dirty="0">
                <a:solidFill>
                  <a:prstClr val="white"/>
                </a:solidFill>
                <a:latin typeface="Arial" charset="0"/>
                <a:cs typeface="Arial" charset="0"/>
              </a:rPr>
              <a:t>Peter Smith – Improvement Advisor</a:t>
            </a:r>
          </a:p>
          <a:p>
            <a:pPr marL="0" marR="0" lvl="0" indent="0" defTabSz="121917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 charset="0"/>
              <a:ea typeface="+mn-ea"/>
              <a:cs typeface="Arial" charset="0"/>
            </a:endParaRPr>
          </a:p>
          <a:p>
            <a:pPr marL="0" marR="0" lvl="0" indent="0" defTabSz="1219170" rtl="0" eaLnBrk="1" fontAlgn="base" latinLnBrk="0" hangingPunct="1">
              <a:lnSpc>
                <a:spcPct val="100000"/>
              </a:lnSpc>
              <a:spcBef>
                <a:spcPct val="0"/>
              </a:spcBef>
              <a:spcAft>
                <a:spcPct val="0"/>
              </a:spcAft>
              <a:buClrTx/>
              <a:buSzTx/>
              <a:buFontTx/>
              <a:buNone/>
              <a:tabLst/>
              <a:defRPr/>
            </a:pPr>
            <a:endParaRPr kumimoji="0" lang="en-US" sz="4267" b="1" i="0" u="none" strike="noStrike" kern="1200" cap="none" spc="0" normalizeH="0" baseline="0" noProof="0" dirty="0">
              <a:ln>
                <a:noFill/>
              </a:ln>
              <a:solidFill>
                <a:prstClr val="white"/>
              </a:solidFill>
              <a:effectLst/>
              <a:uLnTx/>
              <a:uFillTx/>
              <a:latin typeface="Arial" charset="0"/>
              <a:ea typeface="+mn-ea"/>
              <a:cs typeface="Arial" charset="0"/>
            </a:endParaRPr>
          </a:p>
          <a:p>
            <a:pPr marL="0" marR="0" lvl="0" indent="0" defTabSz="121917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3" name="AutoShape 2" descr="https://ukc-powerpoint.officeapps.live.com/pods/GetClipboardImage.ashx?Id=6fc0eeb4-4fa2-4d45-bd40-0cb06997b864&amp;DC=GUK3&amp;pkey=1996e74a-b917-4f5f-9a1f-e0b2152337d1&amp;wdwaccluster=GUK3">
            <a:extLst>
              <a:ext uri="{FF2B5EF4-FFF2-40B4-BE49-F238E27FC236}">
                <a16:creationId xmlns:a16="http://schemas.microsoft.com/office/drawing/2014/main" id="{6BF1E917-467E-4ECC-AAAA-DE0075207F3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018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BD67F-876F-41FF-B4E3-892BFCC7D8BD}"/>
              </a:ext>
            </a:extLst>
          </p:cNvPr>
          <p:cNvSpPr>
            <a:spLocks noGrp="1"/>
          </p:cNvSpPr>
          <p:nvPr>
            <p:ph idx="1"/>
          </p:nvPr>
        </p:nvSpPr>
        <p:spPr>
          <a:xfrm>
            <a:off x="954156" y="824949"/>
            <a:ext cx="10469217" cy="5859116"/>
          </a:xfrm>
          <a:noFill/>
        </p:spPr>
        <p:txBody>
          <a:bodyPr/>
          <a:lstStyle/>
          <a:p>
            <a:pPr marL="0" indent="0">
              <a:buNone/>
            </a:pPr>
            <a:r>
              <a:rPr lang="en-GB" sz="2800" b="1" u="sng" dirty="0">
                <a:solidFill>
                  <a:srgbClr val="000000"/>
                </a:solidFill>
                <a:latin typeface="Arial" panose="020B0604020202020204" pitchFamily="34" charset="0"/>
              </a:rPr>
              <a:t>Strategy Questions Worksheet</a:t>
            </a:r>
          </a:p>
          <a:p>
            <a:pPr marL="0" indent="0">
              <a:buNone/>
            </a:pPr>
            <a:endParaRPr lang="en-GB" sz="2800" b="1" dirty="0">
              <a:solidFill>
                <a:srgbClr val="000000"/>
              </a:solidFill>
              <a:latin typeface="Arial" panose="020B0604020202020204" pitchFamily="34" charset="0"/>
            </a:endParaRPr>
          </a:p>
          <a:p>
            <a:pPr marL="0" indent="0">
              <a:buNone/>
            </a:pPr>
            <a:r>
              <a:rPr lang="en-GB" sz="2800" dirty="0">
                <a:solidFill>
                  <a:srgbClr val="000000"/>
                </a:solidFill>
                <a:latin typeface="Arial" panose="020B0604020202020204" pitchFamily="34" charset="0"/>
              </a:rPr>
              <a:t>1. What is the deepest need for my / our work?</a:t>
            </a:r>
          </a:p>
          <a:p>
            <a:pPr marL="0" indent="0">
              <a:buNone/>
            </a:pPr>
            <a:r>
              <a:rPr lang="en-GB" sz="2800" dirty="0">
                <a:solidFill>
                  <a:srgbClr val="000000"/>
                </a:solidFill>
                <a:latin typeface="Arial" panose="020B0604020202020204" pitchFamily="34" charset="0"/>
              </a:rPr>
              <a:t>2. What is happening around me / us that demands creative adaptation?</a:t>
            </a:r>
          </a:p>
          <a:p>
            <a:pPr marL="0" indent="0">
              <a:buNone/>
            </a:pPr>
            <a:r>
              <a:rPr lang="en-GB" sz="2800" dirty="0">
                <a:solidFill>
                  <a:srgbClr val="000000"/>
                </a:solidFill>
                <a:latin typeface="Arial" panose="020B0604020202020204" pitchFamily="34" charset="0"/>
              </a:rPr>
              <a:t>3. What paradoxical challenges must I / we face down to make progress?</a:t>
            </a:r>
          </a:p>
          <a:p>
            <a:pPr marL="0" indent="0">
              <a:buNone/>
            </a:pPr>
            <a:r>
              <a:rPr lang="en-GB" sz="2800" dirty="0">
                <a:solidFill>
                  <a:srgbClr val="000000"/>
                </a:solidFill>
                <a:latin typeface="Arial" panose="020B0604020202020204" pitchFamily="34" charset="0"/>
              </a:rPr>
              <a:t>4. Where am I / are we starting, honestly?</a:t>
            </a:r>
          </a:p>
          <a:p>
            <a:pPr marL="0" indent="0">
              <a:buNone/>
            </a:pPr>
            <a:r>
              <a:rPr lang="en-GB" sz="2800" dirty="0">
                <a:solidFill>
                  <a:srgbClr val="000000"/>
                </a:solidFill>
                <a:latin typeface="Arial" panose="020B0604020202020204" pitchFamily="34" charset="0"/>
              </a:rPr>
              <a:t>5. Given my / our purpose, what seems possible now?</a:t>
            </a:r>
          </a:p>
          <a:p>
            <a:pPr marL="0" indent="0">
              <a:buNone/>
            </a:pPr>
            <a:r>
              <a:rPr lang="en-GB" sz="2800" dirty="0">
                <a:solidFill>
                  <a:srgbClr val="000000"/>
                </a:solidFill>
                <a:latin typeface="Arial" panose="020B0604020202020204" pitchFamily="34" charset="0"/>
              </a:rPr>
              <a:t>6. How am I / are we acting our way forward toward the future?</a:t>
            </a:r>
          </a:p>
        </p:txBody>
      </p:sp>
    </p:spTree>
    <p:extLst>
      <p:ext uri="{BB962C8B-B14F-4D97-AF65-F5344CB8AC3E}">
        <p14:creationId xmlns:p14="http://schemas.microsoft.com/office/powerpoint/2010/main" val="790011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3"/>
        <p:cNvGrpSpPr/>
        <p:nvPr/>
      </p:nvGrpSpPr>
      <p:grpSpPr>
        <a:xfrm>
          <a:off x="0" y="0"/>
          <a:ext cx="0" cy="0"/>
          <a:chOff x="0" y="0"/>
          <a:chExt cx="0" cy="0"/>
        </a:xfrm>
      </p:grpSpPr>
      <p:sp>
        <p:nvSpPr>
          <p:cNvPr id="2514" name="Google Shape;2514;p394"/>
          <p:cNvSpPr txBox="1">
            <a:spLocks noGrp="1"/>
          </p:cNvSpPr>
          <p:nvPr>
            <p:ph type="title"/>
          </p:nvPr>
        </p:nvSpPr>
        <p:spPr>
          <a:xfrm>
            <a:off x="62753" y="4141499"/>
            <a:ext cx="12192000" cy="2118265"/>
          </a:xfrm>
          <a:prstGeom prst="rect">
            <a:avLst/>
          </a:prstGeom>
          <a:noFill/>
          <a:ln>
            <a:noFill/>
          </a:ln>
        </p:spPr>
        <p:txBody>
          <a:bodyPr spcFirstLastPara="1" vert="horz" wrap="square" lIns="91433" tIns="45700" rIns="91433" bIns="45700" numCol="1" anchor="ctr" anchorCtr="0" compatLnSpc="1">
            <a:prstTxWarp prst="textNoShape">
              <a:avLst/>
            </a:prstTxWarp>
            <a:noAutofit/>
          </a:bodyPr>
          <a:lstStyle/>
          <a:p>
            <a:pPr algn="ctr">
              <a:lnSpc>
                <a:spcPct val="90000"/>
              </a:lnSpc>
              <a:spcBef>
                <a:spcPts val="0"/>
              </a:spcBef>
              <a:spcAft>
                <a:spcPts val="0"/>
              </a:spcAft>
              <a:buClr>
                <a:schemeClr val="dk1"/>
              </a:buClr>
              <a:buSzPts val="4500"/>
            </a:pPr>
            <a:r>
              <a:rPr lang="en" sz="6000" dirty="0">
                <a:solidFill>
                  <a:schemeClr val="dk1"/>
                </a:solidFill>
                <a:latin typeface="Cabin"/>
                <a:ea typeface="Cabin"/>
                <a:cs typeface="Cabin"/>
                <a:sym typeface="Cabin"/>
              </a:rPr>
              <a:t>Wild* Tea Party </a:t>
            </a:r>
            <a:br>
              <a:rPr lang="en" sz="6000" dirty="0">
                <a:solidFill>
                  <a:schemeClr val="dk1"/>
                </a:solidFill>
                <a:latin typeface="Cabin"/>
                <a:ea typeface="Cabin"/>
                <a:cs typeface="Cabin"/>
                <a:sym typeface="Cabin"/>
              </a:rPr>
            </a:br>
            <a:r>
              <a:rPr lang="en" sz="6000" dirty="0">
                <a:solidFill>
                  <a:schemeClr val="dk1"/>
                </a:solidFill>
                <a:latin typeface="Cabin"/>
                <a:ea typeface="Cabin"/>
                <a:cs typeface="Cabin"/>
                <a:sym typeface="Cabin"/>
              </a:rPr>
              <a:t>(breakout rooms version)</a:t>
            </a:r>
            <a:br>
              <a:rPr lang="en" sz="5467" dirty="0">
                <a:solidFill>
                  <a:schemeClr val="dk1"/>
                </a:solidFill>
                <a:sym typeface="Cabin"/>
              </a:rPr>
            </a:br>
            <a:endParaRPr lang="en" sz="2400" dirty="0">
              <a:solidFill>
                <a:schemeClr val="accent1"/>
              </a:solidFill>
              <a:latin typeface="NewsGoth BT"/>
              <a:ea typeface="Cabin"/>
              <a:cs typeface="Cabin"/>
            </a:endParaRPr>
          </a:p>
        </p:txBody>
      </p:sp>
      <p:pic>
        <p:nvPicPr>
          <p:cNvPr id="2515" name="Google Shape;2515;p394"/>
          <p:cNvPicPr preferRelativeResize="0">
            <a:picLocks noGrp="1"/>
          </p:cNvPicPr>
          <p:nvPr>
            <p:ph type="body" idx="1"/>
          </p:nvPr>
        </p:nvPicPr>
        <p:blipFill rotWithShape="1">
          <a:blip r:embed="rId3">
            <a:alphaModFix/>
          </a:blip>
          <a:srcRect/>
          <a:stretch/>
        </p:blipFill>
        <p:spPr>
          <a:xfrm>
            <a:off x="5695811" y="5883441"/>
            <a:ext cx="800378" cy="740810"/>
          </a:xfrm>
          <a:prstGeom prst="rect">
            <a:avLst/>
          </a:prstGeom>
          <a:noFill/>
          <a:ln>
            <a:noFill/>
          </a:ln>
        </p:spPr>
      </p:pic>
      <p:pic>
        <p:nvPicPr>
          <p:cNvPr id="2" name="Picture 2" descr="A picture containing book, text, cat, photo&#10;&#10;Description generated with very high confidence">
            <a:extLst>
              <a:ext uri="{FF2B5EF4-FFF2-40B4-BE49-F238E27FC236}">
                <a16:creationId xmlns:a16="http://schemas.microsoft.com/office/drawing/2014/main" id="{44433E67-DB25-41C3-978F-A5C7A49C1DBF}"/>
              </a:ext>
            </a:extLst>
          </p:cNvPr>
          <p:cNvPicPr>
            <a:picLocks noChangeAspect="1"/>
          </p:cNvPicPr>
          <p:nvPr/>
        </p:nvPicPr>
        <p:blipFill>
          <a:blip r:embed="rId4"/>
          <a:stretch>
            <a:fillRect/>
          </a:stretch>
        </p:blipFill>
        <p:spPr>
          <a:xfrm>
            <a:off x="3220529" y="-2361"/>
            <a:ext cx="5669145" cy="4143860"/>
          </a:xfrm>
          <a:prstGeom prst="rect">
            <a:avLst/>
          </a:prstGeom>
        </p:spPr>
      </p:pic>
      <p:sp>
        <p:nvSpPr>
          <p:cNvPr id="3" name="TextBox 2">
            <a:extLst>
              <a:ext uri="{FF2B5EF4-FFF2-40B4-BE49-F238E27FC236}">
                <a16:creationId xmlns:a16="http://schemas.microsoft.com/office/drawing/2014/main" id="{06E24B19-31D1-4970-92DC-94A326E618B2}"/>
              </a:ext>
            </a:extLst>
          </p:cNvPr>
          <p:cNvSpPr txBox="1"/>
          <p:nvPr/>
        </p:nvSpPr>
        <p:spPr>
          <a:xfrm>
            <a:off x="295836" y="6303508"/>
            <a:ext cx="3478306" cy="276999"/>
          </a:xfrm>
          <a:prstGeom prst="rect">
            <a:avLst/>
          </a:prstGeom>
          <a:noFill/>
        </p:spPr>
        <p:txBody>
          <a:bodyPr wrap="square" rtlCol="0">
            <a:spAutoFit/>
          </a:bodyPr>
          <a:lstStyle/>
          <a:p>
            <a:r>
              <a:rPr lang="en-GB" sz="1200" dirty="0"/>
              <a:t>* https://www.liberatingstructures.com/mad-tea/</a:t>
            </a:r>
          </a:p>
        </p:txBody>
      </p:sp>
      <p:grpSp>
        <p:nvGrpSpPr>
          <p:cNvPr id="18" name="Group 17">
            <a:extLst>
              <a:ext uri="{FF2B5EF4-FFF2-40B4-BE49-F238E27FC236}">
                <a16:creationId xmlns:a16="http://schemas.microsoft.com/office/drawing/2014/main" id="{43671E92-1568-4E04-A422-B46BD3907B37}"/>
              </a:ext>
            </a:extLst>
          </p:cNvPr>
          <p:cNvGrpSpPr/>
          <p:nvPr/>
        </p:nvGrpSpPr>
        <p:grpSpPr>
          <a:xfrm>
            <a:off x="295836" y="277493"/>
            <a:ext cx="2638750" cy="4539056"/>
            <a:chOff x="295836" y="471055"/>
            <a:chExt cx="2488928" cy="4356391"/>
          </a:xfrm>
        </p:grpSpPr>
        <p:sp>
          <p:nvSpPr>
            <p:cNvPr id="16" name="Rectangle 15">
              <a:extLst>
                <a:ext uri="{FF2B5EF4-FFF2-40B4-BE49-F238E27FC236}">
                  <a16:creationId xmlns:a16="http://schemas.microsoft.com/office/drawing/2014/main" id="{F78F4AF8-FF55-4A06-BAA1-896F6ECEB628}"/>
                </a:ext>
              </a:extLst>
            </p:cNvPr>
            <p:cNvSpPr/>
            <p:nvPr/>
          </p:nvSpPr>
          <p:spPr>
            <a:xfrm>
              <a:off x="295836" y="471055"/>
              <a:ext cx="2488928" cy="4356390"/>
            </a:xfrm>
            <a:prstGeom prst="rect">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4400" dirty="0">
                  <a:solidFill>
                    <a:schemeClr val="bg1"/>
                  </a:solidFill>
                </a:rPr>
                <a:t>Hats ON!</a:t>
              </a:r>
            </a:p>
          </p:txBody>
        </p:sp>
        <p:pic>
          <p:nvPicPr>
            <p:cNvPr id="5" name="Graphic 4" descr="Joker hat">
              <a:extLst>
                <a:ext uri="{FF2B5EF4-FFF2-40B4-BE49-F238E27FC236}">
                  <a16:creationId xmlns:a16="http://schemas.microsoft.com/office/drawing/2014/main" id="{3FDB4190-08FD-46B5-B8B5-14B34542C3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0395" y="3338550"/>
              <a:ext cx="914400" cy="914400"/>
            </a:xfrm>
            <a:prstGeom prst="rect">
              <a:avLst/>
            </a:prstGeom>
          </p:spPr>
        </p:pic>
        <p:pic>
          <p:nvPicPr>
            <p:cNvPr id="7" name="Graphic 6" descr="Baseball hat">
              <a:extLst>
                <a:ext uri="{FF2B5EF4-FFF2-40B4-BE49-F238E27FC236}">
                  <a16:creationId xmlns:a16="http://schemas.microsoft.com/office/drawing/2014/main" id="{028809A4-375B-4A2B-AE52-B535FFBEE4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9653" y="1035914"/>
              <a:ext cx="914400" cy="914400"/>
            </a:xfrm>
            <a:prstGeom prst="rect">
              <a:avLst/>
            </a:prstGeom>
          </p:spPr>
        </p:pic>
        <p:pic>
          <p:nvPicPr>
            <p:cNvPr id="9" name="Graphic 8" descr="Leprechaun hat">
              <a:extLst>
                <a:ext uri="{FF2B5EF4-FFF2-40B4-BE49-F238E27FC236}">
                  <a16:creationId xmlns:a16="http://schemas.microsoft.com/office/drawing/2014/main" id="{FD7B05DA-755B-4D79-B82D-9399C072C6F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54053" y="1576774"/>
              <a:ext cx="914400" cy="914400"/>
            </a:xfrm>
            <a:prstGeom prst="rect">
              <a:avLst/>
            </a:prstGeom>
          </p:spPr>
        </p:pic>
        <p:pic>
          <p:nvPicPr>
            <p:cNvPr id="11" name="Graphic 10" descr="Party hat">
              <a:extLst>
                <a:ext uri="{FF2B5EF4-FFF2-40B4-BE49-F238E27FC236}">
                  <a16:creationId xmlns:a16="http://schemas.microsoft.com/office/drawing/2014/main" id="{5555FFC4-8C09-47A9-8A13-8BF9E218845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52612" y="2723731"/>
              <a:ext cx="914400" cy="914400"/>
            </a:xfrm>
            <a:prstGeom prst="rect">
              <a:avLst/>
            </a:prstGeom>
          </p:spPr>
        </p:pic>
        <p:pic>
          <p:nvPicPr>
            <p:cNvPr id="13" name="Graphic 12" descr="Winter hat">
              <a:extLst>
                <a:ext uri="{FF2B5EF4-FFF2-40B4-BE49-F238E27FC236}">
                  <a16:creationId xmlns:a16="http://schemas.microsoft.com/office/drawing/2014/main" id="{D9327BD5-BFC9-47E3-922D-680FD27FB2E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39653" y="2220362"/>
              <a:ext cx="914400" cy="914400"/>
            </a:xfrm>
            <a:prstGeom prst="rect">
              <a:avLst/>
            </a:prstGeom>
          </p:spPr>
        </p:pic>
        <p:pic>
          <p:nvPicPr>
            <p:cNvPr id="15" name="Graphic 14" descr="Leprechaun hat">
              <a:extLst>
                <a:ext uri="{FF2B5EF4-FFF2-40B4-BE49-F238E27FC236}">
                  <a16:creationId xmlns:a16="http://schemas.microsoft.com/office/drawing/2014/main" id="{044B89C0-B212-4A20-AD90-BA8D66A8BFE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352612" y="3913046"/>
              <a:ext cx="914400" cy="914400"/>
            </a:xfrm>
            <a:prstGeom prst="rect">
              <a:avLst/>
            </a:prstGeom>
          </p:spPr>
        </p:pic>
      </p:grpSp>
      <p:pic>
        <p:nvPicPr>
          <p:cNvPr id="14" name="Picture 2" descr="C:\Users\BBrowne\Downloads\tea-cup.png">
            <a:extLst>
              <a:ext uri="{FF2B5EF4-FFF2-40B4-BE49-F238E27FC236}">
                <a16:creationId xmlns:a16="http://schemas.microsoft.com/office/drawing/2014/main" id="{EFB63492-45A2-4926-ABF6-89EF229A8C6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119208" y="1235489"/>
            <a:ext cx="2906010" cy="2906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1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3"/>
        <p:cNvGrpSpPr/>
        <p:nvPr/>
      </p:nvGrpSpPr>
      <p:grpSpPr>
        <a:xfrm>
          <a:off x="0" y="0"/>
          <a:ext cx="0" cy="0"/>
          <a:chOff x="0" y="0"/>
          <a:chExt cx="0" cy="0"/>
        </a:xfrm>
      </p:grpSpPr>
      <p:pic>
        <p:nvPicPr>
          <p:cNvPr id="2" name="Picture 2" descr="A picture containing book, text, cat, photo&#10;&#10;Description generated with very high confidence">
            <a:extLst>
              <a:ext uri="{FF2B5EF4-FFF2-40B4-BE49-F238E27FC236}">
                <a16:creationId xmlns:a16="http://schemas.microsoft.com/office/drawing/2014/main" id="{44433E67-DB25-41C3-978F-A5C7A49C1DBF}"/>
              </a:ext>
            </a:extLst>
          </p:cNvPr>
          <p:cNvPicPr>
            <a:picLocks noChangeAspect="1"/>
          </p:cNvPicPr>
          <p:nvPr/>
        </p:nvPicPr>
        <p:blipFill>
          <a:blip r:embed="rId3"/>
          <a:stretch>
            <a:fillRect/>
          </a:stretch>
        </p:blipFill>
        <p:spPr>
          <a:xfrm>
            <a:off x="295836" y="365192"/>
            <a:ext cx="2112717" cy="1544290"/>
          </a:xfrm>
          <a:prstGeom prst="rect">
            <a:avLst/>
          </a:prstGeom>
        </p:spPr>
      </p:pic>
      <p:sp>
        <p:nvSpPr>
          <p:cNvPr id="3" name="TextBox 2">
            <a:extLst>
              <a:ext uri="{FF2B5EF4-FFF2-40B4-BE49-F238E27FC236}">
                <a16:creationId xmlns:a16="http://schemas.microsoft.com/office/drawing/2014/main" id="{06E24B19-31D1-4970-92DC-94A326E618B2}"/>
              </a:ext>
            </a:extLst>
          </p:cNvPr>
          <p:cNvSpPr txBox="1"/>
          <p:nvPr/>
        </p:nvSpPr>
        <p:spPr>
          <a:xfrm>
            <a:off x="295836" y="6303508"/>
            <a:ext cx="3478306" cy="276999"/>
          </a:xfrm>
          <a:prstGeom prst="rect">
            <a:avLst/>
          </a:prstGeom>
          <a:noFill/>
        </p:spPr>
        <p:txBody>
          <a:bodyPr wrap="square" rtlCol="0">
            <a:spAutoFit/>
          </a:bodyPr>
          <a:lstStyle/>
          <a:p>
            <a:r>
              <a:rPr lang="en-GB" sz="1200" dirty="0"/>
              <a:t>* https://www.liberatingstructures.com/mad-tea/</a:t>
            </a:r>
          </a:p>
        </p:txBody>
      </p:sp>
      <p:sp>
        <p:nvSpPr>
          <p:cNvPr id="4" name="Title 3">
            <a:extLst>
              <a:ext uri="{FF2B5EF4-FFF2-40B4-BE49-F238E27FC236}">
                <a16:creationId xmlns:a16="http://schemas.microsoft.com/office/drawing/2014/main" id="{1F6273B4-389D-48B6-83A1-1776BA3C63CA}"/>
              </a:ext>
            </a:extLst>
          </p:cNvPr>
          <p:cNvSpPr>
            <a:spLocks noGrp="1"/>
          </p:cNvSpPr>
          <p:nvPr>
            <p:ph type="title"/>
          </p:nvPr>
        </p:nvSpPr>
        <p:spPr>
          <a:xfrm>
            <a:off x="2599764" y="980728"/>
            <a:ext cx="7240651" cy="648072"/>
          </a:xfrm>
        </p:spPr>
        <p:txBody>
          <a:bodyPr/>
          <a:lstStyle/>
          <a:p>
            <a:r>
              <a:rPr lang="en-GB" dirty="0"/>
              <a:t>Invitation to the Party</a:t>
            </a:r>
          </a:p>
        </p:txBody>
      </p:sp>
      <p:sp>
        <p:nvSpPr>
          <p:cNvPr id="5" name="Content Placeholder 4">
            <a:extLst>
              <a:ext uri="{FF2B5EF4-FFF2-40B4-BE49-F238E27FC236}">
                <a16:creationId xmlns:a16="http://schemas.microsoft.com/office/drawing/2014/main" id="{97F2DC45-9BD0-41DA-8F9A-53D020831194}"/>
              </a:ext>
            </a:extLst>
          </p:cNvPr>
          <p:cNvSpPr>
            <a:spLocks noGrp="1"/>
          </p:cNvSpPr>
          <p:nvPr>
            <p:ph idx="1"/>
          </p:nvPr>
        </p:nvSpPr>
        <p:spPr>
          <a:xfrm>
            <a:off x="609600" y="2053087"/>
            <a:ext cx="10972800" cy="3776180"/>
          </a:xfrm>
        </p:spPr>
        <p:txBody>
          <a:bodyPr/>
          <a:lstStyle/>
          <a:p>
            <a:r>
              <a:rPr lang="en-GB" sz="2400" dirty="0"/>
              <a:t>You will be randomly put into breakout rooms with 2 people in each room</a:t>
            </a:r>
          </a:p>
          <a:p>
            <a:r>
              <a:rPr lang="en-GB" sz="2400" dirty="0"/>
              <a:t>In very short order one person completes the sentence in the room while the other expresses keen interest and curiosity.  Change roles so the other person completes the sentence, again with keen interest and curiosity (TOTAL One Minute)</a:t>
            </a:r>
          </a:p>
          <a:p>
            <a:r>
              <a:rPr lang="en-GB" sz="2400" dirty="0"/>
              <a:t>You will be randomly moved to a new room.  </a:t>
            </a:r>
          </a:p>
          <a:p>
            <a:r>
              <a:rPr lang="en-GB" sz="2400" dirty="0"/>
              <a:t>Repeat with the next person.  Move again and repeat with the next person.</a:t>
            </a:r>
          </a:p>
          <a:p>
            <a:r>
              <a:rPr lang="en-GB" sz="2400" dirty="0"/>
              <a:t>There will be 4 questions, so you will finish each sentence with 3 different people = 12 people to talk to in total!</a:t>
            </a:r>
          </a:p>
        </p:txBody>
      </p:sp>
    </p:spTree>
    <p:extLst>
      <p:ext uri="{BB962C8B-B14F-4D97-AF65-F5344CB8AC3E}">
        <p14:creationId xmlns:p14="http://schemas.microsoft.com/office/powerpoint/2010/main" val="2727969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3"/>
        <p:cNvGrpSpPr/>
        <p:nvPr/>
      </p:nvGrpSpPr>
      <p:grpSpPr>
        <a:xfrm>
          <a:off x="0" y="0"/>
          <a:ext cx="0" cy="0"/>
          <a:chOff x="0" y="0"/>
          <a:chExt cx="0" cy="0"/>
        </a:xfrm>
      </p:grpSpPr>
      <p:pic>
        <p:nvPicPr>
          <p:cNvPr id="2" name="Picture 2" descr="A picture containing book, text, cat, photo&#10;&#10;Description generated with very high confidence">
            <a:extLst>
              <a:ext uri="{FF2B5EF4-FFF2-40B4-BE49-F238E27FC236}">
                <a16:creationId xmlns:a16="http://schemas.microsoft.com/office/drawing/2014/main" id="{44433E67-DB25-41C3-978F-A5C7A49C1DBF}"/>
              </a:ext>
            </a:extLst>
          </p:cNvPr>
          <p:cNvPicPr>
            <a:picLocks noChangeAspect="1"/>
          </p:cNvPicPr>
          <p:nvPr/>
        </p:nvPicPr>
        <p:blipFill>
          <a:blip r:embed="rId3"/>
          <a:stretch>
            <a:fillRect/>
          </a:stretch>
        </p:blipFill>
        <p:spPr>
          <a:xfrm>
            <a:off x="295836" y="365192"/>
            <a:ext cx="2112717" cy="1544290"/>
          </a:xfrm>
          <a:prstGeom prst="rect">
            <a:avLst/>
          </a:prstGeom>
        </p:spPr>
      </p:pic>
      <p:sp>
        <p:nvSpPr>
          <p:cNvPr id="3" name="TextBox 2">
            <a:extLst>
              <a:ext uri="{FF2B5EF4-FFF2-40B4-BE49-F238E27FC236}">
                <a16:creationId xmlns:a16="http://schemas.microsoft.com/office/drawing/2014/main" id="{06E24B19-31D1-4970-92DC-94A326E618B2}"/>
              </a:ext>
            </a:extLst>
          </p:cNvPr>
          <p:cNvSpPr txBox="1"/>
          <p:nvPr/>
        </p:nvSpPr>
        <p:spPr>
          <a:xfrm>
            <a:off x="295836" y="6303508"/>
            <a:ext cx="3478306" cy="276999"/>
          </a:xfrm>
          <a:prstGeom prst="rect">
            <a:avLst/>
          </a:prstGeom>
          <a:noFill/>
        </p:spPr>
        <p:txBody>
          <a:bodyPr wrap="square" rtlCol="0">
            <a:spAutoFit/>
          </a:bodyPr>
          <a:lstStyle/>
          <a:p>
            <a:r>
              <a:rPr lang="en-GB" sz="1200" dirty="0"/>
              <a:t>* https://www.liberatingstructures.com/mad-tea/</a:t>
            </a:r>
          </a:p>
        </p:txBody>
      </p:sp>
      <p:sp>
        <p:nvSpPr>
          <p:cNvPr id="4" name="Title 3">
            <a:extLst>
              <a:ext uri="{FF2B5EF4-FFF2-40B4-BE49-F238E27FC236}">
                <a16:creationId xmlns:a16="http://schemas.microsoft.com/office/drawing/2014/main" id="{1F6273B4-389D-48B6-83A1-1776BA3C63CA}"/>
              </a:ext>
            </a:extLst>
          </p:cNvPr>
          <p:cNvSpPr>
            <a:spLocks noGrp="1"/>
          </p:cNvSpPr>
          <p:nvPr>
            <p:ph type="title"/>
          </p:nvPr>
        </p:nvSpPr>
        <p:spPr>
          <a:xfrm>
            <a:off x="2599764" y="980728"/>
            <a:ext cx="7240651" cy="648072"/>
          </a:xfrm>
        </p:spPr>
        <p:txBody>
          <a:bodyPr/>
          <a:lstStyle/>
          <a:p>
            <a:r>
              <a:rPr lang="en-GB" dirty="0"/>
              <a:t>Tea Party Conversations</a:t>
            </a:r>
          </a:p>
        </p:txBody>
      </p:sp>
      <p:sp>
        <p:nvSpPr>
          <p:cNvPr id="5" name="Content Placeholder 4">
            <a:extLst>
              <a:ext uri="{FF2B5EF4-FFF2-40B4-BE49-F238E27FC236}">
                <a16:creationId xmlns:a16="http://schemas.microsoft.com/office/drawing/2014/main" id="{97F2DC45-9BD0-41DA-8F9A-53D020831194}"/>
              </a:ext>
            </a:extLst>
          </p:cNvPr>
          <p:cNvSpPr>
            <a:spLocks noGrp="1"/>
          </p:cNvSpPr>
          <p:nvPr>
            <p:ph idx="1"/>
          </p:nvPr>
        </p:nvSpPr>
        <p:spPr>
          <a:xfrm>
            <a:off x="609600" y="2052084"/>
            <a:ext cx="10972800" cy="3777183"/>
          </a:xfrm>
        </p:spPr>
        <p:txBody>
          <a:bodyPr anchor="ctr"/>
          <a:lstStyle/>
          <a:p>
            <a:r>
              <a:rPr lang="en-GB" sz="3600" i="1" dirty="0">
                <a:solidFill>
                  <a:srgbClr val="000000"/>
                </a:solidFill>
                <a:latin typeface="Arial" panose="020B0604020202020204" pitchFamily="34" charset="0"/>
              </a:rPr>
              <a:t>What first inspired me in this work is…</a:t>
            </a:r>
          </a:p>
          <a:p>
            <a:r>
              <a:rPr lang="en-GB" sz="3600" i="1" dirty="0">
                <a:solidFill>
                  <a:srgbClr val="000000"/>
                </a:solidFill>
                <a:latin typeface="Arial" panose="020B0604020202020204" pitchFamily="34" charset="0"/>
              </a:rPr>
              <a:t>A bold idea I recommend is…</a:t>
            </a:r>
            <a:endParaRPr lang="en-GB" sz="3600" dirty="0">
              <a:solidFill>
                <a:srgbClr val="000000"/>
              </a:solidFill>
              <a:latin typeface="Arial" panose="020B0604020202020204" pitchFamily="34" charset="0"/>
            </a:endParaRPr>
          </a:p>
          <a:p>
            <a:r>
              <a:rPr lang="en-GB" sz="3600" i="1" dirty="0">
                <a:solidFill>
                  <a:srgbClr val="000000"/>
                </a:solidFill>
                <a:latin typeface="Arial" panose="020B0604020202020204" pitchFamily="34" charset="0"/>
              </a:rPr>
              <a:t>A question that is emerging for me is…</a:t>
            </a:r>
            <a:endParaRPr lang="en-GB" sz="36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47335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B173B-9BF5-4ED4-B2FB-48A1CBB872B5}"/>
              </a:ext>
            </a:extLst>
          </p:cNvPr>
          <p:cNvSpPr>
            <a:spLocks noGrp="1"/>
          </p:cNvSpPr>
          <p:nvPr>
            <p:ph type="title"/>
          </p:nvPr>
        </p:nvSpPr>
        <p:spPr/>
        <p:txBody>
          <a:bodyPr/>
          <a:lstStyle/>
          <a:p>
            <a:r>
              <a:rPr lang="en-GB" dirty="0"/>
              <a:t>Reflections</a:t>
            </a:r>
            <a:br>
              <a:rPr lang="en-GB" dirty="0"/>
            </a:br>
            <a:endParaRPr lang="en-GB" dirty="0"/>
          </a:p>
        </p:txBody>
      </p:sp>
      <p:sp>
        <p:nvSpPr>
          <p:cNvPr id="3" name="Content Placeholder 2">
            <a:extLst>
              <a:ext uri="{FF2B5EF4-FFF2-40B4-BE49-F238E27FC236}">
                <a16:creationId xmlns:a16="http://schemas.microsoft.com/office/drawing/2014/main" id="{9136639D-A94D-461E-97AF-69FD1C9B5831}"/>
              </a:ext>
            </a:extLst>
          </p:cNvPr>
          <p:cNvSpPr>
            <a:spLocks noGrp="1"/>
          </p:cNvSpPr>
          <p:nvPr>
            <p:ph idx="1"/>
          </p:nvPr>
        </p:nvSpPr>
        <p:spPr>
          <a:xfrm>
            <a:off x="609600" y="1724812"/>
            <a:ext cx="10972800" cy="4953894"/>
          </a:xfrm>
        </p:spPr>
        <p:txBody>
          <a:bodyPr/>
          <a:lstStyle/>
          <a:p>
            <a:r>
              <a:rPr lang="en-GB" dirty="0">
                <a:solidFill>
                  <a:schemeClr val="tx1"/>
                </a:solidFill>
              </a:rPr>
              <a:t>How did it feel to experience a Wild Tea Party?</a:t>
            </a:r>
          </a:p>
          <a:p>
            <a:r>
              <a:rPr lang="en-GB" dirty="0">
                <a:solidFill>
                  <a:schemeClr val="tx1"/>
                </a:solidFill>
              </a:rPr>
              <a:t>Are there any scenarios where you would like to use this liberating structure?</a:t>
            </a:r>
          </a:p>
          <a:p>
            <a:pPr marL="0" indent="0">
              <a:buNone/>
            </a:pPr>
            <a:endParaRPr lang="en-GB" dirty="0">
              <a:solidFill>
                <a:schemeClr val="tx1"/>
              </a:solidFill>
            </a:endParaRPr>
          </a:p>
          <a:p>
            <a:r>
              <a:rPr lang="en-GB" dirty="0">
                <a:solidFill>
                  <a:srgbClr val="FF0000"/>
                </a:solidFill>
              </a:rPr>
              <a:t>Chat in your reflections</a:t>
            </a:r>
          </a:p>
          <a:p>
            <a:endParaRPr lang="en-GB" dirty="0"/>
          </a:p>
        </p:txBody>
      </p:sp>
    </p:spTree>
    <p:extLst>
      <p:ext uri="{BB962C8B-B14F-4D97-AF65-F5344CB8AC3E}">
        <p14:creationId xmlns:p14="http://schemas.microsoft.com/office/powerpoint/2010/main" val="1583728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7E488-C12B-4121-8CB5-3920C2BE65F9}"/>
              </a:ext>
            </a:extLst>
          </p:cNvPr>
          <p:cNvSpPr>
            <a:spLocks noGrp="1"/>
          </p:cNvSpPr>
          <p:nvPr>
            <p:ph type="title"/>
          </p:nvPr>
        </p:nvSpPr>
        <p:spPr/>
        <p:txBody>
          <a:bodyPr/>
          <a:lstStyle/>
          <a:p>
            <a:r>
              <a:rPr lang="en-GB" dirty="0"/>
              <a:t>Resources</a:t>
            </a:r>
          </a:p>
        </p:txBody>
      </p:sp>
      <p:sp>
        <p:nvSpPr>
          <p:cNvPr id="6" name="Content Placeholder 5">
            <a:extLst>
              <a:ext uri="{FF2B5EF4-FFF2-40B4-BE49-F238E27FC236}">
                <a16:creationId xmlns:a16="http://schemas.microsoft.com/office/drawing/2014/main" id="{80B46979-46FE-4D6F-B0C1-D1CBD26CA1E8}"/>
              </a:ext>
            </a:extLst>
          </p:cNvPr>
          <p:cNvSpPr>
            <a:spLocks noGrp="1"/>
          </p:cNvSpPr>
          <p:nvPr>
            <p:ph idx="1"/>
          </p:nvPr>
        </p:nvSpPr>
        <p:spPr/>
        <p:txBody>
          <a:bodyPr/>
          <a:lstStyle/>
          <a:p>
            <a:r>
              <a:rPr lang="en-GB" dirty="0"/>
              <a:t>Visit the Liberating Structures page at:</a:t>
            </a:r>
          </a:p>
          <a:p>
            <a:pPr marL="0" indent="0">
              <a:buNone/>
            </a:pPr>
            <a:r>
              <a:rPr lang="en-GB" dirty="0">
                <a:hlinkClick r:id="rId2"/>
              </a:rPr>
              <a:t>https://www.liberatingstructures.com/mad-tea/</a:t>
            </a:r>
            <a:r>
              <a:rPr lang="en-GB" dirty="0"/>
              <a:t> </a:t>
            </a:r>
          </a:p>
        </p:txBody>
      </p:sp>
    </p:spTree>
    <p:extLst>
      <p:ext uri="{BB962C8B-B14F-4D97-AF65-F5344CB8AC3E}">
        <p14:creationId xmlns:p14="http://schemas.microsoft.com/office/powerpoint/2010/main" val="1040098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A4CF91-D6AE-4A0A-9B8C-B58A8EA06F70}"/>
              </a:ext>
            </a:extLst>
          </p:cNvPr>
          <p:cNvSpPr txBox="1"/>
          <p:nvPr/>
        </p:nvSpPr>
        <p:spPr>
          <a:xfrm>
            <a:off x="39756" y="3218407"/>
            <a:ext cx="12112487" cy="1015663"/>
          </a:xfrm>
          <a:prstGeom prst="rect">
            <a:avLst/>
          </a:prstGeom>
          <a:noFill/>
        </p:spPr>
        <p:txBody>
          <a:bodyPr wrap="square" rtlCol="0">
            <a:spAutoFit/>
          </a:bodyPr>
          <a:lstStyle/>
          <a:p>
            <a:pPr algn="ctr"/>
            <a:r>
              <a:rPr lang="en-GB" sz="6000" dirty="0">
                <a:solidFill>
                  <a:schemeClr val="bg1"/>
                </a:solidFill>
                <a:latin typeface="Arial" panose="020B0604020202020204" pitchFamily="34" charset="0"/>
                <a:cs typeface="Arial" panose="020B0604020202020204" pitchFamily="34" charset="0"/>
              </a:rPr>
              <a:t>Thank you &amp; happy tea parties!</a:t>
            </a:r>
          </a:p>
        </p:txBody>
      </p:sp>
    </p:spTree>
    <p:extLst>
      <p:ext uri="{BB962C8B-B14F-4D97-AF65-F5344CB8AC3E}">
        <p14:creationId xmlns:p14="http://schemas.microsoft.com/office/powerpoint/2010/main" val="3476382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7B75-FABA-461B-924D-21B423513C35}"/>
              </a:ext>
            </a:extLst>
          </p:cNvPr>
          <p:cNvSpPr>
            <a:spLocks noGrp="1"/>
          </p:cNvSpPr>
          <p:nvPr>
            <p:ph type="title"/>
          </p:nvPr>
        </p:nvSpPr>
        <p:spPr>
          <a:xfrm>
            <a:off x="1739348" y="871376"/>
            <a:ext cx="7882407" cy="648072"/>
          </a:xfrm>
        </p:spPr>
        <p:txBody>
          <a:bodyPr/>
          <a:lstStyle/>
          <a:p>
            <a:r>
              <a:rPr lang="en-GB" sz="4800" dirty="0">
                <a:solidFill>
                  <a:srgbClr val="BF490F"/>
                </a:solidFill>
                <a:latin typeface="Arial" panose="020B0604020202020204" pitchFamily="34" charset="0"/>
              </a:rPr>
              <a:t>Wild Tea</a:t>
            </a:r>
            <a:endParaRPr lang="en-GB" sz="4800" dirty="0"/>
          </a:p>
        </p:txBody>
      </p:sp>
      <p:sp>
        <p:nvSpPr>
          <p:cNvPr id="3" name="Content Placeholder 2">
            <a:extLst>
              <a:ext uri="{FF2B5EF4-FFF2-40B4-BE49-F238E27FC236}">
                <a16:creationId xmlns:a16="http://schemas.microsoft.com/office/drawing/2014/main" id="{754BD67F-876F-41FF-B4E3-892BFCC7D8BD}"/>
              </a:ext>
            </a:extLst>
          </p:cNvPr>
          <p:cNvSpPr>
            <a:spLocks noGrp="1"/>
          </p:cNvSpPr>
          <p:nvPr>
            <p:ph idx="1"/>
          </p:nvPr>
        </p:nvSpPr>
        <p:spPr/>
        <p:txBody>
          <a:bodyPr/>
          <a:lstStyle/>
          <a:p>
            <a:pPr marL="0" indent="0">
              <a:buNone/>
            </a:pPr>
            <a:r>
              <a:rPr lang="en-GB" b="1" dirty="0">
                <a:solidFill>
                  <a:srgbClr val="B69C53"/>
                </a:solidFill>
                <a:latin typeface="Arial" panose="020B0604020202020204" pitchFamily="34" charset="0"/>
              </a:rPr>
              <a:t>Timings</a:t>
            </a:r>
          </a:p>
          <a:p>
            <a:pPr marL="0" indent="0">
              <a:buNone/>
            </a:pPr>
            <a:endParaRPr lang="en-GB" b="1" dirty="0">
              <a:solidFill>
                <a:srgbClr val="B69C53"/>
              </a:solidFill>
              <a:latin typeface="Arial" panose="020B0604020202020204" pitchFamily="34" charset="0"/>
            </a:endParaRPr>
          </a:p>
          <a:p>
            <a:pPr marL="0" indent="0">
              <a:buNone/>
            </a:pPr>
            <a:r>
              <a:rPr lang="en-GB" dirty="0">
                <a:solidFill>
                  <a:srgbClr val="B69C53"/>
                </a:solidFill>
                <a:latin typeface="Arial" panose="020B0604020202020204" pitchFamily="34" charset="0"/>
              </a:rPr>
              <a:t>Introductions				10 minutes</a:t>
            </a:r>
          </a:p>
          <a:p>
            <a:pPr marL="0" indent="0">
              <a:buNone/>
            </a:pPr>
            <a:r>
              <a:rPr lang="en-GB" dirty="0">
                <a:solidFill>
                  <a:srgbClr val="B69C53"/>
                </a:solidFill>
                <a:latin typeface="Arial" panose="020B0604020202020204" pitchFamily="34" charset="0"/>
              </a:rPr>
              <a:t>Introduction of Wild Tea		10 minutes</a:t>
            </a:r>
          </a:p>
          <a:p>
            <a:pPr marL="0" indent="0">
              <a:buNone/>
            </a:pPr>
            <a:r>
              <a:rPr lang="en-GB" dirty="0">
                <a:solidFill>
                  <a:srgbClr val="B69C53"/>
                </a:solidFill>
                <a:latin typeface="Arial" panose="020B0604020202020204" pitchFamily="34" charset="0"/>
              </a:rPr>
              <a:t>Our Wild Tea Party 			30 minutes</a:t>
            </a:r>
          </a:p>
          <a:p>
            <a:pPr marL="0" indent="0">
              <a:buNone/>
            </a:pPr>
            <a:r>
              <a:rPr lang="en-GB" dirty="0">
                <a:solidFill>
                  <a:srgbClr val="B69C53"/>
                </a:solidFill>
                <a:latin typeface="Arial" panose="020B0604020202020204" pitchFamily="34" charset="0"/>
              </a:rPr>
              <a:t>Reflections				10 minutes</a:t>
            </a:r>
            <a:endParaRPr lang="en-GB" dirty="0"/>
          </a:p>
        </p:txBody>
      </p:sp>
      <p:pic>
        <p:nvPicPr>
          <p:cNvPr id="4" name="Picture 3">
            <a:extLst>
              <a:ext uri="{FF2B5EF4-FFF2-40B4-BE49-F238E27FC236}">
                <a16:creationId xmlns:a16="http://schemas.microsoft.com/office/drawing/2014/main" id="{6B7EE9E8-C1D5-4DA2-A598-B4473EB188FC}"/>
              </a:ext>
            </a:extLst>
          </p:cNvPr>
          <p:cNvPicPr>
            <a:picLocks noChangeAspect="1"/>
          </p:cNvPicPr>
          <p:nvPr/>
        </p:nvPicPr>
        <p:blipFill>
          <a:blip r:embed="rId2"/>
          <a:stretch>
            <a:fillRect/>
          </a:stretch>
        </p:blipFill>
        <p:spPr>
          <a:xfrm>
            <a:off x="609600" y="762025"/>
            <a:ext cx="819150" cy="866775"/>
          </a:xfrm>
          <a:prstGeom prst="rect">
            <a:avLst/>
          </a:prstGeom>
        </p:spPr>
      </p:pic>
    </p:spTree>
    <p:extLst>
      <p:ext uri="{BB962C8B-B14F-4D97-AF65-F5344CB8AC3E}">
        <p14:creationId xmlns:p14="http://schemas.microsoft.com/office/powerpoint/2010/main" val="4148298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7B75-FABA-461B-924D-21B423513C35}"/>
              </a:ext>
            </a:extLst>
          </p:cNvPr>
          <p:cNvSpPr>
            <a:spLocks noGrp="1"/>
          </p:cNvSpPr>
          <p:nvPr>
            <p:ph type="title"/>
          </p:nvPr>
        </p:nvSpPr>
        <p:spPr>
          <a:xfrm>
            <a:off x="1739348" y="871376"/>
            <a:ext cx="7882407" cy="648072"/>
          </a:xfrm>
        </p:spPr>
        <p:txBody>
          <a:bodyPr/>
          <a:lstStyle/>
          <a:p>
            <a:r>
              <a:rPr lang="en-GB" sz="4800" dirty="0">
                <a:solidFill>
                  <a:srgbClr val="BF490F"/>
                </a:solidFill>
                <a:latin typeface="Arial" panose="020B0604020202020204" pitchFamily="34" charset="0"/>
              </a:rPr>
              <a:t>Wild Tea</a:t>
            </a:r>
            <a:endParaRPr lang="en-GB" sz="4800" dirty="0"/>
          </a:p>
        </p:txBody>
      </p:sp>
      <p:sp>
        <p:nvSpPr>
          <p:cNvPr id="3" name="Content Placeholder 2">
            <a:extLst>
              <a:ext uri="{FF2B5EF4-FFF2-40B4-BE49-F238E27FC236}">
                <a16:creationId xmlns:a16="http://schemas.microsoft.com/office/drawing/2014/main" id="{754BD67F-876F-41FF-B4E3-892BFCC7D8BD}"/>
              </a:ext>
            </a:extLst>
          </p:cNvPr>
          <p:cNvSpPr>
            <a:spLocks noGrp="1"/>
          </p:cNvSpPr>
          <p:nvPr>
            <p:ph idx="1"/>
          </p:nvPr>
        </p:nvSpPr>
        <p:spPr/>
        <p:txBody>
          <a:bodyPr/>
          <a:lstStyle/>
          <a:p>
            <a:pPr marL="0" indent="0">
              <a:buNone/>
            </a:pPr>
            <a:endParaRPr lang="en-GB" b="1" dirty="0">
              <a:solidFill>
                <a:srgbClr val="000000"/>
              </a:solidFill>
              <a:latin typeface="Arial" panose="020B0604020202020204" pitchFamily="34" charset="0"/>
            </a:endParaRPr>
          </a:p>
          <a:p>
            <a:pPr marL="0" indent="0">
              <a:buNone/>
            </a:pPr>
            <a:r>
              <a:rPr lang="en-GB" b="1" dirty="0">
                <a:solidFill>
                  <a:srgbClr val="000000"/>
                </a:solidFill>
                <a:latin typeface="Arial" panose="020B0604020202020204" pitchFamily="34" charset="0"/>
              </a:rPr>
              <a:t>What Is Made Possible? </a:t>
            </a:r>
          </a:p>
          <a:p>
            <a:pPr marL="0" indent="0">
              <a:buNone/>
            </a:pPr>
            <a:r>
              <a:rPr lang="en-GB" dirty="0">
                <a:solidFill>
                  <a:srgbClr val="000000"/>
                </a:solidFill>
                <a:latin typeface="Arial" panose="020B0604020202020204" pitchFamily="34" charset="0"/>
              </a:rPr>
              <a:t>Mad Tea quickly provokes a deeper set of reflections and strategic insights among group members. </a:t>
            </a:r>
          </a:p>
          <a:p>
            <a:pPr marL="0" indent="0">
              <a:buNone/>
            </a:pPr>
            <a:r>
              <a:rPr lang="en-GB" dirty="0">
                <a:solidFill>
                  <a:srgbClr val="000000"/>
                </a:solidFill>
                <a:latin typeface="Arial" panose="020B0604020202020204" pitchFamily="34" charset="0"/>
              </a:rPr>
              <a:t>The questions focus attention and produce fresh understanding of strategic options and next steps. </a:t>
            </a:r>
            <a:endParaRPr lang="en-GB" dirty="0"/>
          </a:p>
        </p:txBody>
      </p:sp>
      <p:pic>
        <p:nvPicPr>
          <p:cNvPr id="4" name="Picture 3">
            <a:extLst>
              <a:ext uri="{FF2B5EF4-FFF2-40B4-BE49-F238E27FC236}">
                <a16:creationId xmlns:a16="http://schemas.microsoft.com/office/drawing/2014/main" id="{6B7EE9E8-C1D5-4DA2-A598-B4473EB188FC}"/>
              </a:ext>
            </a:extLst>
          </p:cNvPr>
          <p:cNvPicPr>
            <a:picLocks noChangeAspect="1"/>
          </p:cNvPicPr>
          <p:nvPr/>
        </p:nvPicPr>
        <p:blipFill>
          <a:blip r:embed="rId2"/>
          <a:stretch>
            <a:fillRect/>
          </a:stretch>
        </p:blipFill>
        <p:spPr>
          <a:xfrm>
            <a:off x="609600" y="762025"/>
            <a:ext cx="819150" cy="866775"/>
          </a:xfrm>
          <a:prstGeom prst="rect">
            <a:avLst/>
          </a:prstGeom>
        </p:spPr>
      </p:pic>
    </p:spTree>
    <p:extLst>
      <p:ext uri="{BB962C8B-B14F-4D97-AF65-F5344CB8AC3E}">
        <p14:creationId xmlns:p14="http://schemas.microsoft.com/office/powerpoint/2010/main" val="3496133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7B75-FABA-461B-924D-21B423513C35}"/>
              </a:ext>
            </a:extLst>
          </p:cNvPr>
          <p:cNvSpPr>
            <a:spLocks noGrp="1"/>
          </p:cNvSpPr>
          <p:nvPr>
            <p:ph type="title"/>
          </p:nvPr>
        </p:nvSpPr>
        <p:spPr>
          <a:xfrm>
            <a:off x="1739348" y="871376"/>
            <a:ext cx="7882407" cy="648072"/>
          </a:xfrm>
        </p:spPr>
        <p:txBody>
          <a:bodyPr/>
          <a:lstStyle/>
          <a:p>
            <a:r>
              <a:rPr lang="en-GB" sz="4800" dirty="0">
                <a:solidFill>
                  <a:srgbClr val="BF490F"/>
                </a:solidFill>
                <a:latin typeface="Arial" panose="020B0604020202020204" pitchFamily="34" charset="0"/>
              </a:rPr>
              <a:t>Wild Tea in person</a:t>
            </a:r>
            <a:endParaRPr lang="en-GB" sz="4800" dirty="0"/>
          </a:p>
        </p:txBody>
      </p:sp>
      <p:sp>
        <p:nvSpPr>
          <p:cNvPr id="3" name="Content Placeholder 2">
            <a:extLst>
              <a:ext uri="{FF2B5EF4-FFF2-40B4-BE49-F238E27FC236}">
                <a16:creationId xmlns:a16="http://schemas.microsoft.com/office/drawing/2014/main" id="{754BD67F-876F-41FF-B4E3-892BFCC7D8BD}"/>
              </a:ext>
            </a:extLst>
          </p:cNvPr>
          <p:cNvSpPr>
            <a:spLocks noGrp="1"/>
          </p:cNvSpPr>
          <p:nvPr>
            <p:ph idx="1"/>
          </p:nvPr>
        </p:nvSpPr>
        <p:spPr/>
        <p:txBody>
          <a:bodyPr/>
          <a:lstStyle/>
          <a:p>
            <a:pPr marL="0" indent="0">
              <a:buNone/>
            </a:pPr>
            <a:r>
              <a:rPr lang="en-GB" b="1" dirty="0">
                <a:solidFill>
                  <a:srgbClr val="B69C53"/>
                </a:solidFill>
                <a:latin typeface="Arial" panose="020B0604020202020204" pitchFamily="34" charset="0"/>
              </a:rPr>
              <a:t>How does it work?</a:t>
            </a:r>
          </a:p>
          <a:p>
            <a:pPr marL="0" indent="0">
              <a:buNone/>
            </a:pPr>
            <a:r>
              <a:rPr lang="en-GB" dirty="0">
                <a:solidFill>
                  <a:srgbClr val="000000"/>
                </a:solidFill>
                <a:latin typeface="Arial" panose="020B0604020202020204" pitchFamily="34" charset="0"/>
              </a:rPr>
              <a:t>Participants form two circles, one inside the other. Each person faces one other person and completes an open-ended sentence in less than thirty seconds. When time is up, participants are invited to move to their right so that they are in front of someone else to complete the next sentence, and so on.  In a seriously fun way, the unfinished sentences focus attention on every individual and the group answering tough questions together.</a:t>
            </a:r>
          </a:p>
        </p:txBody>
      </p:sp>
      <p:pic>
        <p:nvPicPr>
          <p:cNvPr id="4" name="Picture 3">
            <a:extLst>
              <a:ext uri="{FF2B5EF4-FFF2-40B4-BE49-F238E27FC236}">
                <a16:creationId xmlns:a16="http://schemas.microsoft.com/office/drawing/2014/main" id="{6B7EE9E8-C1D5-4DA2-A598-B4473EB188FC}"/>
              </a:ext>
            </a:extLst>
          </p:cNvPr>
          <p:cNvPicPr>
            <a:picLocks noChangeAspect="1"/>
          </p:cNvPicPr>
          <p:nvPr/>
        </p:nvPicPr>
        <p:blipFill>
          <a:blip r:embed="rId2"/>
          <a:stretch>
            <a:fillRect/>
          </a:stretch>
        </p:blipFill>
        <p:spPr>
          <a:xfrm>
            <a:off x="609600" y="762025"/>
            <a:ext cx="819150" cy="866775"/>
          </a:xfrm>
          <a:prstGeom prst="rect">
            <a:avLst/>
          </a:prstGeom>
        </p:spPr>
      </p:pic>
    </p:spTree>
    <p:extLst>
      <p:ext uri="{BB962C8B-B14F-4D97-AF65-F5344CB8AC3E}">
        <p14:creationId xmlns:p14="http://schemas.microsoft.com/office/powerpoint/2010/main" val="788393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BD67F-876F-41FF-B4E3-892BFCC7D8BD}"/>
              </a:ext>
            </a:extLst>
          </p:cNvPr>
          <p:cNvSpPr>
            <a:spLocks noGrp="1"/>
          </p:cNvSpPr>
          <p:nvPr>
            <p:ph idx="1"/>
          </p:nvPr>
        </p:nvSpPr>
        <p:spPr>
          <a:xfrm>
            <a:off x="609600" y="0"/>
            <a:ext cx="10972800" cy="5829268"/>
          </a:xfrm>
        </p:spPr>
        <p:txBody>
          <a:bodyPr/>
          <a:lstStyle/>
          <a:p>
            <a:r>
              <a:rPr lang="en-GB" b="1" dirty="0">
                <a:solidFill>
                  <a:srgbClr val="000000"/>
                </a:solidFill>
                <a:latin typeface="Arial" panose="020B0604020202020204" pitchFamily="34" charset="0"/>
              </a:rPr>
              <a:t>Structural Elements – Min Specs</a:t>
            </a:r>
          </a:p>
          <a:p>
            <a:pPr marL="533386" lvl="1" indent="0">
              <a:buNone/>
            </a:pPr>
            <a:r>
              <a:rPr lang="en-GB" b="1" dirty="0">
                <a:solidFill>
                  <a:srgbClr val="BF490F"/>
                </a:solidFill>
                <a:latin typeface="Arial" panose="020B0604020202020204" pitchFamily="34" charset="0"/>
              </a:rPr>
              <a:t>Structuring Invitation</a:t>
            </a:r>
          </a:p>
          <a:p>
            <a:pPr>
              <a:buFont typeface="Arial" panose="020B0604020202020204" pitchFamily="34" charset="0"/>
              <a:buChar char="•"/>
            </a:pPr>
            <a:r>
              <a:rPr lang="en-GB" dirty="0">
                <a:solidFill>
                  <a:srgbClr val="000000"/>
                </a:solidFill>
                <a:latin typeface="Arial" panose="020B0604020202020204" pitchFamily="34" charset="0"/>
              </a:rPr>
              <a:t>You are invited to finish a set of open sentences that relate to shaping your next steps together</a:t>
            </a:r>
          </a:p>
          <a:p>
            <a:pPr marL="0" indent="0">
              <a:buNone/>
            </a:pPr>
            <a:r>
              <a:rPr lang="en-GB" b="1" dirty="0">
                <a:solidFill>
                  <a:srgbClr val="BF490F"/>
                </a:solidFill>
                <a:latin typeface="Arial" panose="020B0604020202020204" pitchFamily="34" charset="0"/>
              </a:rPr>
              <a:t>How Space Is Arranged &amp; Materials Needed</a:t>
            </a:r>
          </a:p>
          <a:p>
            <a:pPr>
              <a:buFont typeface="Arial" panose="020B0604020202020204" pitchFamily="34" charset="0"/>
              <a:buChar char="•"/>
            </a:pPr>
            <a:r>
              <a:rPr lang="en-GB" dirty="0">
                <a:solidFill>
                  <a:srgbClr val="000000"/>
                </a:solidFill>
                <a:latin typeface="Arial" panose="020B0604020202020204" pitchFamily="34" charset="0"/>
              </a:rPr>
              <a:t>Unlimited # people, face-to-face in pairs in two concentric circles</a:t>
            </a:r>
          </a:p>
          <a:p>
            <a:pPr>
              <a:buFont typeface="Arial" panose="020B0604020202020204" pitchFamily="34" charset="0"/>
              <a:buChar char="•"/>
            </a:pPr>
            <a:r>
              <a:rPr lang="en-GB" dirty="0">
                <a:solidFill>
                  <a:srgbClr val="000000"/>
                </a:solidFill>
                <a:latin typeface="Arial" panose="020B0604020202020204" pitchFamily="34" charset="0"/>
              </a:rPr>
              <a:t>The inner circle faces out and the outer circle faces in</a:t>
            </a:r>
          </a:p>
          <a:p>
            <a:pPr>
              <a:buFont typeface="Arial" panose="020B0604020202020204" pitchFamily="34" charset="0"/>
              <a:buChar char="•"/>
            </a:pPr>
            <a:r>
              <a:rPr lang="en-GB" dirty="0">
                <a:solidFill>
                  <a:srgbClr val="000000"/>
                </a:solidFill>
                <a:latin typeface="Arial" panose="020B0604020202020204" pitchFamily="34" charset="0"/>
              </a:rPr>
              <a:t>Each person is directly across from one other person</a:t>
            </a:r>
          </a:p>
          <a:p>
            <a:pPr>
              <a:buFont typeface="Arial" panose="020B0604020202020204" pitchFamily="34" charset="0"/>
              <a:buChar char="•"/>
            </a:pPr>
            <a:r>
              <a:rPr lang="en-GB" dirty="0">
                <a:solidFill>
                  <a:srgbClr val="000000"/>
                </a:solidFill>
                <a:latin typeface="Arial" panose="020B0604020202020204" pitchFamily="34" charset="0"/>
              </a:rPr>
              <a:t>Facilitator projects each question on a screen and dings once to shift the exchange between the pair and twice to shift to a new partner (rotating two people to the right)</a:t>
            </a:r>
          </a:p>
        </p:txBody>
      </p:sp>
      <p:pic>
        <p:nvPicPr>
          <p:cNvPr id="4" name="Picture 3">
            <a:extLst>
              <a:ext uri="{FF2B5EF4-FFF2-40B4-BE49-F238E27FC236}">
                <a16:creationId xmlns:a16="http://schemas.microsoft.com/office/drawing/2014/main" id="{6B7EE9E8-C1D5-4DA2-A598-B4473EB188FC}"/>
              </a:ext>
            </a:extLst>
          </p:cNvPr>
          <p:cNvPicPr>
            <a:picLocks noChangeAspect="1"/>
          </p:cNvPicPr>
          <p:nvPr/>
        </p:nvPicPr>
        <p:blipFill>
          <a:blip r:embed="rId2"/>
          <a:stretch>
            <a:fillRect/>
          </a:stretch>
        </p:blipFill>
        <p:spPr>
          <a:xfrm>
            <a:off x="200025" y="161958"/>
            <a:ext cx="819150" cy="866775"/>
          </a:xfrm>
          <a:prstGeom prst="rect">
            <a:avLst/>
          </a:prstGeom>
        </p:spPr>
      </p:pic>
    </p:spTree>
    <p:extLst>
      <p:ext uri="{BB962C8B-B14F-4D97-AF65-F5344CB8AC3E}">
        <p14:creationId xmlns:p14="http://schemas.microsoft.com/office/powerpoint/2010/main" val="2521501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BD67F-876F-41FF-B4E3-892BFCC7D8BD}"/>
              </a:ext>
            </a:extLst>
          </p:cNvPr>
          <p:cNvSpPr>
            <a:spLocks noGrp="1"/>
          </p:cNvSpPr>
          <p:nvPr>
            <p:ph idx="1"/>
          </p:nvPr>
        </p:nvSpPr>
        <p:spPr>
          <a:xfrm>
            <a:off x="609600" y="173935"/>
            <a:ext cx="10972800" cy="6510130"/>
          </a:xfrm>
          <a:solidFill>
            <a:schemeClr val="bg1"/>
          </a:solidFill>
        </p:spPr>
        <p:txBody>
          <a:bodyPr/>
          <a:lstStyle/>
          <a:p>
            <a:pPr marL="0" indent="0">
              <a:buNone/>
            </a:pPr>
            <a:r>
              <a:rPr lang="en-GB" sz="2800" b="1" dirty="0">
                <a:solidFill>
                  <a:srgbClr val="BF490F"/>
                </a:solidFill>
                <a:latin typeface="Arial" panose="020B0604020202020204" pitchFamily="34" charset="0"/>
              </a:rPr>
              <a:t>Sequence of Steps and Time Allocation</a:t>
            </a:r>
          </a:p>
          <a:p>
            <a:pPr marL="357188" indent="-357188">
              <a:buNone/>
            </a:pPr>
            <a:r>
              <a:rPr lang="en-GB" sz="2800" dirty="0">
                <a:solidFill>
                  <a:srgbClr val="000000"/>
                </a:solidFill>
                <a:latin typeface="Arial" panose="020B0604020202020204" pitchFamily="34" charset="0"/>
              </a:rPr>
              <a:t>1. Ask everyone in the group to for two concentric circles and find one other person, standing directly across from them, face to face</a:t>
            </a:r>
          </a:p>
          <a:p>
            <a:pPr marL="357188" indent="-357188">
              <a:buNone/>
            </a:pPr>
            <a:r>
              <a:rPr lang="en-GB" sz="2800" dirty="0">
                <a:solidFill>
                  <a:srgbClr val="000000"/>
                </a:solidFill>
                <a:latin typeface="Arial" panose="020B0604020202020204" pitchFamily="34" charset="0"/>
              </a:rPr>
              <a:t>2. Describe the rules succinctly: in very short order, one person completes the sentence on the screen while the other expresses keen interest and curiosity</a:t>
            </a:r>
          </a:p>
          <a:p>
            <a:pPr marL="357188" indent="-357188">
              <a:buNone/>
            </a:pPr>
            <a:r>
              <a:rPr lang="en-GB" sz="2800" dirty="0">
                <a:solidFill>
                  <a:srgbClr val="000000"/>
                </a:solidFill>
                <a:latin typeface="Arial" panose="020B0604020202020204" pitchFamily="34" charset="0"/>
              </a:rPr>
              <a:t>3. Invite one person in each pair to finish the sentence # 1 first, ding the bells once at 30 seconds, then invite the other to do the same</a:t>
            </a:r>
          </a:p>
          <a:p>
            <a:pPr marL="357188" indent="-357188">
              <a:buNone/>
            </a:pPr>
            <a:r>
              <a:rPr lang="en-GB" sz="2800" dirty="0">
                <a:solidFill>
                  <a:srgbClr val="000000"/>
                </a:solidFill>
                <a:latin typeface="Arial" panose="020B0604020202020204" pitchFamily="34" charset="0"/>
              </a:rPr>
              <a:t>4. Ding the bells twice at 1 minute, remind participants to move two to the right (you will not have to remind them after the first round)</a:t>
            </a:r>
          </a:p>
          <a:p>
            <a:pPr marL="357188" indent="-357188">
              <a:buNone/>
            </a:pPr>
            <a:r>
              <a:rPr lang="en-GB" sz="2800" dirty="0">
                <a:solidFill>
                  <a:srgbClr val="000000"/>
                </a:solidFill>
                <a:latin typeface="Arial" panose="020B0604020202020204" pitchFamily="34" charset="0"/>
              </a:rPr>
              <a:t>5. Repeat step 2-4 for each additional open sentence (up to 15 total)</a:t>
            </a:r>
          </a:p>
          <a:p>
            <a:pPr marL="357188" indent="-357188">
              <a:buNone/>
            </a:pPr>
            <a:r>
              <a:rPr lang="en-GB" sz="2800" dirty="0">
                <a:solidFill>
                  <a:srgbClr val="000000"/>
                </a:solidFill>
                <a:latin typeface="Arial" panose="020B0604020202020204" pitchFamily="34" charset="0"/>
              </a:rPr>
              <a:t>6. Ask, what did you notice about the Mad Tea experience?</a:t>
            </a:r>
          </a:p>
          <a:p>
            <a:pPr marL="357188" indent="-357188">
              <a:buNone/>
            </a:pPr>
            <a:r>
              <a:rPr lang="en-GB" sz="2800" dirty="0">
                <a:solidFill>
                  <a:srgbClr val="000000"/>
                </a:solidFill>
                <a:latin typeface="Arial" panose="020B0604020202020204" pitchFamily="34" charset="0"/>
              </a:rPr>
              <a:t>7. Invite participants to silently complete the strategy worksheet </a:t>
            </a:r>
          </a:p>
        </p:txBody>
      </p:sp>
    </p:spTree>
    <p:extLst>
      <p:ext uri="{BB962C8B-B14F-4D97-AF65-F5344CB8AC3E}">
        <p14:creationId xmlns:p14="http://schemas.microsoft.com/office/powerpoint/2010/main" val="3744978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BD67F-876F-41FF-B4E3-892BFCC7D8BD}"/>
              </a:ext>
            </a:extLst>
          </p:cNvPr>
          <p:cNvSpPr>
            <a:spLocks noGrp="1"/>
          </p:cNvSpPr>
          <p:nvPr>
            <p:ph idx="1"/>
          </p:nvPr>
        </p:nvSpPr>
        <p:spPr>
          <a:xfrm>
            <a:off x="609600" y="529259"/>
            <a:ext cx="10972800" cy="5481429"/>
          </a:xfrm>
          <a:noFill/>
        </p:spPr>
        <p:txBody>
          <a:bodyPr/>
          <a:lstStyle/>
          <a:p>
            <a:pPr marL="0" indent="0">
              <a:buNone/>
            </a:pPr>
            <a:r>
              <a:rPr lang="en-GB" sz="2800" b="1" dirty="0">
                <a:solidFill>
                  <a:srgbClr val="000000"/>
                </a:solidFill>
                <a:latin typeface="Arial" panose="020B0604020202020204" pitchFamily="34" charset="0"/>
              </a:rPr>
              <a:t>Mad Tea Open Sentences</a:t>
            </a:r>
          </a:p>
          <a:p>
            <a:pPr marL="0" indent="0">
              <a:buNone/>
            </a:pPr>
            <a:endParaRPr lang="en-GB" sz="2800" b="1" dirty="0">
              <a:solidFill>
                <a:srgbClr val="000000"/>
              </a:solidFill>
              <a:latin typeface="Arial" panose="020B0604020202020204" pitchFamily="34" charset="0"/>
            </a:endParaRPr>
          </a:p>
          <a:p>
            <a:r>
              <a:rPr lang="en-GB" sz="2800" i="1" dirty="0">
                <a:solidFill>
                  <a:srgbClr val="000000"/>
                </a:solidFill>
                <a:highlight>
                  <a:srgbClr val="FFFF00"/>
                </a:highlight>
                <a:latin typeface="Arial" panose="020B0604020202020204" pitchFamily="34" charset="0"/>
              </a:rPr>
              <a:t>What first inspired me in this work is…</a:t>
            </a:r>
            <a:endParaRPr lang="en-GB" sz="2800" dirty="0">
              <a:solidFill>
                <a:srgbClr val="000000"/>
              </a:solidFill>
              <a:highlight>
                <a:srgbClr val="FFFF00"/>
              </a:highlight>
              <a:latin typeface="Arial" panose="020B0604020202020204" pitchFamily="34" charset="0"/>
            </a:endParaRPr>
          </a:p>
          <a:p>
            <a:r>
              <a:rPr lang="en-GB" sz="2800" i="1" dirty="0">
                <a:solidFill>
                  <a:srgbClr val="000000"/>
                </a:solidFill>
                <a:latin typeface="Arial" panose="020B0604020202020204" pitchFamily="34" charset="0"/>
              </a:rPr>
              <a:t>Something we must learn to live with is…</a:t>
            </a:r>
            <a:endParaRPr lang="en-GB" sz="2800" dirty="0">
              <a:solidFill>
                <a:srgbClr val="000000"/>
              </a:solidFill>
              <a:latin typeface="Arial" panose="020B0604020202020204" pitchFamily="34" charset="0"/>
            </a:endParaRPr>
          </a:p>
          <a:p>
            <a:r>
              <a:rPr lang="en-GB" sz="2800" i="1" dirty="0">
                <a:solidFill>
                  <a:srgbClr val="000000"/>
                </a:solidFill>
                <a:latin typeface="Arial" panose="020B0604020202020204" pitchFamily="34" charset="0"/>
              </a:rPr>
              <a:t>An uncertainty we must creatively adapt to is…</a:t>
            </a:r>
            <a:endParaRPr lang="en-GB" sz="2800" dirty="0">
              <a:solidFill>
                <a:srgbClr val="000000"/>
              </a:solidFill>
              <a:latin typeface="Arial" panose="020B0604020202020204" pitchFamily="34" charset="0"/>
            </a:endParaRPr>
          </a:p>
          <a:p>
            <a:r>
              <a:rPr lang="en-GB" sz="2800" i="1" dirty="0">
                <a:solidFill>
                  <a:srgbClr val="000000"/>
                </a:solidFill>
                <a:latin typeface="Arial" panose="020B0604020202020204" pitchFamily="34" charset="0"/>
              </a:rPr>
              <a:t>What I find challenging in our current situation is…</a:t>
            </a:r>
            <a:endParaRPr lang="en-GB" sz="2800" dirty="0">
              <a:solidFill>
                <a:srgbClr val="000000"/>
              </a:solidFill>
              <a:latin typeface="Arial" panose="020B0604020202020204" pitchFamily="34" charset="0"/>
            </a:endParaRPr>
          </a:p>
          <a:p>
            <a:r>
              <a:rPr lang="en-GB" sz="2800" i="1" dirty="0">
                <a:solidFill>
                  <a:srgbClr val="000000"/>
                </a:solidFill>
                <a:latin typeface="Arial" panose="020B0604020202020204" pitchFamily="34" charset="0"/>
              </a:rPr>
              <a:t>Before we make our next move, we cannot neglect to...</a:t>
            </a:r>
            <a:endParaRPr lang="en-GB" sz="2800" dirty="0">
              <a:solidFill>
                <a:srgbClr val="000000"/>
              </a:solidFill>
              <a:latin typeface="Arial" panose="020B0604020202020204" pitchFamily="34" charset="0"/>
            </a:endParaRPr>
          </a:p>
          <a:p>
            <a:r>
              <a:rPr lang="en-GB" sz="2800" i="1" dirty="0">
                <a:solidFill>
                  <a:srgbClr val="000000"/>
                </a:solidFill>
                <a:latin typeface="Arial" panose="020B0604020202020204" pitchFamily="34" charset="0"/>
              </a:rPr>
              <a:t>Something we should stop doing (or divest) is…</a:t>
            </a:r>
            <a:endParaRPr lang="en-GB" sz="2800" dirty="0">
              <a:solidFill>
                <a:srgbClr val="000000"/>
              </a:solidFill>
              <a:latin typeface="Arial" panose="020B0604020202020204" pitchFamily="34" charset="0"/>
            </a:endParaRPr>
          </a:p>
          <a:p>
            <a:r>
              <a:rPr lang="en-GB" sz="2800" i="1" dirty="0">
                <a:solidFill>
                  <a:srgbClr val="000000"/>
                </a:solidFill>
                <a:latin typeface="Arial" panose="020B0604020202020204" pitchFamily="34" charset="0"/>
              </a:rPr>
              <a:t>What I hope can happen for us in this work is…</a:t>
            </a:r>
            <a:endParaRPr lang="en-GB" sz="2800" dirty="0">
              <a:solidFill>
                <a:srgbClr val="000000"/>
              </a:solidFill>
              <a:latin typeface="Arial" panose="020B0604020202020204" pitchFamily="34" charset="0"/>
            </a:endParaRPr>
          </a:p>
          <a:p>
            <a:r>
              <a:rPr lang="en-GB" sz="2800" i="1" dirty="0">
                <a:solidFill>
                  <a:srgbClr val="000000"/>
                </a:solidFill>
                <a:latin typeface="Arial" panose="020B0604020202020204" pitchFamily="34" charset="0"/>
              </a:rPr>
              <a:t>A big opportunity I see for us is…</a:t>
            </a:r>
            <a:endParaRPr lang="en-GB" sz="2800" dirty="0">
              <a:solidFill>
                <a:srgbClr val="000000"/>
              </a:solidFill>
              <a:latin typeface="Arial" panose="020B0604020202020204" pitchFamily="34" charset="0"/>
            </a:endParaRPr>
          </a:p>
          <a:p>
            <a:r>
              <a:rPr lang="en-GB" sz="2800" i="1" dirty="0">
                <a:solidFill>
                  <a:srgbClr val="000000"/>
                </a:solidFill>
                <a:latin typeface="Arial" panose="020B0604020202020204" pitchFamily="34" charset="0"/>
              </a:rPr>
              <a:t>If we do nothing, the worst thing that can happen for us is…</a:t>
            </a:r>
            <a:endParaRPr lang="en-GB" sz="2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506988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BD67F-876F-41FF-B4E3-892BFCC7D8BD}"/>
              </a:ext>
            </a:extLst>
          </p:cNvPr>
          <p:cNvSpPr>
            <a:spLocks noGrp="1"/>
          </p:cNvSpPr>
          <p:nvPr>
            <p:ph idx="1"/>
          </p:nvPr>
        </p:nvSpPr>
        <p:spPr>
          <a:xfrm>
            <a:off x="954156" y="824949"/>
            <a:ext cx="10469217" cy="5859116"/>
          </a:xfrm>
          <a:noFill/>
        </p:spPr>
        <p:txBody>
          <a:bodyPr/>
          <a:lstStyle/>
          <a:p>
            <a:pPr marL="0" indent="0">
              <a:buNone/>
            </a:pPr>
            <a:r>
              <a:rPr lang="en-GB" sz="2800" b="1" dirty="0">
                <a:solidFill>
                  <a:srgbClr val="000000"/>
                </a:solidFill>
                <a:latin typeface="Arial" panose="020B0604020202020204" pitchFamily="34" charset="0"/>
              </a:rPr>
              <a:t>Mad Tea Open Sentences</a:t>
            </a:r>
          </a:p>
          <a:p>
            <a:pPr marL="0" indent="0">
              <a:buNone/>
            </a:pPr>
            <a:endParaRPr lang="en-GB" sz="2800" b="1" dirty="0">
              <a:solidFill>
                <a:srgbClr val="000000"/>
              </a:solidFill>
              <a:latin typeface="Arial" panose="020B0604020202020204" pitchFamily="34" charset="0"/>
            </a:endParaRPr>
          </a:p>
          <a:p>
            <a:r>
              <a:rPr lang="en-GB" sz="2800" i="1" dirty="0">
                <a:solidFill>
                  <a:srgbClr val="000000"/>
                </a:solidFill>
                <a:latin typeface="Arial" panose="020B0604020202020204" pitchFamily="34" charset="0"/>
              </a:rPr>
              <a:t>A courageous conversation we are not having is…</a:t>
            </a:r>
            <a:endParaRPr lang="en-GB" sz="2800" dirty="0">
              <a:solidFill>
                <a:srgbClr val="000000"/>
              </a:solidFill>
              <a:latin typeface="Arial" panose="020B0604020202020204" pitchFamily="34" charset="0"/>
            </a:endParaRPr>
          </a:p>
          <a:p>
            <a:r>
              <a:rPr lang="en-GB" sz="2800" i="1" dirty="0">
                <a:solidFill>
                  <a:srgbClr val="000000"/>
                </a:solidFill>
                <a:latin typeface="Arial" panose="020B0604020202020204" pitchFamily="34" charset="0"/>
              </a:rPr>
              <a:t>An action or practice helping us move forward is…</a:t>
            </a:r>
            <a:endParaRPr lang="en-GB" sz="2800" dirty="0">
              <a:solidFill>
                <a:srgbClr val="000000"/>
              </a:solidFill>
              <a:latin typeface="Arial" panose="020B0604020202020204" pitchFamily="34" charset="0"/>
            </a:endParaRPr>
          </a:p>
          <a:p>
            <a:r>
              <a:rPr lang="en-GB" sz="2800" i="1" dirty="0">
                <a:solidFill>
                  <a:srgbClr val="000000"/>
                </a:solidFill>
                <a:latin typeface="Arial" panose="020B0604020202020204" pitchFamily="34" charset="0"/>
              </a:rPr>
              <a:t>A project that gives me confidence we are transforming is…</a:t>
            </a:r>
            <a:endParaRPr lang="en-GB" sz="2800" dirty="0">
              <a:solidFill>
                <a:srgbClr val="000000"/>
              </a:solidFill>
              <a:latin typeface="Arial" panose="020B0604020202020204" pitchFamily="34" charset="0"/>
            </a:endParaRPr>
          </a:p>
          <a:p>
            <a:r>
              <a:rPr lang="en-GB" sz="2800" i="1" dirty="0">
                <a:solidFill>
                  <a:srgbClr val="000000"/>
                </a:solidFill>
                <a:latin typeface="Arial" panose="020B0604020202020204" pitchFamily="34" charset="0"/>
              </a:rPr>
              <a:t>Something we need to research is…</a:t>
            </a:r>
            <a:endParaRPr lang="en-GB" sz="2800" dirty="0">
              <a:solidFill>
                <a:srgbClr val="000000"/>
              </a:solidFill>
              <a:latin typeface="Arial" panose="020B0604020202020204" pitchFamily="34" charset="0"/>
            </a:endParaRPr>
          </a:p>
          <a:p>
            <a:r>
              <a:rPr lang="en-GB" sz="2800" i="1" dirty="0">
                <a:solidFill>
                  <a:srgbClr val="000000"/>
                </a:solidFill>
                <a:highlight>
                  <a:srgbClr val="FFFF00"/>
                </a:highlight>
                <a:latin typeface="Arial" panose="020B0604020202020204" pitchFamily="34" charset="0"/>
              </a:rPr>
              <a:t>A bold idea I recommend is…</a:t>
            </a:r>
            <a:endParaRPr lang="en-GB" sz="2800" dirty="0">
              <a:solidFill>
                <a:srgbClr val="000000"/>
              </a:solidFill>
              <a:highlight>
                <a:srgbClr val="FFFF00"/>
              </a:highlight>
              <a:latin typeface="Arial" panose="020B0604020202020204" pitchFamily="34" charset="0"/>
            </a:endParaRPr>
          </a:p>
          <a:p>
            <a:r>
              <a:rPr lang="en-GB" sz="2800" i="1" dirty="0">
                <a:solidFill>
                  <a:srgbClr val="000000"/>
                </a:solidFill>
                <a:highlight>
                  <a:srgbClr val="FFFF00"/>
                </a:highlight>
                <a:latin typeface="Arial" panose="020B0604020202020204" pitchFamily="34" charset="0"/>
              </a:rPr>
              <a:t>A question that is emerging for me is…</a:t>
            </a:r>
            <a:endParaRPr lang="en-GB" sz="2800" dirty="0">
              <a:solidFill>
                <a:srgbClr val="000000"/>
              </a:solidFill>
              <a:highlight>
                <a:srgbClr val="FFFF00"/>
              </a:highlight>
              <a:latin typeface="Arial" panose="020B0604020202020204" pitchFamily="34" charset="0"/>
            </a:endParaRPr>
          </a:p>
          <a:p>
            <a:r>
              <a:rPr lang="en-GB" sz="2800" i="1" dirty="0">
                <a:solidFill>
                  <a:srgbClr val="000000"/>
                </a:solidFill>
                <a:latin typeface="Arial" panose="020B0604020202020204" pitchFamily="34" charset="0"/>
              </a:rPr>
              <a:t>When all is said and done, I want to...</a:t>
            </a:r>
            <a:endParaRPr lang="en-GB" sz="2800" dirty="0">
              <a:solidFill>
                <a:srgbClr val="000000"/>
              </a:solidFill>
              <a:latin typeface="Arial" panose="020B0604020202020204" pitchFamily="34" charset="0"/>
            </a:endParaRPr>
          </a:p>
          <a:p>
            <a:r>
              <a:rPr lang="en-GB" sz="2800" i="1" dirty="0">
                <a:solidFill>
                  <a:srgbClr val="000000"/>
                </a:solidFill>
                <a:latin typeface="Arial" panose="020B0604020202020204" pitchFamily="34" charset="0"/>
              </a:rPr>
              <a:t>Something I plan to do is...</a:t>
            </a:r>
            <a:endParaRPr lang="en-GB" sz="2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824261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BD67F-876F-41FF-B4E3-892BFCC7D8BD}"/>
              </a:ext>
            </a:extLst>
          </p:cNvPr>
          <p:cNvSpPr>
            <a:spLocks noGrp="1"/>
          </p:cNvSpPr>
          <p:nvPr>
            <p:ph idx="1"/>
          </p:nvPr>
        </p:nvSpPr>
        <p:spPr>
          <a:xfrm>
            <a:off x="954156" y="824949"/>
            <a:ext cx="10469217" cy="5859116"/>
          </a:xfrm>
          <a:noFill/>
        </p:spPr>
        <p:txBody>
          <a:bodyPr/>
          <a:lstStyle/>
          <a:p>
            <a:pPr marL="0" indent="0">
              <a:buNone/>
            </a:pPr>
            <a:r>
              <a:rPr lang="en-GB" sz="2800" b="1" dirty="0">
                <a:solidFill>
                  <a:srgbClr val="000000"/>
                </a:solidFill>
                <a:latin typeface="Arial" panose="020B0604020202020204" pitchFamily="34" charset="0"/>
              </a:rPr>
              <a:t>Where can it work best?</a:t>
            </a:r>
          </a:p>
          <a:p>
            <a:pPr marL="0" indent="0">
              <a:buNone/>
            </a:pPr>
            <a:endParaRPr lang="en-GB" sz="2800" b="1" dirty="0">
              <a:solidFill>
                <a:srgbClr val="000000"/>
              </a:solidFill>
              <a:latin typeface="Arial" panose="020B0604020202020204" pitchFamily="34" charset="0"/>
            </a:endParaRPr>
          </a:p>
          <a:p>
            <a:pPr>
              <a:buFont typeface="Arial" panose="020B0604020202020204" pitchFamily="34" charset="0"/>
              <a:buChar char="•"/>
            </a:pPr>
            <a:r>
              <a:rPr lang="en-GB" sz="2800" dirty="0">
                <a:solidFill>
                  <a:srgbClr val="000000"/>
                </a:solidFill>
                <a:latin typeface="Arial" panose="020B0604020202020204" pitchFamily="34" charset="0"/>
              </a:rPr>
              <a:t>Part of the opening of any meeting with 20 or more people present</a:t>
            </a:r>
          </a:p>
          <a:p>
            <a:pPr>
              <a:buFont typeface="Arial" panose="020B0604020202020204" pitchFamily="34" charset="0"/>
              <a:buChar char="•"/>
            </a:pPr>
            <a:r>
              <a:rPr lang="en-GB" sz="2800" dirty="0">
                <a:solidFill>
                  <a:srgbClr val="000000"/>
                </a:solidFill>
                <a:latin typeface="Arial" panose="020B0604020202020204" pitchFamily="34" charset="0"/>
              </a:rPr>
              <a:t>Use before a more formal conversation about strategy</a:t>
            </a:r>
          </a:p>
          <a:p>
            <a:pPr>
              <a:buFont typeface="Arial" panose="020B0604020202020204" pitchFamily="34" charset="0"/>
              <a:buChar char="•"/>
            </a:pPr>
            <a:r>
              <a:rPr lang="en-GB" sz="2800" dirty="0">
                <a:solidFill>
                  <a:srgbClr val="000000"/>
                </a:solidFill>
                <a:latin typeface="Arial" panose="020B0604020202020204" pitchFamily="34" charset="0"/>
              </a:rPr>
              <a:t>Use at the end of any meeting</a:t>
            </a:r>
          </a:p>
          <a:p>
            <a:pPr>
              <a:buFont typeface="Arial" panose="020B0604020202020204" pitchFamily="34" charset="0"/>
              <a:buChar char="•"/>
            </a:pPr>
            <a:r>
              <a:rPr lang="en-GB" sz="2800" dirty="0">
                <a:solidFill>
                  <a:srgbClr val="000000"/>
                </a:solidFill>
                <a:latin typeface="Arial" panose="020B0604020202020204" pitchFamily="34" charset="0"/>
              </a:rPr>
              <a:t>In person is great (but noisy – you need a loud bell/ping), but also works virtually by using breakout rooms (practice how to move people around breakout rooms of 2 each on your chosen meeting platform)</a:t>
            </a:r>
          </a:p>
        </p:txBody>
      </p:sp>
    </p:spTree>
    <p:extLst>
      <p:ext uri="{BB962C8B-B14F-4D97-AF65-F5344CB8AC3E}">
        <p14:creationId xmlns:p14="http://schemas.microsoft.com/office/powerpoint/2010/main" val="41417922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owerpoint_template_Corporate_0913_1">
  <a:themeElements>
    <a:clrScheme name="Custom 2">
      <a:dk1>
        <a:srgbClr val="323232"/>
      </a:dk1>
      <a:lt1>
        <a:srgbClr val="FFFFFF"/>
      </a:lt1>
      <a:dk2>
        <a:srgbClr val="3C394B"/>
      </a:dk2>
      <a:lt2>
        <a:srgbClr val="EEECE1"/>
      </a:lt2>
      <a:accent1>
        <a:srgbClr val="009F98"/>
      </a:accent1>
      <a:accent2>
        <a:srgbClr val="009F98"/>
      </a:accent2>
      <a:accent3>
        <a:srgbClr val="009F98"/>
      </a:accent3>
      <a:accent4>
        <a:srgbClr val="128E87"/>
      </a:accent4>
      <a:accent5>
        <a:srgbClr val="009F98"/>
      </a:accent5>
      <a:accent6>
        <a:srgbClr val="009F98"/>
      </a:accent6>
      <a:hlink>
        <a:srgbClr val="009F98"/>
      </a:hlink>
      <a:folHlink>
        <a:srgbClr val="009F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64312EDDDE7D4D84962C51E22DF53E" ma:contentTypeVersion="12" ma:contentTypeDescription="Create a new document." ma:contentTypeScope="" ma:versionID="2ad257e95d0a25492ae073ebc070617b">
  <xsd:schema xmlns:xsd="http://www.w3.org/2001/XMLSchema" xmlns:xs="http://www.w3.org/2001/XMLSchema" xmlns:p="http://schemas.microsoft.com/office/2006/metadata/properties" xmlns:ns2="9d296300-6415-4224-baa5-5ebd5010e847" xmlns:ns3="f74f4fce-250a-4297-8768-bad857d857c2" targetNamespace="http://schemas.microsoft.com/office/2006/metadata/properties" ma:root="true" ma:fieldsID="df8a270640772e5bba1ab59e575d451c" ns2:_="" ns3:_="">
    <xsd:import namespace="9d296300-6415-4224-baa5-5ebd5010e847"/>
    <xsd:import namespace="f74f4fce-250a-4297-8768-bad857d857c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296300-6415-4224-baa5-5ebd5010e8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6225246-32d3-4b5e-8ab7-c1992aaa404a"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4f4fce-250a-4297-8768-bad857d857c2"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ab654b66-aecf-4d82-89d3-05635e6a5515}" ma:internalName="TaxCatchAll" ma:showField="CatchAllData" ma:web="f74f4fce-250a-4297-8768-bad857d857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0697C9-18EA-4F46-A5C2-67E0D53030A0}">
  <ds:schemaRefs>
    <ds:schemaRef ds:uri="http://schemas.microsoft.com/sharepoint/v3/contenttype/forms"/>
  </ds:schemaRefs>
</ds:datastoreItem>
</file>

<file path=customXml/itemProps2.xml><?xml version="1.0" encoding="utf-8"?>
<ds:datastoreItem xmlns:ds="http://schemas.openxmlformats.org/officeDocument/2006/customXml" ds:itemID="{484CF981-E540-48B5-8DA9-47DC61CFA4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296300-6415-4224-baa5-5ebd5010e847"/>
    <ds:schemaRef ds:uri="f74f4fce-250a-4297-8768-bad857d857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2839</TotalTime>
  <Words>1716</Words>
  <Application>Microsoft Office PowerPoint</Application>
  <PresentationFormat>Widescreen</PresentationFormat>
  <Paragraphs>129</Paragraphs>
  <Slides>16</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Cabin</vt:lpstr>
      <vt:lpstr>Calibri</vt:lpstr>
      <vt:lpstr>NewsGoth BT</vt:lpstr>
      <vt:lpstr>Custom Design</vt:lpstr>
      <vt:lpstr>Powerpoint_template_Corporate_0913_1</vt:lpstr>
      <vt:lpstr>PowerPoint Presentation</vt:lpstr>
      <vt:lpstr>Wild Tea</vt:lpstr>
      <vt:lpstr>Wild Tea</vt:lpstr>
      <vt:lpstr>Wild Tea in person</vt:lpstr>
      <vt:lpstr>PowerPoint Presentation</vt:lpstr>
      <vt:lpstr>PowerPoint Presentation</vt:lpstr>
      <vt:lpstr>PowerPoint Presentation</vt:lpstr>
      <vt:lpstr>PowerPoint Presentation</vt:lpstr>
      <vt:lpstr>PowerPoint Presentation</vt:lpstr>
      <vt:lpstr>PowerPoint Presentation</vt:lpstr>
      <vt:lpstr>Wild* Tea Party  (breakout rooms version) </vt:lpstr>
      <vt:lpstr>Invitation to the Party</vt:lpstr>
      <vt:lpstr>Tea Party Conversations</vt:lpstr>
      <vt:lpstr>Reflections </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KRAMER, Tami (CENTRAL AND NORTH WEST LONDON NHS FOUNDATION TRUST)</dc:creator>
  <cp:lastModifiedBy>Hannah Harding</cp:lastModifiedBy>
  <cp:revision>63</cp:revision>
  <dcterms:created xsi:type="dcterms:W3CDTF">2023-08-16T13:39:58Z</dcterms:created>
  <dcterms:modified xsi:type="dcterms:W3CDTF">2024-03-06T16:12:38Z</dcterms:modified>
</cp:coreProperties>
</file>