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6" r:id="rId3"/>
    <p:sldId id="288" r:id="rId4"/>
    <p:sldId id="258" r:id="rId5"/>
    <p:sldId id="257" r:id="rId6"/>
    <p:sldId id="272" r:id="rId7"/>
    <p:sldId id="277" r:id="rId8"/>
    <p:sldId id="278" r:id="rId9"/>
    <p:sldId id="279" r:id="rId10"/>
    <p:sldId id="292" r:id="rId11"/>
    <p:sldId id="287" r:id="rId12"/>
    <p:sldId id="260" r:id="rId13"/>
    <p:sldId id="286" r:id="rId14"/>
    <p:sldId id="293" r:id="rId15"/>
    <p:sldId id="283" r:id="rId16"/>
    <p:sldId id="274" r:id="rId17"/>
    <p:sldId id="295" r:id="rId18"/>
    <p:sldId id="269" r:id="rId19"/>
    <p:sldId id="294" r:id="rId20"/>
    <p:sldId id="281"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2858C-C8F9-44B5-B902-2F1CC8F272FE}"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309F6471-68E0-4C11-BA88-D3AE82B26413}">
      <dgm:prSet/>
      <dgm:spPr/>
      <dgm:t>
        <a:bodyPr/>
        <a:lstStyle/>
        <a:p>
          <a:pPr>
            <a:defRPr cap="all"/>
          </a:pPr>
          <a:r>
            <a:rPr lang="en-US" dirty="0"/>
            <a:t>If we do not ask the right questions, then the answer will not make any sense?</a:t>
          </a:r>
        </a:p>
      </dgm:t>
    </dgm:pt>
    <dgm:pt modelId="{DA9EBF36-6C25-40E4-A58F-B080B4921D8B}" type="parTrans" cxnId="{A9A94FA6-D1D5-4A94-968C-CE3213108AB6}">
      <dgm:prSet/>
      <dgm:spPr/>
      <dgm:t>
        <a:bodyPr/>
        <a:lstStyle/>
        <a:p>
          <a:endParaRPr lang="en-US"/>
        </a:p>
      </dgm:t>
    </dgm:pt>
    <dgm:pt modelId="{98A7517E-799B-4EA5-B854-CAAE7B6A61DB}" type="sibTrans" cxnId="{A9A94FA6-D1D5-4A94-968C-CE3213108AB6}">
      <dgm:prSet phldrT="1" phldr="0"/>
      <dgm:spPr/>
      <dgm:t>
        <a:bodyPr/>
        <a:lstStyle/>
        <a:p>
          <a:r>
            <a:rPr lang="en-US"/>
            <a:t>1</a:t>
          </a:r>
        </a:p>
      </dgm:t>
    </dgm:pt>
    <dgm:pt modelId="{B08B3423-4AC0-470C-B2AF-3B4F6D278150}">
      <dgm:prSet/>
      <dgm:spPr/>
      <dgm:t>
        <a:bodyPr/>
        <a:lstStyle/>
        <a:p>
          <a:pPr>
            <a:defRPr cap="all"/>
          </a:pPr>
          <a:r>
            <a:rPr lang="en-US" dirty="0"/>
            <a:t>How can the liberating structure, wicked questions, help offer a possible paradigm shift to explore the compassion paradox? </a:t>
          </a:r>
        </a:p>
      </dgm:t>
    </dgm:pt>
    <dgm:pt modelId="{0F9A767E-D40A-4848-A44A-18B8DE0A7C46}" type="parTrans" cxnId="{7B576716-CC11-4B09-9E8D-891649F80E66}">
      <dgm:prSet/>
      <dgm:spPr/>
      <dgm:t>
        <a:bodyPr/>
        <a:lstStyle/>
        <a:p>
          <a:endParaRPr lang="en-US"/>
        </a:p>
      </dgm:t>
    </dgm:pt>
    <dgm:pt modelId="{F768BC5E-F2FC-42B3-B06D-218E25D68F10}" type="sibTrans" cxnId="{7B576716-CC11-4B09-9E8D-891649F80E66}">
      <dgm:prSet phldrT="3" phldr="0"/>
      <dgm:spPr/>
      <dgm:t>
        <a:bodyPr/>
        <a:lstStyle/>
        <a:p>
          <a:r>
            <a:rPr lang="en-US"/>
            <a:t>3</a:t>
          </a:r>
        </a:p>
      </dgm:t>
    </dgm:pt>
    <dgm:pt modelId="{057BC44F-FB1A-419D-B48C-E2E45284F6BA}">
      <dgm:prSet/>
      <dgm:spPr/>
      <dgm:t>
        <a:bodyPr/>
        <a:lstStyle/>
        <a:p>
          <a:pPr>
            <a:defRPr cap="all"/>
          </a:pPr>
          <a:r>
            <a:rPr lang="en-US" dirty="0"/>
            <a:t>Chance to share and learn with peers</a:t>
          </a:r>
        </a:p>
      </dgm:t>
    </dgm:pt>
    <dgm:pt modelId="{4419647F-D9F6-4C07-8C51-B2BA0D766CF9}" type="parTrans" cxnId="{B7007A58-AF4E-4791-9920-A7075B980728}">
      <dgm:prSet/>
      <dgm:spPr/>
      <dgm:t>
        <a:bodyPr/>
        <a:lstStyle/>
        <a:p>
          <a:endParaRPr lang="en-US"/>
        </a:p>
      </dgm:t>
    </dgm:pt>
    <dgm:pt modelId="{B88DD857-C607-4A19-837B-E1E5AE70AFAE}" type="sibTrans" cxnId="{B7007A58-AF4E-4791-9920-A7075B980728}">
      <dgm:prSet phldrT="4" phldr="0"/>
      <dgm:spPr/>
      <dgm:t>
        <a:bodyPr/>
        <a:lstStyle/>
        <a:p>
          <a:r>
            <a:rPr lang="en-US"/>
            <a:t>4</a:t>
          </a:r>
        </a:p>
      </dgm:t>
    </dgm:pt>
    <dgm:pt modelId="{D530140B-86B9-4EB9-99D2-E470EEFF1FA0}">
      <dgm:prSet/>
      <dgm:spPr/>
      <dgm:t>
        <a:bodyPr/>
        <a:lstStyle/>
        <a:p>
          <a:r>
            <a:rPr lang="en-GB" dirty="0"/>
            <a:t>WHAT IS THE COMPASSION PARADOX?</a:t>
          </a:r>
        </a:p>
      </dgm:t>
    </dgm:pt>
    <dgm:pt modelId="{211707F4-3695-47F3-8478-194E15E57E1A}" type="parTrans" cxnId="{D5FF608D-B6CD-4A6D-AD1B-95BD0579E929}">
      <dgm:prSet/>
      <dgm:spPr/>
    </dgm:pt>
    <dgm:pt modelId="{3941F254-DC50-4DA8-8D45-0841130A3C13}" type="sibTrans" cxnId="{D5FF608D-B6CD-4A6D-AD1B-95BD0579E929}">
      <dgm:prSet phldrT="2" phldr="0"/>
      <dgm:spPr/>
      <dgm:t>
        <a:bodyPr/>
        <a:lstStyle/>
        <a:p>
          <a:r>
            <a:rPr lang="en-GB"/>
            <a:t>2</a:t>
          </a:r>
        </a:p>
      </dgm:t>
    </dgm:pt>
    <dgm:pt modelId="{29E7B5B4-B74B-464E-A4E9-B399D51F4202}">
      <dgm:prSet/>
      <dgm:spPr/>
      <dgm:t>
        <a:bodyPr/>
        <a:lstStyle/>
        <a:p>
          <a:r>
            <a:rPr lang="en-GB" dirty="0"/>
            <a:t>WHAT NEXT? EXPLORING ANSWERS TO OUR WICKED QUESTIONS USING THE LIBERATING STRUCTURES 1-2-4-ALL</a:t>
          </a:r>
        </a:p>
      </dgm:t>
    </dgm:pt>
    <dgm:pt modelId="{6AE9A203-4FF6-423D-A2A6-110B79778D46}" type="parTrans" cxnId="{83D87ED9-FF2B-484D-AAEA-544F1D270BCE}">
      <dgm:prSet/>
      <dgm:spPr/>
    </dgm:pt>
    <dgm:pt modelId="{8216F99F-4B3E-44A8-A9AD-8AFE252E6B44}" type="sibTrans" cxnId="{83D87ED9-FF2B-484D-AAEA-544F1D270BCE}">
      <dgm:prSet phldrT="5" phldr="0"/>
      <dgm:spPr/>
      <dgm:t>
        <a:bodyPr/>
        <a:lstStyle/>
        <a:p>
          <a:r>
            <a:rPr lang="en-GB"/>
            <a:t>5</a:t>
          </a:r>
        </a:p>
      </dgm:t>
    </dgm:pt>
    <dgm:pt modelId="{8FAC8583-64D1-4557-A903-52AA5256DEB1}" type="pres">
      <dgm:prSet presAssocID="{E272858C-C8F9-44B5-B902-2F1CC8F272FE}" presName="Name0" presStyleCnt="0">
        <dgm:presLayoutVars>
          <dgm:animLvl val="lvl"/>
          <dgm:resizeHandles val="exact"/>
        </dgm:presLayoutVars>
      </dgm:prSet>
      <dgm:spPr/>
    </dgm:pt>
    <dgm:pt modelId="{790AD85F-FCAF-4AC7-8219-0E5654374FC4}" type="pres">
      <dgm:prSet presAssocID="{309F6471-68E0-4C11-BA88-D3AE82B26413}" presName="compositeNode" presStyleCnt="0">
        <dgm:presLayoutVars>
          <dgm:bulletEnabled val="1"/>
        </dgm:presLayoutVars>
      </dgm:prSet>
      <dgm:spPr/>
    </dgm:pt>
    <dgm:pt modelId="{D99C525C-B78B-4B0A-A136-6836B5F0A55B}" type="pres">
      <dgm:prSet presAssocID="{309F6471-68E0-4C11-BA88-D3AE82B26413}" presName="bgRect" presStyleLbl="bgAccFollowNode1" presStyleIdx="0" presStyleCnt="5"/>
      <dgm:spPr/>
    </dgm:pt>
    <dgm:pt modelId="{7F31F7AA-A0F7-4129-BFAD-F9F0CB53039F}" type="pres">
      <dgm:prSet presAssocID="{98A7517E-799B-4EA5-B854-CAAE7B6A61DB}" presName="sibTransNodeCircle" presStyleLbl="alignNode1" presStyleIdx="0" presStyleCnt="10">
        <dgm:presLayoutVars>
          <dgm:chMax val="0"/>
          <dgm:bulletEnabled/>
        </dgm:presLayoutVars>
      </dgm:prSet>
      <dgm:spPr/>
    </dgm:pt>
    <dgm:pt modelId="{1AE86863-E052-438D-9AAC-B198A1A7E1B6}" type="pres">
      <dgm:prSet presAssocID="{309F6471-68E0-4C11-BA88-D3AE82B26413}" presName="bottomLine" presStyleLbl="alignNode1" presStyleIdx="1" presStyleCnt="10">
        <dgm:presLayoutVars/>
      </dgm:prSet>
      <dgm:spPr/>
    </dgm:pt>
    <dgm:pt modelId="{FFAB8EB7-409F-43A4-B639-408F568B8000}" type="pres">
      <dgm:prSet presAssocID="{309F6471-68E0-4C11-BA88-D3AE82B26413}" presName="nodeText" presStyleLbl="bgAccFollowNode1" presStyleIdx="0" presStyleCnt="5">
        <dgm:presLayoutVars>
          <dgm:bulletEnabled val="1"/>
        </dgm:presLayoutVars>
      </dgm:prSet>
      <dgm:spPr/>
    </dgm:pt>
    <dgm:pt modelId="{3F467B71-2153-40B2-B9FD-3B071E89CBC9}" type="pres">
      <dgm:prSet presAssocID="{98A7517E-799B-4EA5-B854-CAAE7B6A61DB}" presName="sibTrans" presStyleCnt="0"/>
      <dgm:spPr/>
    </dgm:pt>
    <dgm:pt modelId="{542D5D19-07D2-43D8-A910-A0432DC601EF}" type="pres">
      <dgm:prSet presAssocID="{D530140B-86B9-4EB9-99D2-E470EEFF1FA0}" presName="compositeNode" presStyleCnt="0">
        <dgm:presLayoutVars>
          <dgm:bulletEnabled val="1"/>
        </dgm:presLayoutVars>
      </dgm:prSet>
      <dgm:spPr/>
    </dgm:pt>
    <dgm:pt modelId="{0B4F6A76-4B8C-4344-8048-017E01D86DC7}" type="pres">
      <dgm:prSet presAssocID="{D530140B-86B9-4EB9-99D2-E470EEFF1FA0}" presName="bgRect" presStyleLbl="bgAccFollowNode1" presStyleIdx="1" presStyleCnt="5"/>
      <dgm:spPr/>
    </dgm:pt>
    <dgm:pt modelId="{B5C03330-8569-44C4-989B-72B173D3F5F3}" type="pres">
      <dgm:prSet presAssocID="{3941F254-DC50-4DA8-8D45-0841130A3C13}" presName="sibTransNodeCircle" presStyleLbl="alignNode1" presStyleIdx="2" presStyleCnt="10">
        <dgm:presLayoutVars>
          <dgm:chMax val="0"/>
          <dgm:bulletEnabled/>
        </dgm:presLayoutVars>
      </dgm:prSet>
      <dgm:spPr/>
    </dgm:pt>
    <dgm:pt modelId="{D14EF780-5FB0-4064-B301-852096D8D46C}" type="pres">
      <dgm:prSet presAssocID="{D530140B-86B9-4EB9-99D2-E470EEFF1FA0}" presName="bottomLine" presStyleLbl="alignNode1" presStyleIdx="3" presStyleCnt="10">
        <dgm:presLayoutVars/>
      </dgm:prSet>
      <dgm:spPr/>
    </dgm:pt>
    <dgm:pt modelId="{02C8F18C-90C5-4E17-8758-5ECA15B030F7}" type="pres">
      <dgm:prSet presAssocID="{D530140B-86B9-4EB9-99D2-E470EEFF1FA0}" presName="nodeText" presStyleLbl="bgAccFollowNode1" presStyleIdx="1" presStyleCnt="5">
        <dgm:presLayoutVars>
          <dgm:bulletEnabled val="1"/>
        </dgm:presLayoutVars>
      </dgm:prSet>
      <dgm:spPr/>
    </dgm:pt>
    <dgm:pt modelId="{43F36C01-28D0-4EF6-8647-E4B81AF75CE7}" type="pres">
      <dgm:prSet presAssocID="{3941F254-DC50-4DA8-8D45-0841130A3C13}" presName="sibTrans" presStyleCnt="0"/>
      <dgm:spPr/>
    </dgm:pt>
    <dgm:pt modelId="{9006CC4C-C5C4-44BB-9893-411ACDEEFE0B}" type="pres">
      <dgm:prSet presAssocID="{B08B3423-4AC0-470C-B2AF-3B4F6D278150}" presName="compositeNode" presStyleCnt="0">
        <dgm:presLayoutVars>
          <dgm:bulletEnabled val="1"/>
        </dgm:presLayoutVars>
      </dgm:prSet>
      <dgm:spPr/>
    </dgm:pt>
    <dgm:pt modelId="{9AEFE3F8-2C6C-4537-815F-C6CC036D5BB0}" type="pres">
      <dgm:prSet presAssocID="{B08B3423-4AC0-470C-B2AF-3B4F6D278150}" presName="bgRect" presStyleLbl="bgAccFollowNode1" presStyleIdx="2" presStyleCnt="5"/>
      <dgm:spPr/>
    </dgm:pt>
    <dgm:pt modelId="{C72A893E-D2C2-40FE-B2F8-E39989519FA9}" type="pres">
      <dgm:prSet presAssocID="{F768BC5E-F2FC-42B3-B06D-218E25D68F10}" presName="sibTransNodeCircle" presStyleLbl="alignNode1" presStyleIdx="4" presStyleCnt="10">
        <dgm:presLayoutVars>
          <dgm:chMax val="0"/>
          <dgm:bulletEnabled/>
        </dgm:presLayoutVars>
      </dgm:prSet>
      <dgm:spPr/>
    </dgm:pt>
    <dgm:pt modelId="{22108708-98D2-4082-9FFB-1E1C0840F210}" type="pres">
      <dgm:prSet presAssocID="{B08B3423-4AC0-470C-B2AF-3B4F6D278150}" presName="bottomLine" presStyleLbl="alignNode1" presStyleIdx="5" presStyleCnt="10">
        <dgm:presLayoutVars/>
      </dgm:prSet>
      <dgm:spPr/>
    </dgm:pt>
    <dgm:pt modelId="{8E0D5E92-8D4C-4AAC-A1AF-8F02E18FEE3C}" type="pres">
      <dgm:prSet presAssocID="{B08B3423-4AC0-470C-B2AF-3B4F6D278150}" presName="nodeText" presStyleLbl="bgAccFollowNode1" presStyleIdx="2" presStyleCnt="5">
        <dgm:presLayoutVars>
          <dgm:bulletEnabled val="1"/>
        </dgm:presLayoutVars>
      </dgm:prSet>
      <dgm:spPr/>
    </dgm:pt>
    <dgm:pt modelId="{F1E58DAE-1C77-467A-A2BE-588EFD2F5EC0}" type="pres">
      <dgm:prSet presAssocID="{F768BC5E-F2FC-42B3-B06D-218E25D68F10}" presName="sibTrans" presStyleCnt="0"/>
      <dgm:spPr/>
    </dgm:pt>
    <dgm:pt modelId="{66EF0CC8-C76E-4330-B988-7E169B8999B4}" type="pres">
      <dgm:prSet presAssocID="{057BC44F-FB1A-419D-B48C-E2E45284F6BA}" presName="compositeNode" presStyleCnt="0">
        <dgm:presLayoutVars>
          <dgm:bulletEnabled val="1"/>
        </dgm:presLayoutVars>
      </dgm:prSet>
      <dgm:spPr/>
    </dgm:pt>
    <dgm:pt modelId="{3A6DA2D8-A0C5-4A13-B2DD-2156FE7A4CE6}" type="pres">
      <dgm:prSet presAssocID="{057BC44F-FB1A-419D-B48C-E2E45284F6BA}" presName="bgRect" presStyleLbl="bgAccFollowNode1" presStyleIdx="3" presStyleCnt="5"/>
      <dgm:spPr/>
    </dgm:pt>
    <dgm:pt modelId="{F049AA08-6B66-4F91-8A5F-0EAF7EFFE50F}" type="pres">
      <dgm:prSet presAssocID="{B88DD857-C607-4A19-837B-E1E5AE70AFAE}" presName="sibTransNodeCircle" presStyleLbl="alignNode1" presStyleIdx="6" presStyleCnt="10">
        <dgm:presLayoutVars>
          <dgm:chMax val="0"/>
          <dgm:bulletEnabled/>
        </dgm:presLayoutVars>
      </dgm:prSet>
      <dgm:spPr/>
    </dgm:pt>
    <dgm:pt modelId="{E969EBDC-A649-4D95-A3CC-C3D0364E8E6F}" type="pres">
      <dgm:prSet presAssocID="{057BC44F-FB1A-419D-B48C-E2E45284F6BA}" presName="bottomLine" presStyleLbl="alignNode1" presStyleIdx="7" presStyleCnt="10">
        <dgm:presLayoutVars/>
      </dgm:prSet>
      <dgm:spPr/>
    </dgm:pt>
    <dgm:pt modelId="{5DD0C975-689B-44EF-B558-B4E75254A6F0}" type="pres">
      <dgm:prSet presAssocID="{057BC44F-FB1A-419D-B48C-E2E45284F6BA}" presName="nodeText" presStyleLbl="bgAccFollowNode1" presStyleIdx="3" presStyleCnt="5">
        <dgm:presLayoutVars>
          <dgm:bulletEnabled val="1"/>
        </dgm:presLayoutVars>
      </dgm:prSet>
      <dgm:spPr/>
    </dgm:pt>
    <dgm:pt modelId="{3F6FF0E5-7017-4B03-AD6B-BF8EA15CF7BA}" type="pres">
      <dgm:prSet presAssocID="{B88DD857-C607-4A19-837B-E1E5AE70AFAE}" presName="sibTrans" presStyleCnt="0"/>
      <dgm:spPr/>
    </dgm:pt>
    <dgm:pt modelId="{D533BEF1-AFDA-48F3-8417-00E90339C899}" type="pres">
      <dgm:prSet presAssocID="{29E7B5B4-B74B-464E-A4E9-B399D51F4202}" presName="compositeNode" presStyleCnt="0">
        <dgm:presLayoutVars>
          <dgm:bulletEnabled val="1"/>
        </dgm:presLayoutVars>
      </dgm:prSet>
      <dgm:spPr/>
    </dgm:pt>
    <dgm:pt modelId="{28D33DD1-D673-4216-A641-03514717B96B}" type="pres">
      <dgm:prSet presAssocID="{29E7B5B4-B74B-464E-A4E9-B399D51F4202}" presName="bgRect" presStyleLbl="bgAccFollowNode1" presStyleIdx="4" presStyleCnt="5"/>
      <dgm:spPr/>
    </dgm:pt>
    <dgm:pt modelId="{CBC95678-FBE9-4A6F-9363-A4D3C0797A7D}" type="pres">
      <dgm:prSet presAssocID="{8216F99F-4B3E-44A8-A9AD-8AFE252E6B44}" presName="sibTransNodeCircle" presStyleLbl="alignNode1" presStyleIdx="8" presStyleCnt="10">
        <dgm:presLayoutVars>
          <dgm:chMax val="0"/>
          <dgm:bulletEnabled/>
        </dgm:presLayoutVars>
      </dgm:prSet>
      <dgm:spPr/>
    </dgm:pt>
    <dgm:pt modelId="{31778967-2A78-4576-9B9F-8F80E7DA7D99}" type="pres">
      <dgm:prSet presAssocID="{29E7B5B4-B74B-464E-A4E9-B399D51F4202}" presName="bottomLine" presStyleLbl="alignNode1" presStyleIdx="9" presStyleCnt="10">
        <dgm:presLayoutVars/>
      </dgm:prSet>
      <dgm:spPr/>
    </dgm:pt>
    <dgm:pt modelId="{293497BA-2462-4C21-A8EA-385B4C37129F}" type="pres">
      <dgm:prSet presAssocID="{29E7B5B4-B74B-464E-A4E9-B399D51F4202}" presName="nodeText" presStyleLbl="bgAccFollowNode1" presStyleIdx="4" presStyleCnt="5">
        <dgm:presLayoutVars>
          <dgm:bulletEnabled val="1"/>
        </dgm:presLayoutVars>
      </dgm:prSet>
      <dgm:spPr/>
    </dgm:pt>
  </dgm:ptLst>
  <dgm:cxnLst>
    <dgm:cxn modelId="{F87A6C13-BA58-4327-8438-7FB529F32EB2}" type="presOf" srcId="{8216F99F-4B3E-44A8-A9AD-8AFE252E6B44}" destId="{CBC95678-FBE9-4A6F-9363-A4D3C0797A7D}" srcOrd="0" destOrd="0" presId="urn:microsoft.com/office/officeart/2016/7/layout/BasicLinearProcessNumbered"/>
    <dgm:cxn modelId="{7B576716-CC11-4B09-9E8D-891649F80E66}" srcId="{E272858C-C8F9-44B5-B902-2F1CC8F272FE}" destId="{B08B3423-4AC0-470C-B2AF-3B4F6D278150}" srcOrd="2" destOrd="0" parTransId="{0F9A767E-D40A-4848-A44A-18B8DE0A7C46}" sibTransId="{F768BC5E-F2FC-42B3-B06D-218E25D68F10}"/>
    <dgm:cxn modelId="{9AF4FF2C-A178-4074-833D-C711119F2DEC}" type="presOf" srcId="{309F6471-68E0-4C11-BA88-D3AE82B26413}" destId="{D99C525C-B78B-4B0A-A136-6836B5F0A55B}" srcOrd="0" destOrd="0" presId="urn:microsoft.com/office/officeart/2016/7/layout/BasicLinearProcessNumbered"/>
    <dgm:cxn modelId="{DA8C2230-D719-4058-8C73-E92E6DA2C2D0}" type="presOf" srcId="{D530140B-86B9-4EB9-99D2-E470EEFF1FA0}" destId="{02C8F18C-90C5-4E17-8758-5ECA15B030F7}" srcOrd="1" destOrd="0" presId="urn:microsoft.com/office/officeart/2016/7/layout/BasicLinearProcessNumbered"/>
    <dgm:cxn modelId="{2EA07E5B-1679-4045-88B4-8AAA9230EDA0}" type="presOf" srcId="{057BC44F-FB1A-419D-B48C-E2E45284F6BA}" destId="{5DD0C975-689B-44EF-B558-B4E75254A6F0}" srcOrd="1" destOrd="0" presId="urn:microsoft.com/office/officeart/2016/7/layout/BasicLinearProcessNumbered"/>
    <dgm:cxn modelId="{56A0175F-05B5-4FA0-B08F-7EBA4AD14CA7}" type="presOf" srcId="{3941F254-DC50-4DA8-8D45-0841130A3C13}" destId="{B5C03330-8569-44C4-989B-72B173D3F5F3}" srcOrd="0" destOrd="0" presId="urn:microsoft.com/office/officeart/2016/7/layout/BasicLinearProcessNumbered"/>
    <dgm:cxn modelId="{E1A0B960-9112-42FD-9B15-77B7F6C96267}" type="presOf" srcId="{F768BC5E-F2FC-42B3-B06D-218E25D68F10}" destId="{C72A893E-D2C2-40FE-B2F8-E39989519FA9}" srcOrd="0" destOrd="0" presId="urn:microsoft.com/office/officeart/2016/7/layout/BasicLinearProcessNumbered"/>
    <dgm:cxn modelId="{12D6BB66-2ADE-4C6D-8316-0DBE7C87725F}" type="presOf" srcId="{309F6471-68E0-4C11-BA88-D3AE82B26413}" destId="{FFAB8EB7-409F-43A4-B639-408F568B8000}" srcOrd="1" destOrd="0" presId="urn:microsoft.com/office/officeart/2016/7/layout/BasicLinearProcessNumbered"/>
    <dgm:cxn modelId="{429F9C4A-1AEE-4E73-B946-240A4DD86DF0}" type="presOf" srcId="{B08B3423-4AC0-470C-B2AF-3B4F6D278150}" destId="{8E0D5E92-8D4C-4AAC-A1AF-8F02E18FEE3C}" srcOrd="1" destOrd="0" presId="urn:microsoft.com/office/officeart/2016/7/layout/BasicLinearProcessNumbered"/>
    <dgm:cxn modelId="{B7007A58-AF4E-4791-9920-A7075B980728}" srcId="{E272858C-C8F9-44B5-B902-2F1CC8F272FE}" destId="{057BC44F-FB1A-419D-B48C-E2E45284F6BA}" srcOrd="3" destOrd="0" parTransId="{4419647F-D9F6-4C07-8C51-B2BA0D766CF9}" sibTransId="{B88DD857-C607-4A19-837B-E1E5AE70AFAE}"/>
    <dgm:cxn modelId="{DFC2B57B-A215-493E-BC9D-5645818C15E2}" type="presOf" srcId="{29E7B5B4-B74B-464E-A4E9-B399D51F4202}" destId="{293497BA-2462-4C21-A8EA-385B4C37129F}" srcOrd="1" destOrd="0" presId="urn:microsoft.com/office/officeart/2016/7/layout/BasicLinearProcessNumbered"/>
    <dgm:cxn modelId="{AD527188-C157-4DA7-A9D4-6BA8F670B6D5}" type="presOf" srcId="{E272858C-C8F9-44B5-B902-2F1CC8F272FE}" destId="{8FAC8583-64D1-4557-A903-52AA5256DEB1}" srcOrd="0" destOrd="0" presId="urn:microsoft.com/office/officeart/2016/7/layout/BasicLinearProcessNumbered"/>
    <dgm:cxn modelId="{D5FF608D-B6CD-4A6D-AD1B-95BD0579E929}" srcId="{E272858C-C8F9-44B5-B902-2F1CC8F272FE}" destId="{D530140B-86B9-4EB9-99D2-E470EEFF1FA0}" srcOrd="1" destOrd="0" parTransId="{211707F4-3695-47F3-8478-194E15E57E1A}" sibTransId="{3941F254-DC50-4DA8-8D45-0841130A3C13}"/>
    <dgm:cxn modelId="{A9A94FA6-D1D5-4A94-968C-CE3213108AB6}" srcId="{E272858C-C8F9-44B5-B902-2F1CC8F272FE}" destId="{309F6471-68E0-4C11-BA88-D3AE82B26413}" srcOrd="0" destOrd="0" parTransId="{DA9EBF36-6C25-40E4-A58F-B080B4921D8B}" sibTransId="{98A7517E-799B-4EA5-B854-CAAE7B6A61DB}"/>
    <dgm:cxn modelId="{B4A458AD-3E57-4CD8-998C-AAA8B70715F9}" type="presOf" srcId="{B88DD857-C607-4A19-837B-E1E5AE70AFAE}" destId="{F049AA08-6B66-4F91-8A5F-0EAF7EFFE50F}" srcOrd="0" destOrd="0" presId="urn:microsoft.com/office/officeart/2016/7/layout/BasicLinearProcessNumbered"/>
    <dgm:cxn modelId="{83D87ED9-FF2B-484D-AAEA-544F1D270BCE}" srcId="{E272858C-C8F9-44B5-B902-2F1CC8F272FE}" destId="{29E7B5B4-B74B-464E-A4E9-B399D51F4202}" srcOrd="4" destOrd="0" parTransId="{6AE9A203-4FF6-423D-A2A6-110B79778D46}" sibTransId="{8216F99F-4B3E-44A8-A9AD-8AFE252E6B44}"/>
    <dgm:cxn modelId="{D0973FDF-A314-466B-936B-D3B3E59B6E91}" type="presOf" srcId="{29E7B5B4-B74B-464E-A4E9-B399D51F4202}" destId="{28D33DD1-D673-4216-A641-03514717B96B}" srcOrd="0" destOrd="0" presId="urn:microsoft.com/office/officeart/2016/7/layout/BasicLinearProcessNumbered"/>
    <dgm:cxn modelId="{75F13CE2-4B57-4F90-856F-F93F97F634EF}" type="presOf" srcId="{98A7517E-799B-4EA5-B854-CAAE7B6A61DB}" destId="{7F31F7AA-A0F7-4129-BFAD-F9F0CB53039F}" srcOrd="0" destOrd="0" presId="urn:microsoft.com/office/officeart/2016/7/layout/BasicLinearProcessNumbered"/>
    <dgm:cxn modelId="{D8CB69E3-DEFD-46F2-8341-563083AFDC54}" type="presOf" srcId="{057BC44F-FB1A-419D-B48C-E2E45284F6BA}" destId="{3A6DA2D8-A0C5-4A13-B2DD-2156FE7A4CE6}" srcOrd="0" destOrd="0" presId="urn:microsoft.com/office/officeart/2016/7/layout/BasicLinearProcessNumbered"/>
    <dgm:cxn modelId="{78CEA2ED-7FCB-4794-BE8A-7D65FEB7E10F}" type="presOf" srcId="{D530140B-86B9-4EB9-99D2-E470EEFF1FA0}" destId="{0B4F6A76-4B8C-4344-8048-017E01D86DC7}" srcOrd="0" destOrd="0" presId="urn:microsoft.com/office/officeart/2016/7/layout/BasicLinearProcessNumbered"/>
    <dgm:cxn modelId="{F20B22FD-C4BA-447D-8BE3-0B970BA2D71A}" type="presOf" srcId="{B08B3423-4AC0-470C-B2AF-3B4F6D278150}" destId="{9AEFE3F8-2C6C-4537-815F-C6CC036D5BB0}" srcOrd="0" destOrd="0" presId="urn:microsoft.com/office/officeart/2016/7/layout/BasicLinearProcessNumbered"/>
    <dgm:cxn modelId="{9EA7E6A9-8BEB-479B-B443-206DCC95029B}" type="presParOf" srcId="{8FAC8583-64D1-4557-A903-52AA5256DEB1}" destId="{790AD85F-FCAF-4AC7-8219-0E5654374FC4}" srcOrd="0" destOrd="0" presId="urn:microsoft.com/office/officeart/2016/7/layout/BasicLinearProcessNumbered"/>
    <dgm:cxn modelId="{E31F6730-5AF9-41E1-8E91-7D1825528723}" type="presParOf" srcId="{790AD85F-FCAF-4AC7-8219-0E5654374FC4}" destId="{D99C525C-B78B-4B0A-A136-6836B5F0A55B}" srcOrd="0" destOrd="0" presId="urn:microsoft.com/office/officeart/2016/7/layout/BasicLinearProcessNumbered"/>
    <dgm:cxn modelId="{DEF5E7D7-40E1-4C52-BBC2-F69384D10C9A}" type="presParOf" srcId="{790AD85F-FCAF-4AC7-8219-0E5654374FC4}" destId="{7F31F7AA-A0F7-4129-BFAD-F9F0CB53039F}" srcOrd="1" destOrd="0" presId="urn:microsoft.com/office/officeart/2016/7/layout/BasicLinearProcessNumbered"/>
    <dgm:cxn modelId="{58EDA014-29A5-4CB5-A76D-B1C14B3B83E9}" type="presParOf" srcId="{790AD85F-FCAF-4AC7-8219-0E5654374FC4}" destId="{1AE86863-E052-438D-9AAC-B198A1A7E1B6}" srcOrd="2" destOrd="0" presId="urn:microsoft.com/office/officeart/2016/7/layout/BasicLinearProcessNumbered"/>
    <dgm:cxn modelId="{04B9B138-6120-430E-B0BE-EDFB762133A2}" type="presParOf" srcId="{790AD85F-FCAF-4AC7-8219-0E5654374FC4}" destId="{FFAB8EB7-409F-43A4-B639-408F568B8000}" srcOrd="3" destOrd="0" presId="urn:microsoft.com/office/officeart/2016/7/layout/BasicLinearProcessNumbered"/>
    <dgm:cxn modelId="{3052B8A5-E997-4466-AE29-D40BC9B3306B}" type="presParOf" srcId="{8FAC8583-64D1-4557-A903-52AA5256DEB1}" destId="{3F467B71-2153-40B2-B9FD-3B071E89CBC9}" srcOrd="1" destOrd="0" presId="urn:microsoft.com/office/officeart/2016/7/layout/BasicLinearProcessNumbered"/>
    <dgm:cxn modelId="{797B08E5-846F-47DC-9817-D4A8ED490FCC}" type="presParOf" srcId="{8FAC8583-64D1-4557-A903-52AA5256DEB1}" destId="{542D5D19-07D2-43D8-A910-A0432DC601EF}" srcOrd="2" destOrd="0" presId="urn:microsoft.com/office/officeart/2016/7/layout/BasicLinearProcessNumbered"/>
    <dgm:cxn modelId="{B5D05828-7AB3-4282-9A7D-F1C092BC5F44}" type="presParOf" srcId="{542D5D19-07D2-43D8-A910-A0432DC601EF}" destId="{0B4F6A76-4B8C-4344-8048-017E01D86DC7}" srcOrd="0" destOrd="0" presId="urn:microsoft.com/office/officeart/2016/7/layout/BasicLinearProcessNumbered"/>
    <dgm:cxn modelId="{1789543A-4A47-4A14-BC0E-4345CAD49E80}" type="presParOf" srcId="{542D5D19-07D2-43D8-A910-A0432DC601EF}" destId="{B5C03330-8569-44C4-989B-72B173D3F5F3}" srcOrd="1" destOrd="0" presId="urn:microsoft.com/office/officeart/2016/7/layout/BasicLinearProcessNumbered"/>
    <dgm:cxn modelId="{D488E747-1565-4AE0-873B-16771E54B080}" type="presParOf" srcId="{542D5D19-07D2-43D8-A910-A0432DC601EF}" destId="{D14EF780-5FB0-4064-B301-852096D8D46C}" srcOrd="2" destOrd="0" presId="urn:microsoft.com/office/officeart/2016/7/layout/BasicLinearProcessNumbered"/>
    <dgm:cxn modelId="{823E0ED4-F868-4070-8FEB-1748DEB189AD}" type="presParOf" srcId="{542D5D19-07D2-43D8-A910-A0432DC601EF}" destId="{02C8F18C-90C5-4E17-8758-5ECA15B030F7}" srcOrd="3" destOrd="0" presId="urn:microsoft.com/office/officeart/2016/7/layout/BasicLinearProcessNumbered"/>
    <dgm:cxn modelId="{2E46B469-ACF5-44DC-A2BD-C4AFDEB73E72}" type="presParOf" srcId="{8FAC8583-64D1-4557-A903-52AA5256DEB1}" destId="{43F36C01-28D0-4EF6-8647-E4B81AF75CE7}" srcOrd="3" destOrd="0" presId="urn:microsoft.com/office/officeart/2016/7/layout/BasicLinearProcessNumbered"/>
    <dgm:cxn modelId="{74900973-DB20-45FB-97AD-D1150F90157B}" type="presParOf" srcId="{8FAC8583-64D1-4557-A903-52AA5256DEB1}" destId="{9006CC4C-C5C4-44BB-9893-411ACDEEFE0B}" srcOrd="4" destOrd="0" presId="urn:microsoft.com/office/officeart/2016/7/layout/BasicLinearProcessNumbered"/>
    <dgm:cxn modelId="{4FD81F17-6A4C-43DA-93BA-CFA0108CE6F1}" type="presParOf" srcId="{9006CC4C-C5C4-44BB-9893-411ACDEEFE0B}" destId="{9AEFE3F8-2C6C-4537-815F-C6CC036D5BB0}" srcOrd="0" destOrd="0" presId="urn:microsoft.com/office/officeart/2016/7/layout/BasicLinearProcessNumbered"/>
    <dgm:cxn modelId="{88D7F5F5-CC0B-4F1A-B1A3-66ABE539326A}" type="presParOf" srcId="{9006CC4C-C5C4-44BB-9893-411ACDEEFE0B}" destId="{C72A893E-D2C2-40FE-B2F8-E39989519FA9}" srcOrd="1" destOrd="0" presId="urn:microsoft.com/office/officeart/2016/7/layout/BasicLinearProcessNumbered"/>
    <dgm:cxn modelId="{3A8439EB-F070-4B8C-99CC-2B31A5B8B9D0}" type="presParOf" srcId="{9006CC4C-C5C4-44BB-9893-411ACDEEFE0B}" destId="{22108708-98D2-4082-9FFB-1E1C0840F210}" srcOrd="2" destOrd="0" presId="urn:microsoft.com/office/officeart/2016/7/layout/BasicLinearProcessNumbered"/>
    <dgm:cxn modelId="{952CAC14-7337-45E2-B217-5E228F2DD7F1}" type="presParOf" srcId="{9006CC4C-C5C4-44BB-9893-411ACDEEFE0B}" destId="{8E0D5E92-8D4C-4AAC-A1AF-8F02E18FEE3C}" srcOrd="3" destOrd="0" presId="urn:microsoft.com/office/officeart/2016/7/layout/BasicLinearProcessNumbered"/>
    <dgm:cxn modelId="{B22DCC6C-947E-4FAF-87C5-B95CDC974EBF}" type="presParOf" srcId="{8FAC8583-64D1-4557-A903-52AA5256DEB1}" destId="{F1E58DAE-1C77-467A-A2BE-588EFD2F5EC0}" srcOrd="5" destOrd="0" presId="urn:microsoft.com/office/officeart/2016/7/layout/BasicLinearProcessNumbered"/>
    <dgm:cxn modelId="{8C944768-DE8F-4A9E-95BF-A0AC683AC3B7}" type="presParOf" srcId="{8FAC8583-64D1-4557-A903-52AA5256DEB1}" destId="{66EF0CC8-C76E-4330-B988-7E169B8999B4}" srcOrd="6" destOrd="0" presId="urn:microsoft.com/office/officeart/2016/7/layout/BasicLinearProcessNumbered"/>
    <dgm:cxn modelId="{6DD9BB9B-4D6D-400B-AB73-BC41D956BC2F}" type="presParOf" srcId="{66EF0CC8-C76E-4330-B988-7E169B8999B4}" destId="{3A6DA2D8-A0C5-4A13-B2DD-2156FE7A4CE6}" srcOrd="0" destOrd="0" presId="urn:microsoft.com/office/officeart/2016/7/layout/BasicLinearProcessNumbered"/>
    <dgm:cxn modelId="{6FFF0A81-C9EC-4F6B-98D9-3B0140D99660}" type="presParOf" srcId="{66EF0CC8-C76E-4330-B988-7E169B8999B4}" destId="{F049AA08-6B66-4F91-8A5F-0EAF7EFFE50F}" srcOrd="1" destOrd="0" presId="urn:microsoft.com/office/officeart/2016/7/layout/BasicLinearProcessNumbered"/>
    <dgm:cxn modelId="{2FD169EA-2B1E-4186-A593-184695F59B5B}" type="presParOf" srcId="{66EF0CC8-C76E-4330-B988-7E169B8999B4}" destId="{E969EBDC-A649-4D95-A3CC-C3D0364E8E6F}" srcOrd="2" destOrd="0" presId="urn:microsoft.com/office/officeart/2016/7/layout/BasicLinearProcessNumbered"/>
    <dgm:cxn modelId="{0B78BEA3-09F8-4854-BCCF-EFB159166A6C}" type="presParOf" srcId="{66EF0CC8-C76E-4330-B988-7E169B8999B4}" destId="{5DD0C975-689B-44EF-B558-B4E75254A6F0}" srcOrd="3" destOrd="0" presId="urn:microsoft.com/office/officeart/2016/7/layout/BasicLinearProcessNumbered"/>
    <dgm:cxn modelId="{45EBE3B1-E487-45BE-9D29-752C6057E6EE}" type="presParOf" srcId="{8FAC8583-64D1-4557-A903-52AA5256DEB1}" destId="{3F6FF0E5-7017-4B03-AD6B-BF8EA15CF7BA}" srcOrd="7" destOrd="0" presId="urn:microsoft.com/office/officeart/2016/7/layout/BasicLinearProcessNumbered"/>
    <dgm:cxn modelId="{E9EDBEA5-5D22-423C-BEDB-9966738305F4}" type="presParOf" srcId="{8FAC8583-64D1-4557-A903-52AA5256DEB1}" destId="{D533BEF1-AFDA-48F3-8417-00E90339C899}" srcOrd="8" destOrd="0" presId="urn:microsoft.com/office/officeart/2016/7/layout/BasicLinearProcessNumbered"/>
    <dgm:cxn modelId="{4605336F-F234-431A-85A1-C185D3508E1F}" type="presParOf" srcId="{D533BEF1-AFDA-48F3-8417-00E90339C899}" destId="{28D33DD1-D673-4216-A641-03514717B96B}" srcOrd="0" destOrd="0" presId="urn:microsoft.com/office/officeart/2016/7/layout/BasicLinearProcessNumbered"/>
    <dgm:cxn modelId="{8FB8E402-074A-4E00-80B0-F4D2ED4693CD}" type="presParOf" srcId="{D533BEF1-AFDA-48F3-8417-00E90339C899}" destId="{CBC95678-FBE9-4A6F-9363-A4D3C0797A7D}" srcOrd="1" destOrd="0" presId="urn:microsoft.com/office/officeart/2016/7/layout/BasicLinearProcessNumbered"/>
    <dgm:cxn modelId="{1D3E08EA-7E68-436C-A94D-466B5DE2BE00}" type="presParOf" srcId="{D533BEF1-AFDA-48F3-8417-00E90339C899}" destId="{31778967-2A78-4576-9B9F-8F80E7DA7D99}" srcOrd="2" destOrd="0" presId="urn:microsoft.com/office/officeart/2016/7/layout/BasicLinearProcessNumbered"/>
    <dgm:cxn modelId="{46CBE93E-2889-4F5E-ABE1-7EFE001C7BE2}" type="presParOf" srcId="{D533BEF1-AFDA-48F3-8417-00E90339C899}" destId="{293497BA-2462-4C21-A8EA-385B4C37129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2C672-A138-432B-8966-6CDF82639B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A1CC50-C6A0-4E7A-8649-3C0BAA4B9407}">
      <dgm:prSet/>
      <dgm:spPr/>
      <dgm:t>
        <a:bodyPr/>
        <a:lstStyle/>
        <a:p>
          <a:r>
            <a:rPr lang="en-GB"/>
            <a:t>When we think of either or, we can create tension and conflict e.g.</a:t>
          </a:r>
          <a:endParaRPr lang="en-US"/>
        </a:p>
      </dgm:t>
    </dgm:pt>
    <dgm:pt modelId="{C3A70CCB-B137-4864-9047-7BC055B9752E}" type="parTrans" cxnId="{C0CFF246-A812-4149-82D7-6B5EC7A3BB99}">
      <dgm:prSet/>
      <dgm:spPr/>
      <dgm:t>
        <a:bodyPr/>
        <a:lstStyle/>
        <a:p>
          <a:endParaRPr lang="en-US"/>
        </a:p>
      </dgm:t>
    </dgm:pt>
    <dgm:pt modelId="{7DFD05B4-0D61-45D1-9B00-8DF5F4EAB567}" type="sibTrans" cxnId="{C0CFF246-A812-4149-82D7-6B5EC7A3BB99}">
      <dgm:prSet/>
      <dgm:spPr/>
      <dgm:t>
        <a:bodyPr/>
        <a:lstStyle/>
        <a:p>
          <a:endParaRPr lang="en-US"/>
        </a:p>
      </dgm:t>
    </dgm:pt>
    <dgm:pt modelId="{24CD27DF-4C67-4B22-9751-9AB9CBF3FF08}">
      <dgm:prSet/>
      <dgm:spPr/>
      <dgm:t>
        <a:bodyPr/>
        <a:lstStyle/>
        <a:p>
          <a:r>
            <a:rPr lang="en-GB"/>
            <a:t>‘’If we didn’t spend so much time on paperwork, we would have more time to offer services to people’’</a:t>
          </a:r>
          <a:endParaRPr lang="en-US"/>
        </a:p>
      </dgm:t>
    </dgm:pt>
    <dgm:pt modelId="{E13353BB-E42E-455D-87E4-B819DCFB57AE}" type="parTrans" cxnId="{0128D084-6D85-482C-934C-FC6AC3DA9C47}">
      <dgm:prSet/>
      <dgm:spPr/>
      <dgm:t>
        <a:bodyPr/>
        <a:lstStyle/>
        <a:p>
          <a:endParaRPr lang="en-US"/>
        </a:p>
      </dgm:t>
    </dgm:pt>
    <dgm:pt modelId="{54609A04-E0D9-4B73-BA5D-AE9C965BD606}" type="sibTrans" cxnId="{0128D084-6D85-482C-934C-FC6AC3DA9C47}">
      <dgm:prSet/>
      <dgm:spPr/>
      <dgm:t>
        <a:bodyPr/>
        <a:lstStyle/>
        <a:p>
          <a:endParaRPr lang="en-US"/>
        </a:p>
      </dgm:t>
    </dgm:pt>
    <dgm:pt modelId="{C05D1064-1A6C-4D43-BD6C-9AFFC091A7E4}">
      <dgm:prSet/>
      <dgm:spPr/>
      <dgm:t>
        <a:bodyPr/>
        <a:lstStyle/>
        <a:p>
          <a:r>
            <a:rPr lang="en-GB"/>
            <a:t>A wicked question would be</a:t>
          </a:r>
          <a:endParaRPr lang="en-US"/>
        </a:p>
      </dgm:t>
    </dgm:pt>
    <dgm:pt modelId="{BF53DC59-B90D-4E53-BB36-BC9EAC7D37CE}" type="parTrans" cxnId="{C86BB87C-96A5-40E1-B096-8D5190DA6853}">
      <dgm:prSet/>
      <dgm:spPr/>
      <dgm:t>
        <a:bodyPr/>
        <a:lstStyle/>
        <a:p>
          <a:endParaRPr lang="en-US"/>
        </a:p>
      </dgm:t>
    </dgm:pt>
    <dgm:pt modelId="{512F803A-A719-4B9F-85CE-D8F3EDB6095F}" type="sibTrans" cxnId="{C86BB87C-96A5-40E1-B096-8D5190DA6853}">
      <dgm:prSet/>
      <dgm:spPr/>
      <dgm:t>
        <a:bodyPr/>
        <a:lstStyle/>
        <a:p>
          <a:endParaRPr lang="en-US"/>
        </a:p>
      </dgm:t>
    </dgm:pt>
    <dgm:pt modelId="{1346A41E-48B1-4B6E-99DD-92A1B078E1FE}">
      <dgm:prSet/>
      <dgm:spPr/>
      <dgm:t>
        <a:bodyPr/>
        <a:lstStyle/>
        <a:p>
          <a:r>
            <a:rPr lang="en-GB"/>
            <a:t>’How is it that we are in the position to have capacity to offer people the service they need, and we are compliant with the relevant administration associated with care simultaneously’’</a:t>
          </a:r>
          <a:endParaRPr lang="en-US" dirty="0"/>
        </a:p>
      </dgm:t>
    </dgm:pt>
    <dgm:pt modelId="{7C29E3C4-80DE-4AEB-96A0-C269FFDD36F9}" type="parTrans" cxnId="{05A3F202-4E0D-492B-B962-BAF9B240CC82}">
      <dgm:prSet/>
      <dgm:spPr/>
      <dgm:t>
        <a:bodyPr/>
        <a:lstStyle/>
        <a:p>
          <a:endParaRPr lang="en-US"/>
        </a:p>
      </dgm:t>
    </dgm:pt>
    <dgm:pt modelId="{3CF3BA83-BB26-4FB7-B461-C84798720F41}" type="sibTrans" cxnId="{05A3F202-4E0D-492B-B962-BAF9B240CC82}">
      <dgm:prSet/>
      <dgm:spPr/>
      <dgm:t>
        <a:bodyPr/>
        <a:lstStyle/>
        <a:p>
          <a:endParaRPr lang="en-US"/>
        </a:p>
      </dgm:t>
    </dgm:pt>
    <dgm:pt modelId="{AA20CB33-0C23-4062-99DE-B405C3A4596F}" type="pres">
      <dgm:prSet presAssocID="{BA12C672-A138-432B-8966-6CDF82639B62}" presName="root" presStyleCnt="0">
        <dgm:presLayoutVars>
          <dgm:dir/>
          <dgm:resizeHandles val="exact"/>
        </dgm:presLayoutVars>
      </dgm:prSet>
      <dgm:spPr/>
    </dgm:pt>
    <dgm:pt modelId="{5E6B46E3-5A55-4F7E-85F5-915ACD2CCA6D}" type="pres">
      <dgm:prSet presAssocID="{A5A1CC50-C6A0-4E7A-8649-3C0BAA4B9407}" presName="compNode" presStyleCnt="0"/>
      <dgm:spPr/>
    </dgm:pt>
    <dgm:pt modelId="{E46A54C4-DAB2-455C-879C-044DEF4FD83E}" type="pres">
      <dgm:prSet presAssocID="{A5A1CC50-C6A0-4E7A-8649-3C0BAA4B9407}" presName="bgRect" presStyleLbl="bgShp" presStyleIdx="0" presStyleCnt="4"/>
      <dgm:spPr/>
    </dgm:pt>
    <dgm:pt modelId="{528FDD2A-B9D6-4514-ADFB-A1A32061A142}" type="pres">
      <dgm:prSet presAssocID="{A5A1CC50-C6A0-4E7A-8649-3C0BAA4B94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657B9BD7-0F54-4B0B-9A39-1E0E640C92D2}" type="pres">
      <dgm:prSet presAssocID="{A5A1CC50-C6A0-4E7A-8649-3C0BAA4B9407}" presName="spaceRect" presStyleCnt="0"/>
      <dgm:spPr/>
    </dgm:pt>
    <dgm:pt modelId="{3D5DB506-0922-4E4E-9C2D-41EE34A87505}" type="pres">
      <dgm:prSet presAssocID="{A5A1CC50-C6A0-4E7A-8649-3C0BAA4B9407}" presName="parTx" presStyleLbl="revTx" presStyleIdx="0" presStyleCnt="4">
        <dgm:presLayoutVars>
          <dgm:chMax val="0"/>
          <dgm:chPref val="0"/>
        </dgm:presLayoutVars>
      </dgm:prSet>
      <dgm:spPr/>
    </dgm:pt>
    <dgm:pt modelId="{D3640EC2-8D67-4549-A9BD-3F94A28027DC}" type="pres">
      <dgm:prSet presAssocID="{7DFD05B4-0D61-45D1-9B00-8DF5F4EAB567}" presName="sibTrans" presStyleCnt="0"/>
      <dgm:spPr/>
    </dgm:pt>
    <dgm:pt modelId="{C0D17BD2-4E12-441A-838C-CC83CB1BEE32}" type="pres">
      <dgm:prSet presAssocID="{24CD27DF-4C67-4B22-9751-9AB9CBF3FF08}" presName="compNode" presStyleCnt="0"/>
      <dgm:spPr/>
    </dgm:pt>
    <dgm:pt modelId="{B15543FA-6626-4A4A-B46D-54C4B010B1BB}" type="pres">
      <dgm:prSet presAssocID="{24CD27DF-4C67-4B22-9751-9AB9CBF3FF08}" presName="bgRect" presStyleLbl="bgShp" presStyleIdx="1" presStyleCnt="4"/>
      <dgm:spPr/>
    </dgm:pt>
    <dgm:pt modelId="{E188E3AE-9939-47BB-942D-13D6094390D4}" type="pres">
      <dgm:prSet presAssocID="{24CD27DF-4C67-4B22-9751-9AB9CBF3FF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57047FC-245E-4247-9B1D-9769EF6F3901}" type="pres">
      <dgm:prSet presAssocID="{24CD27DF-4C67-4B22-9751-9AB9CBF3FF08}" presName="spaceRect" presStyleCnt="0"/>
      <dgm:spPr/>
    </dgm:pt>
    <dgm:pt modelId="{F709CE53-0F75-4B37-ABB2-F13052340201}" type="pres">
      <dgm:prSet presAssocID="{24CD27DF-4C67-4B22-9751-9AB9CBF3FF08}" presName="parTx" presStyleLbl="revTx" presStyleIdx="1" presStyleCnt="4">
        <dgm:presLayoutVars>
          <dgm:chMax val="0"/>
          <dgm:chPref val="0"/>
        </dgm:presLayoutVars>
      </dgm:prSet>
      <dgm:spPr/>
    </dgm:pt>
    <dgm:pt modelId="{8EE1421E-C4FA-4FFF-B4C4-F09D5DDDE9E5}" type="pres">
      <dgm:prSet presAssocID="{54609A04-E0D9-4B73-BA5D-AE9C965BD606}" presName="sibTrans" presStyleCnt="0"/>
      <dgm:spPr/>
    </dgm:pt>
    <dgm:pt modelId="{9474B4A8-9217-40D3-9903-DDB78961F3E4}" type="pres">
      <dgm:prSet presAssocID="{C05D1064-1A6C-4D43-BD6C-9AFFC091A7E4}" presName="compNode" presStyleCnt="0"/>
      <dgm:spPr/>
    </dgm:pt>
    <dgm:pt modelId="{05364C9D-BC5E-42E6-9935-3494003D4737}" type="pres">
      <dgm:prSet presAssocID="{C05D1064-1A6C-4D43-BD6C-9AFFC091A7E4}" presName="bgRect" presStyleLbl="bgShp" presStyleIdx="2" presStyleCnt="4"/>
      <dgm:spPr/>
    </dgm:pt>
    <dgm:pt modelId="{AD62AB37-579C-47E4-97BB-E551CFD05857}" type="pres">
      <dgm:prSet presAssocID="{C05D1064-1A6C-4D43-BD6C-9AFFC091A7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046E743B-BC02-4A60-9BF0-4F0191357804}" type="pres">
      <dgm:prSet presAssocID="{C05D1064-1A6C-4D43-BD6C-9AFFC091A7E4}" presName="spaceRect" presStyleCnt="0"/>
      <dgm:spPr/>
    </dgm:pt>
    <dgm:pt modelId="{AB2126A3-6737-4FCC-B580-2F2C2EDC20C5}" type="pres">
      <dgm:prSet presAssocID="{C05D1064-1A6C-4D43-BD6C-9AFFC091A7E4}" presName="parTx" presStyleLbl="revTx" presStyleIdx="2" presStyleCnt="4">
        <dgm:presLayoutVars>
          <dgm:chMax val="0"/>
          <dgm:chPref val="0"/>
        </dgm:presLayoutVars>
      </dgm:prSet>
      <dgm:spPr/>
    </dgm:pt>
    <dgm:pt modelId="{D3B26C49-01E1-4344-9863-75E340D4F898}" type="pres">
      <dgm:prSet presAssocID="{512F803A-A719-4B9F-85CE-D8F3EDB6095F}" presName="sibTrans" presStyleCnt="0"/>
      <dgm:spPr/>
    </dgm:pt>
    <dgm:pt modelId="{17527253-9196-4113-B9A5-71D6E3B6CD80}" type="pres">
      <dgm:prSet presAssocID="{1346A41E-48B1-4B6E-99DD-92A1B078E1FE}" presName="compNode" presStyleCnt="0"/>
      <dgm:spPr/>
    </dgm:pt>
    <dgm:pt modelId="{D9EC8A57-AE11-414E-8254-163FE292C369}" type="pres">
      <dgm:prSet presAssocID="{1346A41E-48B1-4B6E-99DD-92A1B078E1FE}" presName="bgRect" presStyleLbl="bgShp" presStyleIdx="3" presStyleCnt="4"/>
      <dgm:spPr/>
    </dgm:pt>
    <dgm:pt modelId="{6E278D37-01E5-4D9C-9A7A-E7071B6BD7F9}" type="pres">
      <dgm:prSet presAssocID="{1346A41E-48B1-4B6E-99DD-92A1B078E1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595E003C-5F9F-4215-979A-463EE94D2EC4}" type="pres">
      <dgm:prSet presAssocID="{1346A41E-48B1-4B6E-99DD-92A1B078E1FE}" presName="spaceRect" presStyleCnt="0"/>
      <dgm:spPr/>
    </dgm:pt>
    <dgm:pt modelId="{980A4902-DD7F-430D-9288-1FC377AC7EEB}" type="pres">
      <dgm:prSet presAssocID="{1346A41E-48B1-4B6E-99DD-92A1B078E1FE}" presName="parTx" presStyleLbl="revTx" presStyleIdx="3" presStyleCnt="4">
        <dgm:presLayoutVars>
          <dgm:chMax val="0"/>
          <dgm:chPref val="0"/>
        </dgm:presLayoutVars>
      </dgm:prSet>
      <dgm:spPr/>
    </dgm:pt>
  </dgm:ptLst>
  <dgm:cxnLst>
    <dgm:cxn modelId="{05A3F202-4E0D-492B-B962-BAF9B240CC82}" srcId="{BA12C672-A138-432B-8966-6CDF82639B62}" destId="{1346A41E-48B1-4B6E-99DD-92A1B078E1FE}" srcOrd="3" destOrd="0" parTransId="{7C29E3C4-80DE-4AEB-96A0-C269FFDD36F9}" sibTransId="{3CF3BA83-BB26-4FB7-B461-C84798720F41}"/>
    <dgm:cxn modelId="{51340412-FF79-4351-A600-831F39AE9CEB}" type="presOf" srcId="{1346A41E-48B1-4B6E-99DD-92A1B078E1FE}" destId="{980A4902-DD7F-430D-9288-1FC377AC7EEB}" srcOrd="0" destOrd="0" presId="urn:microsoft.com/office/officeart/2018/2/layout/IconVerticalSolidList"/>
    <dgm:cxn modelId="{3C1D461A-DAF7-4359-924F-92DD93C95C5A}" type="presOf" srcId="{C05D1064-1A6C-4D43-BD6C-9AFFC091A7E4}" destId="{AB2126A3-6737-4FCC-B580-2F2C2EDC20C5}" srcOrd="0" destOrd="0" presId="urn:microsoft.com/office/officeart/2018/2/layout/IconVerticalSolidList"/>
    <dgm:cxn modelId="{7A998629-9EF2-4178-8333-651EC905119F}" type="presOf" srcId="{A5A1CC50-C6A0-4E7A-8649-3C0BAA4B9407}" destId="{3D5DB506-0922-4E4E-9C2D-41EE34A87505}" srcOrd="0" destOrd="0" presId="urn:microsoft.com/office/officeart/2018/2/layout/IconVerticalSolidList"/>
    <dgm:cxn modelId="{C0CFF246-A812-4149-82D7-6B5EC7A3BB99}" srcId="{BA12C672-A138-432B-8966-6CDF82639B62}" destId="{A5A1CC50-C6A0-4E7A-8649-3C0BAA4B9407}" srcOrd="0" destOrd="0" parTransId="{C3A70CCB-B137-4864-9047-7BC055B9752E}" sibTransId="{7DFD05B4-0D61-45D1-9B00-8DF5F4EAB567}"/>
    <dgm:cxn modelId="{C86BB87C-96A5-40E1-B096-8D5190DA6853}" srcId="{BA12C672-A138-432B-8966-6CDF82639B62}" destId="{C05D1064-1A6C-4D43-BD6C-9AFFC091A7E4}" srcOrd="2" destOrd="0" parTransId="{BF53DC59-B90D-4E53-BB36-BC9EAC7D37CE}" sibTransId="{512F803A-A719-4B9F-85CE-D8F3EDB6095F}"/>
    <dgm:cxn modelId="{0128D084-6D85-482C-934C-FC6AC3DA9C47}" srcId="{BA12C672-A138-432B-8966-6CDF82639B62}" destId="{24CD27DF-4C67-4B22-9751-9AB9CBF3FF08}" srcOrd="1" destOrd="0" parTransId="{E13353BB-E42E-455D-87E4-B819DCFB57AE}" sibTransId="{54609A04-E0D9-4B73-BA5D-AE9C965BD606}"/>
    <dgm:cxn modelId="{B372529C-11D4-45EF-8E7F-3925E0129CD0}" type="presOf" srcId="{24CD27DF-4C67-4B22-9751-9AB9CBF3FF08}" destId="{F709CE53-0F75-4B37-ABB2-F13052340201}" srcOrd="0" destOrd="0" presId="urn:microsoft.com/office/officeart/2018/2/layout/IconVerticalSolidList"/>
    <dgm:cxn modelId="{84C153D6-904C-4C47-82D1-D1DA59B6F480}" type="presOf" srcId="{BA12C672-A138-432B-8966-6CDF82639B62}" destId="{AA20CB33-0C23-4062-99DE-B405C3A4596F}" srcOrd="0" destOrd="0" presId="urn:microsoft.com/office/officeart/2018/2/layout/IconVerticalSolidList"/>
    <dgm:cxn modelId="{E91660D9-5626-466F-8DA9-2A4A03CB1514}" type="presParOf" srcId="{AA20CB33-0C23-4062-99DE-B405C3A4596F}" destId="{5E6B46E3-5A55-4F7E-85F5-915ACD2CCA6D}" srcOrd="0" destOrd="0" presId="urn:microsoft.com/office/officeart/2018/2/layout/IconVerticalSolidList"/>
    <dgm:cxn modelId="{2DE321DC-6287-4323-A266-675443F0662E}" type="presParOf" srcId="{5E6B46E3-5A55-4F7E-85F5-915ACD2CCA6D}" destId="{E46A54C4-DAB2-455C-879C-044DEF4FD83E}" srcOrd="0" destOrd="0" presId="urn:microsoft.com/office/officeart/2018/2/layout/IconVerticalSolidList"/>
    <dgm:cxn modelId="{6016CE6D-CC7C-4C99-A067-7FEAC6D5DDF6}" type="presParOf" srcId="{5E6B46E3-5A55-4F7E-85F5-915ACD2CCA6D}" destId="{528FDD2A-B9D6-4514-ADFB-A1A32061A142}" srcOrd="1" destOrd="0" presId="urn:microsoft.com/office/officeart/2018/2/layout/IconVerticalSolidList"/>
    <dgm:cxn modelId="{4C4965B8-C6B0-4047-A82C-7F4EE3D4C5D0}" type="presParOf" srcId="{5E6B46E3-5A55-4F7E-85F5-915ACD2CCA6D}" destId="{657B9BD7-0F54-4B0B-9A39-1E0E640C92D2}" srcOrd="2" destOrd="0" presId="urn:microsoft.com/office/officeart/2018/2/layout/IconVerticalSolidList"/>
    <dgm:cxn modelId="{EEE5EE09-F45D-4BF6-8F42-7C13210B6C38}" type="presParOf" srcId="{5E6B46E3-5A55-4F7E-85F5-915ACD2CCA6D}" destId="{3D5DB506-0922-4E4E-9C2D-41EE34A87505}" srcOrd="3" destOrd="0" presId="urn:microsoft.com/office/officeart/2018/2/layout/IconVerticalSolidList"/>
    <dgm:cxn modelId="{898CA0B7-5529-4890-81DA-250BED551779}" type="presParOf" srcId="{AA20CB33-0C23-4062-99DE-B405C3A4596F}" destId="{D3640EC2-8D67-4549-A9BD-3F94A28027DC}" srcOrd="1" destOrd="0" presId="urn:microsoft.com/office/officeart/2018/2/layout/IconVerticalSolidList"/>
    <dgm:cxn modelId="{7F1F56A9-77E6-4832-BDFB-5B7484974A4B}" type="presParOf" srcId="{AA20CB33-0C23-4062-99DE-B405C3A4596F}" destId="{C0D17BD2-4E12-441A-838C-CC83CB1BEE32}" srcOrd="2" destOrd="0" presId="urn:microsoft.com/office/officeart/2018/2/layout/IconVerticalSolidList"/>
    <dgm:cxn modelId="{80BD4693-168C-4153-8FBB-489948FD0C10}" type="presParOf" srcId="{C0D17BD2-4E12-441A-838C-CC83CB1BEE32}" destId="{B15543FA-6626-4A4A-B46D-54C4B010B1BB}" srcOrd="0" destOrd="0" presId="urn:microsoft.com/office/officeart/2018/2/layout/IconVerticalSolidList"/>
    <dgm:cxn modelId="{EBB21809-FE3B-4101-AFDA-C7AE2723255D}" type="presParOf" srcId="{C0D17BD2-4E12-441A-838C-CC83CB1BEE32}" destId="{E188E3AE-9939-47BB-942D-13D6094390D4}" srcOrd="1" destOrd="0" presId="urn:microsoft.com/office/officeart/2018/2/layout/IconVerticalSolidList"/>
    <dgm:cxn modelId="{660CF5FB-3964-41F2-BB8F-0AF81588D265}" type="presParOf" srcId="{C0D17BD2-4E12-441A-838C-CC83CB1BEE32}" destId="{F57047FC-245E-4247-9B1D-9769EF6F3901}" srcOrd="2" destOrd="0" presId="urn:microsoft.com/office/officeart/2018/2/layout/IconVerticalSolidList"/>
    <dgm:cxn modelId="{83F3979C-CDBC-4016-BB3C-4F69FCC6616A}" type="presParOf" srcId="{C0D17BD2-4E12-441A-838C-CC83CB1BEE32}" destId="{F709CE53-0F75-4B37-ABB2-F13052340201}" srcOrd="3" destOrd="0" presId="urn:microsoft.com/office/officeart/2018/2/layout/IconVerticalSolidList"/>
    <dgm:cxn modelId="{42296D10-108E-4A0E-B348-FB068EBAC148}" type="presParOf" srcId="{AA20CB33-0C23-4062-99DE-B405C3A4596F}" destId="{8EE1421E-C4FA-4FFF-B4C4-F09D5DDDE9E5}" srcOrd="3" destOrd="0" presId="urn:microsoft.com/office/officeart/2018/2/layout/IconVerticalSolidList"/>
    <dgm:cxn modelId="{FC0F48D2-BEB1-4252-8BCA-E2BBDA371756}" type="presParOf" srcId="{AA20CB33-0C23-4062-99DE-B405C3A4596F}" destId="{9474B4A8-9217-40D3-9903-DDB78961F3E4}" srcOrd="4" destOrd="0" presId="urn:microsoft.com/office/officeart/2018/2/layout/IconVerticalSolidList"/>
    <dgm:cxn modelId="{4EB8A5EC-836E-4980-8C3A-1A3C71E6E101}" type="presParOf" srcId="{9474B4A8-9217-40D3-9903-DDB78961F3E4}" destId="{05364C9D-BC5E-42E6-9935-3494003D4737}" srcOrd="0" destOrd="0" presId="urn:microsoft.com/office/officeart/2018/2/layout/IconVerticalSolidList"/>
    <dgm:cxn modelId="{2C2BF4DD-0610-43D6-98A6-721FD903A16D}" type="presParOf" srcId="{9474B4A8-9217-40D3-9903-DDB78961F3E4}" destId="{AD62AB37-579C-47E4-97BB-E551CFD05857}" srcOrd="1" destOrd="0" presId="urn:microsoft.com/office/officeart/2018/2/layout/IconVerticalSolidList"/>
    <dgm:cxn modelId="{727E43EB-9287-41B2-890A-922B71A96504}" type="presParOf" srcId="{9474B4A8-9217-40D3-9903-DDB78961F3E4}" destId="{046E743B-BC02-4A60-9BF0-4F0191357804}" srcOrd="2" destOrd="0" presId="urn:microsoft.com/office/officeart/2018/2/layout/IconVerticalSolidList"/>
    <dgm:cxn modelId="{5B78B096-DA8E-49A5-8EA4-4E9EAEA78312}" type="presParOf" srcId="{9474B4A8-9217-40D3-9903-DDB78961F3E4}" destId="{AB2126A3-6737-4FCC-B580-2F2C2EDC20C5}" srcOrd="3" destOrd="0" presId="urn:microsoft.com/office/officeart/2018/2/layout/IconVerticalSolidList"/>
    <dgm:cxn modelId="{33D26925-A4BA-4DB8-BCBC-E099C2D17A88}" type="presParOf" srcId="{AA20CB33-0C23-4062-99DE-B405C3A4596F}" destId="{D3B26C49-01E1-4344-9863-75E340D4F898}" srcOrd="5" destOrd="0" presId="urn:microsoft.com/office/officeart/2018/2/layout/IconVerticalSolidList"/>
    <dgm:cxn modelId="{0581EC9F-07B8-4E4A-A4B3-60C71FD88A7E}" type="presParOf" srcId="{AA20CB33-0C23-4062-99DE-B405C3A4596F}" destId="{17527253-9196-4113-B9A5-71D6E3B6CD80}" srcOrd="6" destOrd="0" presId="urn:microsoft.com/office/officeart/2018/2/layout/IconVerticalSolidList"/>
    <dgm:cxn modelId="{242691C4-D989-4FFB-8787-5CB3CB6EDA85}" type="presParOf" srcId="{17527253-9196-4113-B9A5-71D6E3B6CD80}" destId="{D9EC8A57-AE11-414E-8254-163FE292C369}" srcOrd="0" destOrd="0" presId="urn:microsoft.com/office/officeart/2018/2/layout/IconVerticalSolidList"/>
    <dgm:cxn modelId="{98819E53-7903-4B0F-811D-B296FB963D65}" type="presParOf" srcId="{17527253-9196-4113-B9A5-71D6E3B6CD80}" destId="{6E278D37-01E5-4D9C-9A7A-E7071B6BD7F9}" srcOrd="1" destOrd="0" presId="urn:microsoft.com/office/officeart/2018/2/layout/IconVerticalSolidList"/>
    <dgm:cxn modelId="{C75F7F2A-6887-4377-A99C-90371A8CE9CD}" type="presParOf" srcId="{17527253-9196-4113-B9A5-71D6E3B6CD80}" destId="{595E003C-5F9F-4215-979A-463EE94D2EC4}" srcOrd="2" destOrd="0" presId="urn:microsoft.com/office/officeart/2018/2/layout/IconVerticalSolidList"/>
    <dgm:cxn modelId="{1A2D236C-940C-4693-AAF4-0B21152D4051}" type="presParOf" srcId="{17527253-9196-4113-B9A5-71D6E3B6CD80}" destId="{980A4902-DD7F-430D-9288-1FC377AC7E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C525C-B78B-4B0A-A136-6836B5F0A55B}">
      <dsp:nvSpPr>
        <dsp:cNvPr id="0" name=""/>
        <dsp:cNvSpPr/>
      </dsp:nvSpPr>
      <dsp:spPr>
        <a:xfrm>
          <a:off x="3794" y="451833"/>
          <a:ext cx="2054407" cy="28761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170" tIns="330200" rIns="160170" bIns="330200" numCol="1" spcCol="1270" anchor="t" anchorCtr="0">
          <a:noAutofit/>
        </a:bodyPr>
        <a:lstStyle/>
        <a:p>
          <a:pPr marL="0" lvl="0" indent="0" algn="l" defTabSz="488950">
            <a:lnSpc>
              <a:spcPct val="90000"/>
            </a:lnSpc>
            <a:spcBef>
              <a:spcPct val="0"/>
            </a:spcBef>
            <a:spcAft>
              <a:spcPct val="35000"/>
            </a:spcAft>
            <a:buNone/>
            <a:defRPr cap="all"/>
          </a:pPr>
          <a:r>
            <a:rPr lang="en-US" sz="1100" kern="1200" dirty="0"/>
            <a:t>If we do not ask the right questions, then the answer will not make any sense?</a:t>
          </a:r>
        </a:p>
      </dsp:txBody>
      <dsp:txXfrm>
        <a:off x="3794" y="1544778"/>
        <a:ext cx="2054407" cy="1725702"/>
      </dsp:txXfrm>
    </dsp:sp>
    <dsp:sp modelId="{7F31F7AA-A0F7-4129-BFAD-F9F0CB53039F}">
      <dsp:nvSpPr>
        <dsp:cNvPr id="0" name=""/>
        <dsp:cNvSpPr/>
      </dsp:nvSpPr>
      <dsp:spPr>
        <a:xfrm>
          <a:off x="599572" y="739450"/>
          <a:ext cx="862851" cy="8628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1" tIns="12700" rIns="67271"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25934" y="865812"/>
        <a:ext cx="610127" cy="610127"/>
      </dsp:txXfrm>
    </dsp:sp>
    <dsp:sp modelId="{1AE86863-E052-438D-9AAC-B198A1A7E1B6}">
      <dsp:nvSpPr>
        <dsp:cNvPr id="0" name=""/>
        <dsp:cNvSpPr/>
      </dsp:nvSpPr>
      <dsp:spPr>
        <a:xfrm>
          <a:off x="3794" y="3327931"/>
          <a:ext cx="205440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F6A76-4B8C-4344-8048-017E01D86DC7}">
      <dsp:nvSpPr>
        <dsp:cNvPr id="0" name=""/>
        <dsp:cNvSpPr/>
      </dsp:nvSpPr>
      <dsp:spPr>
        <a:xfrm>
          <a:off x="2263642" y="451833"/>
          <a:ext cx="2054407" cy="28761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170" tIns="330200" rIns="160170" bIns="330200" numCol="1" spcCol="1270" anchor="t" anchorCtr="0">
          <a:noAutofit/>
        </a:bodyPr>
        <a:lstStyle/>
        <a:p>
          <a:pPr marL="0" lvl="0" indent="0" algn="l" defTabSz="488950">
            <a:lnSpc>
              <a:spcPct val="90000"/>
            </a:lnSpc>
            <a:spcBef>
              <a:spcPct val="0"/>
            </a:spcBef>
            <a:spcAft>
              <a:spcPct val="35000"/>
            </a:spcAft>
            <a:buNone/>
          </a:pPr>
          <a:r>
            <a:rPr lang="en-GB" sz="1100" kern="1200" dirty="0"/>
            <a:t>WHAT IS THE COMPASSION PARADOX?</a:t>
          </a:r>
        </a:p>
      </dsp:txBody>
      <dsp:txXfrm>
        <a:off x="2263642" y="1544778"/>
        <a:ext cx="2054407" cy="1725702"/>
      </dsp:txXfrm>
    </dsp:sp>
    <dsp:sp modelId="{B5C03330-8569-44C4-989B-72B173D3F5F3}">
      <dsp:nvSpPr>
        <dsp:cNvPr id="0" name=""/>
        <dsp:cNvSpPr/>
      </dsp:nvSpPr>
      <dsp:spPr>
        <a:xfrm>
          <a:off x="2859420" y="739450"/>
          <a:ext cx="862851" cy="86285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1" tIns="12700" rIns="67271" bIns="12700" numCol="1" spcCol="1270" anchor="ctr" anchorCtr="0">
          <a:noAutofit/>
        </a:bodyPr>
        <a:lstStyle/>
        <a:p>
          <a:pPr marL="0" lvl="0" indent="0" algn="ctr" defTabSz="1866900">
            <a:lnSpc>
              <a:spcPct val="90000"/>
            </a:lnSpc>
            <a:spcBef>
              <a:spcPct val="0"/>
            </a:spcBef>
            <a:spcAft>
              <a:spcPct val="35000"/>
            </a:spcAft>
            <a:buNone/>
          </a:pPr>
          <a:r>
            <a:rPr lang="en-GB" sz="4200" kern="1200"/>
            <a:t>2</a:t>
          </a:r>
        </a:p>
      </dsp:txBody>
      <dsp:txXfrm>
        <a:off x="2985782" y="865812"/>
        <a:ext cx="610127" cy="610127"/>
      </dsp:txXfrm>
    </dsp:sp>
    <dsp:sp modelId="{D14EF780-5FB0-4064-B301-852096D8D46C}">
      <dsp:nvSpPr>
        <dsp:cNvPr id="0" name=""/>
        <dsp:cNvSpPr/>
      </dsp:nvSpPr>
      <dsp:spPr>
        <a:xfrm>
          <a:off x="2263642" y="3327931"/>
          <a:ext cx="205440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FE3F8-2C6C-4537-815F-C6CC036D5BB0}">
      <dsp:nvSpPr>
        <dsp:cNvPr id="0" name=""/>
        <dsp:cNvSpPr/>
      </dsp:nvSpPr>
      <dsp:spPr>
        <a:xfrm>
          <a:off x="4523490" y="451833"/>
          <a:ext cx="2054407" cy="28761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170" tIns="330200" rIns="160170" bIns="330200" numCol="1" spcCol="1270" anchor="t" anchorCtr="0">
          <a:noAutofit/>
        </a:bodyPr>
        <a:lstStyle/>
        <a:p>
          <a:pPr marL="0" lvl="0" indent="0" algn="l" defTabSz="488950">
            <a:lnSpc>
              <a:spcPct val="90000"/>
            </a:lnSpc>
            <a:spcBef>
              <a:spcPct val="0"/>
            </a:spcBef>
            <a:spcAft>
              <a:spcPct val="35000"/>
            </a:spcAft>
            <a:buNone/>
            <a:defRPr cap="all"/>
          </a:pPr>
          <a:r>
            <a:rPr lang="en-US" sz="1100" kern="1200" dirty="0"/>
            <a:t>How can the liberating structure, wicked questions, help offer a possible paradigm shift to explore the compassion paradox? </a:t>
          </a:r>
        </a:p>
      </dsp:txBody>
      <dsp:txXfrm>
        <a:off x="4523490" y="1544778"/>
        <a:ext cx="2054407" cy="1725702"/>
      </dsp:txXfrm>
    </dsp:sp>
    <dsp:sp modelId="{C72A893E-D2C2-40FE-B2F8-E39989519FA9}">
      <dsp:nvSpPr>
        <dsp:cNvPr id="0" name=""/>
        <dsp:cNvSpPr/>
      </dsp:nvSpPr>
      <dsp:spPr>
        <a:xfrm>
          <a:off x="5119268" y="739450"/>
          <a:ext cx="862851" cy="86285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1" tIns="12700" rIns="67271"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245630" y="865812"/>
        <a:ext cx="610127" cy="610127"/>
      </dsp:txXfrm>
    </dsp:sp>
    <dsp:sp modelId="{22108708-98D2-4082-9FFB-1E1C0840F210}">
      <dsp:nvSpPr>
        <dsp:cNvPr id="0" name=""/>
        <dsp:cNvSpPr/>
      </dsp:nvSpPr>
      <dsp:spPr>
        <a:xfrm>
          <a:off x="4523490" y="3327931"/>
          <a:ext cx="2054407"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DA2D8-A0C5-4A13-B2DD-2156FE7A4CE6}">
      <dsp:nvSpPr>
        <dsp:cNvPr id="0" name=""/>
        <dsp:cNvSpPr/>
      </dsp:nvSpPr>
      <dsp:spPr>
        <a:xfrm>
          <a:off x="6783338" y="451833"/>
          <a:ext cx="2054407" cy="28761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170" tIns="330200" rIns="160170" bIns="330200" numCol="1" spcCol="1270" anchor="t" anchorCtr="0">
          <a:noAutofit/>
        </a:bodyPr>
        <a:lstStyle/>
        <a:p>
          <a:pPr marL="0" lvl="0" indent="0" algn="l" defTabSz="488950">
            <a:lnSpc>
              <a:spcPct val="90000"/>
            </a:lnSpc>
            <a:spcBef>
              <a:spcPct val="0"/>
            </a:spcBef>
            <a:spcAft>
              <a:spcPct val="35000"/>
            </a:spcAft>
            <a:buNone/>
            <a:defRPr cap="all"/>
          </a:pPr>
          <a:r>
            <a:rPr lang="en-US" sz="1100" kern="1200" dirty="0"/>
            <a:t>Chance to share and learn with peers</a:t>
          </a:r>
        </a:p>
      </dsp:txBody>
      <dsp:txXfrm>
        <a:off x="6783338" y="1544778"/>
        <a:ext cx="2054407" cy="1725702"/>
      </dsp:txXfrm>
    </dsp:sp>
    <dsp:sp modelId="{F049AA08-6B66-4F91-8A5F-0EAF7EFFE50F}">
      <dsp:nvSpPr>
        <dsp:cNvPr id="0" name=""/>
        <dsp:cNvSpPr/>
      </dsp:nvSpPr>
      <dsp:spPr>
        <a:xfrm>
          <a:off x="7379116" y="739450"/>
          <a:ext cx="862851" cy="862851"/>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1" tIns="12700" rIns="67271"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505478" y="865812"/>
        <a:ext cx="610127" cy="610127"/>
      </dsp:txXfrm>
    </dsp:sp>
    <dsp:sp modelId="{E969EBDC-A649-4D95-A3CC-C3D0364E8E6F}">
      <dsp:nvSpPr>
        <dsp:cNvPr id="0" name=""/>
        <dsp:cNvSpPr/>
      </dsp:nvSpPr>
      <dsp:spPr>
        <a:xfrm>
          <a:off x="6783338" y="3327931"/>
          <a:ext cx="2054407"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33DD1-D673-4216-A641-03514717B96B}">
      <dsp:nvSpPr>
        <dsp:cNvPr id="0" name=""/>
        <dsp:cNvSpPr/>
      </dsp:nvSpPr>
      <dsp:spPr>
        <a:xfrm>
          <a:off x="9043186" y="451833"/>
          <a:ext cx="2054407" cy="28761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170" tIns="330200" rIns="160170" bIns="330200" numCol="1" spcCol="1270" anchor="t" anchorCtr="0">
          <a:noAutofit/>
        </a:bodyPr>
        <a:lstStyle/>
        <a:p>
          <a:pPr marL="0" lvl="0" indent="0" algn="l" defTabSz="488950">
            <a:lnSpc>
              <a:spcPct val="90000"/>
            </a:lnSpc>
            <a:spcBef>
              <a:spcPct val="0"/>
            </a:spcBef>
            <a:spcAft>
              <a:spcPct val="35000"/>
            </a:spcAft>
            <a:buNone/>
          </a:pPr>
          <a:r>
            <a:rPr lang="en-GB" sz="1100" kern="1200" dirty="0"/>
            <a:t>WHAT NEXT? EXPLORING ANSWERS TO OUR WICKED QUESTIONS USING THE LIBERATING STRUCTURES 1-2-4-ALL</a:t>
          </a:r>
        </a:p>
      </dsp:txBody>
      <dsp:txXfrm>
        <a:off x="9043186" y="1544778"/>
        <a:ext cx="2054407" cy="1725702"/>
      </dsp:txXfrm>
    </dsp:sp>
    <dsp:sp modelId="{CBC95678-FBE9-4A6F-9363-A4D3C0797A7D}">
      <dsp:nvSpPr>
        <dsp:cNvPr id="0" name=""/>
        <dsp:cNvSpPr/>
      </dsp:nvSpPr>
      <dsp:spPr>
        <a:xfrm>
          <a:off x="9638964" y="739450"/>
          <a:ext cx="862851" cy="86285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1" tIns="12700" rIns="67271" bIns="12700" numCol="1" spcCol="1270" anchor="ctr" anchorCtr="0">
          <a:noAutofit/>
        </a:bodyPr>
        <a:lstStyle/>
        <a:p>
          <a:pPr marL="0" lvl="0" indent="0" algn="ctr" defTabSz="1866900">
            <a:lnSpc>
              <a:spcPct val="90000"/>
            </a:lnSpc>
            <a:spcBef>
              <a:spcPct val="0"/>
            </a:spcBef>
            <a:spcAft>
              <a:spcPct val="35000"/>
            </a:spcAft>
            <a:buNone/>
          </a:pPr>
          <a:r>
            <a:rPr lang="en-GB" sz="4200" kern="1200"/>
            <a:t>5</a:t>
          </a:r>
        </a:p>
      </dsp:txBody>
      <dsp:txXfrm>
        <a:off x="9765326" y="865812"/>
        <a:ext cx="610127" cy="610127"/>
      </dsp:txXfrm>
    </dsp:sp>
    <dsp:sp modelId="{31778967-2A78-4576-9B9F-8F80E7DA7D99}">
      <dsp:nvSpPr>
        <dsp:cNvPr id="0" name=""/>
        <dsp:cNvSpPr/>
      </dsp:nvSpPr>
      <dsp:spPr>
        <a:xfrm>
          <a:off x="9043186" y="3327931"/>
          <a:ext cx="2054407"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A54C4-DAB2-455C-879C-044DEF4FD83E}">
      <dsp:nvSpPr>
        <dsp:cNvPr id="0" name=""/>
        <dsp:cNvSpPr/>
      </dsp:nvSpPr>
      <dsp:spPr>
        <a:xfrm>
          <a:off x="0" y="2390"/>
          <a:ext cx="6408738" cy="1211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FDD2A-B9D6-4514-ADFB-A1A32061A142}">
      <dsp:nvSpPr>
        <dsp:cNvPr id="0" name=""/>
        <dsp:cNvSpPr/>
      </dsp:nvSpPr>
      <dsp:spPr>
        <a:xfrm>
          <a:off x="366481" y="274979"/>
          <a:ext cx="666330" cy="666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5DB506-0922-4E4E-9C2D-41EE34A87505}">
      <dsp:nvSpPr>
        <dsp:cNvPr id="0" name=""/>
        <dsp:cNvSpPr/>
      </dsp:nvSpPr>
      <dsp:spPr>
        <a:xfrm>
          <a:off x="1399293" y="2390"/>
          <a:ext cx="5009444" cy="121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18" tIns="128218" rIns="128218" bIns="128218" numCol="1" spcCol="1270" anchor="ctr" anchorCtr="0">
          <a:noAutofit/>
        </a:bodyPr>
        <a:lstStyle/>
        <a:p>
          <a:pPr marL="0" lvl="0" indent="0" algn="l" defTabSz="711200">
            <a:lnSpc>
              <a:spcPct val="90000"/>
            </a:lnSpc>
            <a:spcBef>
              <a:spcPct val="0"/>
            </a:spcBef>
            <a:spcAft>
              <a:spcPct val="35000"/>
            </a:spcAft>
            <a:buNone/>
          </a:pPr>
          <a:r>
            <a:rPr lang="en-GB" sz="1600" kern="1200"/>
            <a:t>When we think of either or, we can create tension and conflict e.g.</a:t>
          </a:r>
          <a:endParaRPr lang="en-US" sz="1600" kern="1200"/>
        </a:p>
      </dsp:txBody>
      <dsp:txXfrm>
        <a:off x="1399293" y="2390"/>
        <a:ext cx="5009444" cy="1211509"/>
      </dsp:txXfrm>
    </dsp:sp>
    <dsp:sp modelId="{B15543FA-6626-4A4A-B46D-54C4B010B1BB}">
      <dsp:nvSpPr>
        <dsp:cNvPr id="0" name=""/>
        <dsp:cNvSpPr/>
      </dsp:nvSpPr>
      <dsp:spPr>
        <a:xfrm>
          <a:off x="0" y="1516777"/>
          <a:ext cx="6408738" cy="1211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8E3AE-9939-47BB-942D-13D6094390D4}">
      <dsp:nvSpPr>
        <dsp:cNvPr id="0" name=""/>
        <dsp:cNvSpPr/>
      </dsp:nvSpPr>
      <dsp:spPr>
        <a:xfrm>
          <a:off x="366481" y="1789366"/>
          <a:ext cx="666330" cy="6663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9CE53-0F75-4B37-ABB2-F13052340201}">
      <dsp:nvSpPr>
        <dsp:cNvPr id="0" name=""/>
        <dsp:cNvSpPr/>
      </dsp:nvSpPr>
      <dsp:spPr>
        <a:xfrm>
          <a:off x="1399293" y="1516777"/>
          <a:ext cx="5009444" cy="121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18" tIns="128218" rIns="128218" bIns="128218" numCol="1" spcCol="1270" anchor="ctr" anchorCtr="0">
          <a:noAutofit/>
        </a:bodyPr>
        <a:lstStyle/>
        <a:p>
          <a:pPr marL="0" lvl="0" indent="0" algn="l" defTabSz="711200">
            <a:lnSpc>
              <a:spcPct val="90000"/>
            </a:lnSpc>
            <a:spcBef>
              <a:spcPct val="0"/>
            </a:spcBef>
            <a:spcAft>
              <a:spcPct val="35000"/>
            </a:spcAft>
            <a:buNone/>
          </a:pPr>
          <a:r>
            <a:rPr lang="en-GB" sz="1600" kern="1200"/>
            <a:t>‘’If we didn’t spend so much time on paperwork, we would have more time to offer services to people’’</a:t>
          </a:r>
          <a:endParaRPr lang="en-US" sz="1600" kern="1200"/>
        </a:p>
      </dsp:txBody>
      <dsp:txXfrm>
        <a:off x="1399293" y="1516777"/>
        <a:ext cx="5009444" cy="1211509"/>
      </dsp:txXfrm>
    </dsp:sp>
    <dsp:sp modelId="{05364C9D-BC5E-42E6-9935-3494003D4737}">
      <dsp:nvSpPr>
        <dsp:cNvPr id="0" name=""/>
        <dsp:cNvSpPr/>
      </dsp:nvSpPr>
      <dsp:spPr>
        <a:xfrm>
          <a:off x="0" y="3031163"/>
          <a:ext cx="6408738" cy="1211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2AB37-579C-47E4-97BB-E551CFD05857}">
      <dsp:nvSpPr>
        <dsp:cNvPr id="0" name=""/>
        <dsp:cNvSpPr/>
      </dsp:nvSpPr>
      <dsp:spPr>
        <a:xfrm>
          <a:off x="366481" y="3303753"/>
          <a:ext cx="666330" cy="666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126A3-6737-4FCC-B580-2F2C2EDC20C5}">
      <dsp:nvSpPr>
        <dsp:cNvPr id="0" name=""/>
        <dsp:cNvSpPr/>
      </dsp:nvSpPr>
      <dsp:spPr>
        <a:xfrm>
          <a:off x="1399293" y="3031163"/>
          <a:ext cx="5009444" cy="121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18" tIns="128218" rIns="128218" bIns="128218" numCol="1" spcCol="1270" anchor="ctr" anchorCtr="0">
          <a:noAutofit/>
        </a:bodyPr>
        <a:lstStyle/>
        <a:p>
          <a:pPr marL="0" lvl="0" indent="0" algn="l" defTabSz="711200">
            <a:lnSpc>
              <a:spcPct val="90000"/>
            </a:lnSpc>
            <a:spcBef>
              <a:spcPct val="0"/>
            </a:spcBef>
            <a:spcAft>
              <a:spcPct val="35000"/>
            </a:spcAft>
            <a:buNone/>
          </a:pPr>
          <a:r>
            <a:rPr lang="en-GB" sz="1600" kern="1200"/>
            <a:t>A wicked question would be</a:t>
          </a:r>
          <a:endParaRPr lang="en-US" sz="1600" kern="1200"/>
        </a:p>
      </dsp:txBody>
      <dsp:txXfrm>
        <a:off x="1399293" y="3031163"/>
        <a:ext cx="5009444" cy="1211509"/>
      </dsp:txXfrm>
    </dsp:sp>
    <dsp:sp modelId="{D9EC8A57-AE11-414E-8254-163FE292C369}">
      <dsp:nvSpPr>
        <dsp:cNvPr id="0" name=""/>
        <dsp:cNvSpPr/>
      </dsp:nvSpPr>
      <dsp:spPr>
        <a:xfrm>
          <a:off x="0" y="4545550"/>
          <a:ext cx="6408738" cy="12115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78D37-01E5-4D9C-9A7A-E7071B6BD7F9}">
      <dsp:nvSpPr>
        <dsp:cNvPr id="0" name=""/>
        <dsp:cNvSpPr/>
      </dsp:nvSpPr>
      <dsp:spPr>
        <a:xfrm>
          <a:off x="366481" y="4818139"/>
          <a:ext cx="666330" cy="666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A4902-DD7F-430D-9288-1FC377AC7EEB}">
      <dsp:nvSpPr>
        <dsp:cNvPr id="0" name=""/>
        <dsp:cNvSpPr/>
      </dsp:nvSpPr>
      <dsp:spPr>
        <a:xfrm>
          <a:off x="1399293" y="4545550"/>
          <a:ext cx="5009444" cy="121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18" tIns="128218" rIns="128218" bIns="128218" numCol="1" spcCol="1270" anchor="ctr" anchorCtr="0">
          <a:noAutofit/>
        </a:bodyPr>
        <a:lstStyle/>
        <a:p>
          <a:pPr marL="0" lvl="0" indent="0" algn="l" defTabSz="711200">
            <a:lnSpc>
              <a:spcPct val="90000"/>
            </a:lnSpc>
            <a:spcBef>
              <a:spcPct val="0"/>
            </a:spcBef>
            <a:spcAft>
              <a:spcPct val="35000"/>
            </a:spcAft>
            <a:buNone/>
          </a:pPr>
          <a:r>
            <a:rPr lang="en-GB" sz="1600" kern="1200"/>
            <a:t>’How is it that we are in the position to have capacity to offer people the service they need, and we are compliant with the relevant administration associated with care simultaneously’’</a:t>
          </a:r>
          <a:endParaRPr lang="en-US" sz="1600" kern="1200" dirty="0"/>
        </a:p>
      </dsp:txBody>
      <dsp:txXfrm>
        <a:off x="1399293" y="4545550"/>
        <a:ext cx="5009444" cy="121150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3029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416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6586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6165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3/12/2023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7556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215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85854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5817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6152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9774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3/12/2023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410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3/12/2023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643798192"/>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pe-scotland.org/"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q.health.org.uk/event/q-liberating-structures-user-grou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jamboard.google.com/d/1LtBmI0bUJbY-WGEdROi5udIxWsUQV00NBSctD-EdSBI/viewer?f=0"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health.org.uk/document/flash-report-from-15sec30min-active-learning-session-with-link-to-slide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cope-scotland.org/" TargetMode="External"/><Relationship Id="rId4" Type="http://schemas.openxmlformats.org/officeDocument/2006/relationships/hyperlink" Target="mailto:hilda@cope-scotlan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69" name="Rectangle 68">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77" name="Rectangle 76">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75" name="Rectangle 74">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F838D47-DC89-E2A6-513A-F6204B8B93B7}"/>
              </a:ext>
            </a:extLst>
          </p:cNvPr>
          <p:cNvSpPr>
            <a:spLocks noGrp="1"/>
          </p:cNvSpPr>
          <p:nvPr>
            <p:ph type="ctrTitle"/>
          </p:nvPr>
        </p:nvSpPr>
        <p:spPr>
          <a:xfrm>
            <a:off x="7140575" y="540000"/>
            <a:ext cx="4500561" cy="4259814"/>
          </a:xfrm>
        </p:spPr>
        <p:txBody>
          <a:bodyPr>
            <a:normAutofit/>
          </a:bodyPr>
          <a:lstStyle/>
          <a:p>
            <a:r>
              <a:rPr lang="en-GB" sz="5500" dirty="0"/>
              <a:t>The Compassion Paradox in Health and Social care </a:t>
            </a:r>
          </a:p>
        </p:txBody>
      </p:sp>
      <p:sp>
        <p:nvSpPr>
          <p:cNvPr id="3" name="Subtitle 2">
            <a:extLst>
              <a:ext uri="{FF2B5EF4-FFF2-40B4-BE49-F238E27FC236}">
                <a16:creationId xmlns:a16="http://schemas.microsoft.com/office/drawing/2014/main" id="{383C9856-8C0C-4EE7-B07E-872750D1B7B6}"/>
              </a:ext>
            </a:extLst>
          </p:cNvPr>
          <p:cNvSpPr>
            <a:spLocks noGrp="1"/>
          </p:cNvSpPr>
          <p:nvPr>
            <p:ph type="subTitle" idx="1"/>
          </p:nvPr>
        </p:nvSpPr>
        <p:spPr>
          <a:xfrm>
            <a:off x="7140575" y="4988476"/>
            <a:ext cx="4500561" cy="1320249"/>
          </a:xfrm>
        </p:spPr>
        <p:txBody>
          <a:bodyPr>
            <a:normAutofit/>
          </a:bodyPr>
          <a:lstStyle/>
          <a:p>
            <a:r>
              <a:rPr lang="en-GB" dirty="0"/>
              <a:t>COPE Scotland</a:t>
            </a:r>
          </a:p>
          <a:p>
            <a:r>
              <a:rPr lang="en-GB" dirty="0">
                <a:hlinkClick r:id="rId2"/>
              </a:rPr>
              <a:t>www.cope-scotland.org</a:t>
            </a:r>
            <a:r>
              <a:rPr lang="en-GB" dirty="0"/>
              <a:t> </a:t>
            </a:r>
          </a:p>
        </p:txBody>
      </p:sp>
      <p:pic>
        <p:nvPicPr>
          <p:cNvPr id="5" name="Picture 4" descr="Logo, company name&#10;&#10;Description automatically generated">
            <a:extLst>
              <a:ext uri="{FF2B5EF4-FFF2-40B4-BE49-F238E27FC236}">
                <a16:creationId xmlns:a16="http://schemas.microsoft.com/office/drawing/2014/main" id="{8689AD95-8D34-D89C-07F0-EAB9CA15C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95" y="549274"/>
            <a:ext cx="2791525" cy="279152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04B6324-1A1F-B4A9-D7F8-9368562DA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895" y="3520800"/>
            <a:ext cx="2787925" cy="2787925"/>
          </a:xfrm>
          <a:prstGeom prst="rect">
            <a:avLst/>
          </a:prstGeom>
        </p:spPr>
      </p:pic>
    </p:spTree>
    <p:extLst>
      <p:ext uri="{BB962C8B-B14F-4D97-AF65-F5344CB8AC3E}">
        <p14:creationId xmlns:p14="http://schemas.microsoft.com/office/powerpoint/2010/main" val="416170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mustache&#10;&#10;Description automatically generated with low confidence">
            <a:extLst>
              <a:ext uri="{FF2B5EF4-FFF2-40B4-BE49-F238E27FC236}">
                <a16:creationId xmlns:a16="http://schemas.microsoft.com/office/drawing/2014/main" id="{A2D90881-A51A-D29D-674C-4B573124FBC5}"/>
              </a:ext>
            </a:extLst>
          </p:cNvPr>
          <p:cNvPicPr>
            <a:picLocks noChangeAspect="1"/>
          </p:cNvPicPr>
          <p:nvPr/>
        </p:nvPicPr>
        <p:blipFill rotWithShape="1">
          <a:blip r:embed="rId2">
            <a:extLst>
              <a:ext uri="{28A0092B-C50C-407E-A947-70E740481C1C}">
                <a14:useLocalDpi xmlns:a14="http://schemas.microsoft.com/office/drawing/2010/main" val="0"/>
              </a:ext>
            </a:extLst>
          </a:blip>
          <a:srcRect r="1" b="8750"/>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46D9617D-153A-7226-9047-930D7A051652}"/>
              </a:ext>
            </a:extLst>
          </p:cNvPr>
          <p:cNvSpPr>
            <a:spLocks noGrp="1"/>
          </p:cNvSpPr>
          <p:nvPr>
            <p:ph idx="1"/>
          </p:nvPr>
        </p:nvSpPr>
        <p:spPr>
          <a:xfrm>
            <a:off x="7104063" y="2947121"/>
            <a:ext cx="4537073" cy="3361604"/>
          </a:xfrm>
        </p:spPr>
        <p:txBody>
          <a:bodyPr anchor="t">
            <a:normAutofit/>
          </a:bodyPr>
          <a:lstStyle/>
          <a:p>
            <a:pPr marL="0" indent="0">
              <a:buNone/>
            </a:pPr>
            <a:r>
              <a:rPr lang="en-GB" b="0" i="1" dirty="0">
                <a:effectLst/>
              </a:rPr>
              <a:t>‘’If I had an hour to solve a problem and my life depended on the solution, I would spend the first fifty-five minutes determining the proper question to ask, for once I know the proper question, I could solve the problem in less than five minutes.’’ </a:t>
            </a:r>
            <a:r>
              <a:rPr lang="en-GB" b="0" dirty="0">
                <a:effectLst/>
              </a:rPr>
              <a:t>Albert Einstein</a:t>
            </a:r>
            <a:endParaRPr lang="en-GB" dirty="0"/>
          </a:p>
        </p:txBody>
      </p:sp>
    </p:spTree>
    <p:extLst>
      <p:ext uri="{BB962C8B-B14F-4D97-AF65-F5344CB8AC3E}">
        <p14:creationId xmlns:p14="http://schemas.microsoft.com/office/powerpoint/2010/main" val="369336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3985-76DA-C9C4-2603-68C2960185A8}"/>
              </a:ext>
            </a:extLst>
          </p:cNvPr>
          <p:cNvSpPr>
            <a:spLocks noGrp="1"/>
          </p:cNvSpPr>
          <p:nvPr>
            <p:ph type="title"/>
          </p:nvPr>
        </p:nvSpPr>
        <p:spPr/>
        <p:txBody>
          <a:bodyPr>
            <a:normAutofit fontScale="90000"/>
          </a:bodyPr>
          <a:lstStyle/>
          <a:p>
            <a:r>
              <a:rPr lang="en-GB" dirty="0"/>
              <a:t>To understand the answer we must first ask the right questions!...............42</a:t>
            </a:r>
          </a:p>
        </p:txBody>
      </p:sp>
      <p:sp>
        <p:nvSpPr>
          <p:cNvPr id="9" name="TextBox 8">
            <a:extLst>
              <a:ext uri="{FF2B5EF4-FFF2-40B4-BE49-F238E27FC236}">
                <a16:creationId xmlns:a16="http://schemas.microsoft.com/office/drawing/2014/main" id="{C0ED4C5A-E32D-FC67-BB2F-25768A966EBD}"/>
              </a:ext>
            </a:extLst>
          </p:cNvPr>
          <p:cNvSpPr txBox="1"/>
          <p:nvPr/>
        </p:nvSpPr>
        <p:spPr>
          <a:xfrm>
            <a:off x="3211082" y="5776025"/>
            <a:ext cx="6097424" cy="369332"/>
          </a:xfrm>
          <a:prstGeom prst="rect">
            <a:avLst/>
          </a:prstGeom>
          <a:noFill/>
        </p:spPr>
        <p:txBody>
          <a:bodyPr wrap="square">
            <a:spAutoFit/>
          </a:bodyPr>
          <a:lstStyle/>
          <a:p>
            <a:r>
              <a:rPr lang="en-GB" dirty="0"/>
              <a:t>https://www.youtube.com/watch?v=aboZctrHfK8</a:t>
            </a:r>
          </a:p>
        </p:txBody>
      </p:sp>
      <p:pic>
        <p:nvPicPr>
          <p:cNvPr id="11" name="Picture 10" descr="A picture containing text&#10;&#10;Description automatically generated">
            <a:extLst>
              <a:ext uri="{FF2B5EF4-FFF2-40B4-BE49-F238E27FC236}">
                <a16:creationId xmlns:a16="http://schemas.microsoft.com/office/drawing/2014/main" id="{72309459-2531-1538-4086-6EC4FD2F7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717" y="2651994"/>
            <a:ext cx="4233959" cy="2821537"/>
          </a:xfrm>
          <a:prstGeom prst="rect">
            <a:avLst/>
          </a:prstGeom>
        </p:spPr>
      </p:pic>
    </p:spTree>
    <p:extLst>
      <p:ext uri="{BB962C8B-B14F-4D97-AF65-F5344CB8AC3E}">
        <p14:creationId xmlns:p14="http://schemas.microsoft.com/office/powerpoint/2010/main" val="370989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8"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1"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3"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5"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6"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47" name="Group 23">
            <a:extLst>
              <a:ext uri="{FF2B5EF4-FFF2-40B4-BE49-F238E27FC236}">
                <a16:creationId xmlns:a16="http://schemas.microsoft.com/office/drawing/2014/main" id="{5697E9DF-ECF5-4EA6-8E3F-160752B88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101" y="549274"/>
            <a:ext cx="12268203" cy="6308725"/>
            <a:chOff x="-38101" y="549274"/>
            <a:chExt cx="12268203" cy="6308725"/>
          </a:xfrm>
        </p:grpSpPr>
        <p:sp>
          <p:nvSpPr>
            <p:cNvPr id="48" name="Rectangle 24">
              <a:extLst>
                <a:ext uri="{FF2B5EF4-FFF2-40B4-BE49-F238E27FC236}">
                  <a16:creationId xmlns:a16="http://schemas.microsoft.com/office/drawing/2014/main" id="{1DCAAB57-774B-4C3C-B2E2-9BA998704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6096001" y="549274"/>
              <a:ext cx="6096599"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25">
              <a:extLst>
                <a:ext uri="{FF2B5EF4-FFF2-40B4-BE49-F238E27FC236}">
                  <a16:creationId xmlns:a16="http://schemas.microsoft.com/office/drawing/2014/main" id="{7069F6E5-0E1F-4324-B525-E896EE983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00" y="549274"/>
              <a:ext cx="6096598" cy="6308723"/>
            </a:xfrm>
            <a:prstGeom prst="rect">
              <a:avLst/>
            </a:prstGeom>
            <a:gradFill flip="none" rotWithShape="1">
              <a:gsLst>
                <a:gs pos="30000">
                  <a:schemeClr val="bg1">
                    <a:alpha val="60000"/>
                  </a:schemeClr>
                </a:gs>
                <a:gs pos="0">
                  <a:schemeClr val="bg1">
                    <a:alpha val="80000"/>
                  </a:schemeClr>
                </a:gs>
                <a:gs pos="70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DAFA65F-5ED6-4A79-9C73-A1DE583C1A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1" y="1990722"/>
              <a:ext cx="12268200" cy="4867276"/>
              <a:chOff x="3" y="1"/>
              <a:chExt cx="12268200" cy="4867276"/>
            </a:xfrm>
          </p:grpSpPr>
          <p:sp>
            <p:nvSpPr>
              <p:cNvPr id="50" name="Rectangle 33">
                <a:extLst>
                  <a:ext uri="{FF2B5EF4-FFF2-40B4-BE49-F238E27FC236}">
                    <a16:creationId xmlns:a16="http://schemas.microsoft.com/office/drawing/2014/main" id="{ED04940F-1A28-47CA-BC85-5D0FA9076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33687" y="-633138"/>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4">
                <a:extLst>
                  <a:ext uri="{FF2B5EF4-FFF2-40B4-BE49-F238E27FC236}">
                    <a16:creationId xmlns:a16="http://schemas.microsoft.com/office/drawing/2014/main" id="{DF2264D0-1772-4B5C-A1F5-C00059731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6767787" y="-633683"/>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26BB5ED-C44B-4E3E-9A5D-18228C0199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38104" y="3091890"/>
              <a:ext cx="9515473" cy="3766109"/>
              <a:chOff x="2676525" y="0"/>
              <a:chExt cx="9515473" cy="3766109"/>
            </a:xfrm>
          </p:grpSpPr>
          <p:sp>
            <p:nvSpPr>
              <p:cNvPr id="52" name="Rectangle 31">
                <a:extLst>
                  <a:ext uri="{FF2B5EF4-FFF2-40B4-BE49-F238E27FC236}">
                    <a16:creationId xmlns:a16="http://schemas.microsoft.com/office/drawing/2014/main" id="{DD5A1916-1815-43F3-8E57-A5AD558BC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4262"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32">
                <a:extLst>
                  <a:ext uri="{FF2B5EF4-FFF2-40B4-BE49-F238E27FC236}">
                    <a16:creationId xmlns:a16="http://schemas.microsoft.com/office/drawing/2014/main" id="{1C758D1E-62C7-4EF3-824F-C2542D216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676525"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3A3AF6C1-825F-437D-BED2-DEF267D06F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714629" y="3091890"/>
              <a:ext cx="9515473" cy="3766109"/>
              <a:chOff x="0" y="0"/>
              <a:chExt cx="9515473" cy="3766109"/>
            </a:xfrm>
          </p:grpSpPr>
          <p:sp>
            <p:nvSpPr>
              <p:cNvPr id="54" name="Rectangle 29">
                <a:extLst>
                  <a:ext uri="{FF2B5EF4-FFF2-40B4-BE49-F238E27FC236}">
                    <a16:creationId xmlns:a16="http://schemas.microsoft.com/office/drawing/2014/main" id="{0E518F14-B231-4186-ADC0-8339580E8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30">
                <a:extLst>
                  <a:ext uri="{FF2B5EF4-FFF2-40B4-BE49-F238E27FC236}">
                    <a16:creationId xmlns:a16="http://schemas.microsoft.com/office/drawing/2014/main" id="{75A3C29F-2140-4EC1-B779-7A8D725B7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B042F81B-F587-1982-6118-C7D82B227BFE}"/>
              </a:ext>
            </a:extLst>
          </p:cNvPr>
          <p:cNvSpPr>
            <a:spLocks noGrp="1"/>
          </p:cNvSpPr>
          <p:nvPr>
            <p:ph type="title"/>
          </p:nvPr>
        </p:nvSpPr>
        <p:spPr>
          <a:xfrm>
            <a:off x="1198975" y="611770"/>
            <a:ext cx="10499910" cy="1210396"/>
          </a:xfrm>
        </p:spPr>
        <p:txBody>
          <a:bodyPr vert="horz" lIns="91440" tIns="45720" rIns="91440" bIns="45720" rtlCol="0" anchor="b">
            <a:normAutofit fontScale="90000"/>
          </a:bodyPr>
          <a:lstStyle/>
          <a:p>
            <a:pPr algn="ctr"/>
            <a:r>
              <a:rPr lang="en-US" dirty="0">
                <a:solidFill>
                  <a:srgbClr val="FFFFFF"/>
                </a:solidFill>
              </a:rPr>
              <a:t>Using wicked questions to explore the compassion paradox</a:t>
            </a:r>
          </a:p>
        </p:txBody>
      </p:sp>
      <p:sp>
        <p:nvSpPr>
          <p:cNvPr id="4" name="TextBox 3">
            <a:extLst>
              <a:ext uri="{FF2B5EF4-FFF2-40B4-BE49-F238E27FC236}">
                <a16:creationId xmlns:a16="http://schemas.microsoft.com/office/drawing/2014/main" id="{9FF4F548-73BB-FB64-473B-2D0CAA84371E}"/>
              </a:ext>
            </a:extLst>
          </p:cNvPr>
          <p:cNvSpPr txBox="1"/>
          <p:nvPr/>
        </p:nvSpPr>
        <p:spPr>
          <a:xfrm>
            <a:off x="918814" y="2430471"/>
            <a:ext cx="6132944" cy="1200329"/>
          </a:xfrm>
          <a:prstGeom prst="rect">
            <a:avLst/>
          </a:prstGeom>
          <a:noFill/>
        </p:spPr>
        <p:txBody>
          <a:bodyPr wrap="square">
            <a:spAutoFit/>
          </a:bodyPr>
          <a:lstStyle/>
          <a:p>
            <a:r>
              <a:rPr lang="en-GB" b="1" i="0" dirty="0">
                <a:effectLst/>
                <a:latin typeface="Avenir Next LT Pro" panose="020B0504020202020204" pitchFamily="34" charset="0"/>
              </a:rPr>
              <a:t>Wicked Questions</a:t>
            </a:r>
            <a:r>
              <a:rPr lang="en-GB" b="0" i="0" dirty="0">
                <a:effectLst/>
                <a:latin typeface="Avenir Next LT Pro" panose="020B0504020202020204" pitchFamily="34" charset="0"/>
              </a:rPr>
              <a:t> make it possible to expose safely the tension between espoused strategies and on-the-ground circumstances and to discover the valuable strategies that lie deeply hidden in paradoxical waters</a:t>
            </a:r>
            <a:r>
              <a:rPr lang="en-GB" b="0" i="0" dirty="0">
                <a:solidFill>
                  <a:srgbClr val="000000"/>
                </a:solidFill>
                <a:effectLst/>
                <a:latin typeface="Avenir Next LT Pro" panose="020B0504020202020204" pitchFamily="34" charset="0"/>
              </a:rPr>
              <a:t>.</a:t>
            </a:r>
            <a:endParaRPr lang="en-GB" dirty="0">
              <a:latin typeface="Avenir Next LT Pro" panose="020B0504020202020204" pitchFamily="34" charset="0"/>
            </a:endParaRPr>
          </a:p>
        </p:txBody>
      </p:sp>
      <p:sp>
        <p:nvSpPr>
          <p:cNvPr id="7" name="TextBox 6">
            <a:extLst>
              <a:ext uri="{FF2B5EF4-FFF2-40B4-BE49-F238E27FC236}">
                <a16:creationId xmlns:a16="http://schemas.microsoft.com/office/drawing/2014/main" id="{53F603A4-3836-10FA-5C99-04DEFFDAF350}"/>
              </a:ext>
            </a:extLst>
          </p:cNvPr>
          <p:cNvSpPr txBox="1"/>
          <p:nvPr/>
        </p:nvSpPr>
        <p:spPr>
          <a:xfrm>
            <a:off x="918814" y="4488555"/>
            <a:ext cx="6131606" cy="646331"/>
          </a:xfrm>
          <a:prstGeom prst="rect">
            <a:avLst/>
          </a:prstGeom>
          <a:noFill/>
        </p:spPr>
        <p:txBody>
          <a:bodyPr wrap="square">
            <a:spAutoFit/>
          </a:bodyPr>
          <a:lstStyle/>
          <a:p>
            <a:r>
              <a:rPr lang="en-GB" sz="1200" b="1" i="0" dirty="0">
                <a:effectLst/>
                <a:latin typeface="Avenir Next LT Pro" panose="020B0504020202020204" pitchFamily="34" charset="0"/>
              </a:rPr>
              <a:t>Attribution</a:t>
            </a:r>
            <a:r>
              <a:rPr lang="en-GB" sz="1200" b="0" i="0" dirty="0">
                <a:effectLst/>
                <a:latin typeface="Avenir Next LT Pro" panose="020B0504020202020204" pitchFamily="34" charset="0"/>
              </a:rPr>
              <a:t>: Liberating Structure developed by Henri Lipmanowicz and Keith McCandless. Inspired by professors Brenda Zimmerman (see </a:t>
            </a:r>
            <a:r>
              <a:rPr lang="en-GB" sz="1200" b="0" i="1" dirty="0">
                <a:effectLst/>
                <a:latin typeface="Avenir Next LT Pro" panose="020B0504020202020204" pitchFamily="34" charset="0"/>
              </a:rPr>
              <a:t>Edgeware</a:t>
            </a:r>
            <a:r>
              <a:rPr lang="en-GB" sz="1200" b="0" i="0" dirty="0">
                <a:effectLst/>
                <a:latin typeface="Avenir Next LT Pro" panose="020B0504020202020204" pitchFamily="34" charset="0"/>
              </a:rPr>
              <a:t>) and Scott Kelso (see </a:t>
            </a:r>
            <a:r>
              <a:rPr lang="en-GB" sz="1200" b="0" i="1" dirty="0">
                <a:effectLst/>
                <a:latin typeface="Avenir Next LT Pro" panose="020B0504020202020204" pitchFamily="34" charset="0"/>
              </a:rPr>
              <a:t>The Complementary Nature</a:t>
            </a:r>
            <a:r>
              <a:rPr lang="en-GB" sz="1200" b="0" i="0" dirty="0">
                <a:effectLst/>
                <a:latin typeface="Avenir Next LT Pro" panose="020B0504020202020204" pitchFamily="34" charset="0"/>
              </a:rPr>
              <a:t>).</a:t>
            </a:r>
            <a:endParaRPr lang="en-GB" sz="1200" dirty="0">
              <a:latin typeface="Avenir Next LT Pro" panose="020B0504020202020204" pitchFamily="34" charset="0"/>
            </a:endParaRPr>
          </a:p>
        </p:txBody>
      </p:sp>
      <p:sp>
        <p:nvSpPr>
          <p:cNvPr id="3" name="TextBox 2">
            <a:extLst>
              <a:ext uri="{FF2B5EF4-FFF2-40B4-BE49-F238E27FC236}">
                <a16:creationId xmlns:a16="http://schemas.microsoft.com/office/drawing/2014/main" id="{75F6946C-909D-BB7B-F759-EB0BAB5F7D20}"/>
              </a:ext>
            </a:extLst>
          </p:cNvPr>
          <p:cNvSpPr txBox="1"/>
          <p:nvPr/>
        </p:nvSpPr>
        <p:spPr>
          <a:xfrm>
            <a:off x="7349383" y="3913974"/>
            <a:ext cx="4757737" cy="1477328"/>
          </a:xfrm>
          <a:prstGeom prst="rect">
            <a:avLst/>
          </a:prstGeom>
          <a:noFill/>
        </p:spPr>
        <p:txBody>
          <a:bodyPr wrap="square" rtlCol="0">
            <a:spAutoFit/>
          </a:bodyPr>
          <a:lstStyle/>
          <a:p>
            <a:r>
              <a:rPr lang="en-GB" dirty="0"/>
              <a:t>For more information on liberating structures you may find the liberating structures user group in the Q community of interest </a:t>
            </a:r>
            <a:r>
              <a:rPr lang="en-GB" dirty="0">
                <a:hlinkClick r:id="rId2"/>
              </a:rPr>
              <a:t>https://q.health.org.uk/event/q-liberating-structures-user-group/</a:t>
            </a:r>
            <a:r>
              <a:rPr lang="en-GB" dirty="0"/>
              <a:t> </a:t>
            </a:r>
          </a:p>
        </p:txBody>
      </p:sp>
    </p:spTree>
    <p:extLst>
      <p:ext uri="{BB962C8B-B14F-4D97-AF65-F5344CB8AC3E}">
        <p14:creationId xmlns:p14="http://schemas.microsoft.com/office/powerpoint/2010/main" val="103611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2"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4"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6"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7"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8"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3">
            <a:extLst>
              <a:ext uri="{FF2B5EF4-FFF2-40B4-BE49-F238E27FC236}">
                <a16:creationId xmlns:a16="http://schemas.microsoft.com/office/drawing/2014/main" id="{2DFE3358-29EE-4087-8570-9666D88A16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6388" y="0"/>
            <a:ext cx="7266875" cy="6858000"/>
            <a:chOff x="0" y="0"/>
            <a:chExt cx="7266875" cy="6858000"/>
          </a:xfrm>
        </p:grpSpPr>
        <p:sp>
          <p:nvSpPr>
            <p:cNvPr id="50" name="Freeform: Shape 24">
              <a:extLst>
                <a:ext uri="{FF2B5EF4-FFF2-40B4-BE49-F238E27FC236}">
                  <a16:creationId xmlns:a16="http://schemas.microsoft.com/office/drawing/2014/main" id="{1FD9C6E8-5129-4C44-8443-5ABF75EC602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25">
              <a:extLst>
                <a:ext uri="{FF2B5EF4-FFF2-40B4-BE49-F238E27FC236}">
                  <a16:creationId xmlns:a16="http://schemas.microsoft.com/office/drawing/2014/main" id="{138CFD4D-22F2-420F-8CB7-042571895F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6">
              <a:extLst>
                <a:ext uri="{FF2B5EF4-FFF2-40B4-BE49-F238E27FC236}">
                  <a16:creationId xmlns:a16="http://schemas.microsoft.com/office/drawing/2014/main" id="{68D49264-261A-4A8E-AB05-33332DCC96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C20F8FA-12CB-4D89-9416-29678581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0D8888D-7433-DF91-FEF3-D380762A1016}"/>
              </a:ext>
            </a:extLst>
          </p:cNvPr>
          <p:cNvSpPr>
            <a:spLocks noGrp="1"/>
          </p:cNvSpPr>
          <p:nvPr>
            <p:ph type="title"/>
          </p:nvPr>
        </p:nvSpPr>
        <p:spPr>
          <a:xfrm>
            <a:off x="1487487" y="545126"/>
            <a:ext cx="9217026" cy="3783988"/>
          </a:xfrm>
        </p:spPr>
        <p:txBody>
          <a:bodyPr vert="horz" lIns="91440" tIns="45720" rIns="91440" bIns="45720" rtlCol="0" anchor="b">
            <a:normAutofit/>
          </a:bodyPr>
          <a:lstStyle/>
          <a:p>
            <a:pPr algn="ctr"/>
            <a:r>
              <a:rPr lang="en-US" sz="8800"/>
              <a:t>Overview of wicked questions</a:t>
            </a:r>
          </a:p>
        </p:txBody>
      </p:sp>
      <p:sp>
        <p:nvSpPr>
          <p:cNvPr id="3" name="Content Placeholder 2">
            <a:extLst>
              <a:ext uri="{FF2B5EF4-FFF2-40B4-BE49-F238E27FC236}">
                <a16:creationId xmlns:a16="http://schemas.microsoft.com/office/drawing/2014/main" id="{2C88906A-BE74-581C-7D3E-9BB6F051D6EB}"/>
              </a:ext>
            </a:extLst>
          </p:cNvPr>
          <p:cNvSpPr>
            <a:spLocks noGrp="1"/>
          </p:cNvSpPr>
          <p:nvPr>
            <p:ph idx="1"/>
          </p:nvPr>
        </p:nvSpPr>
        <p:spPr>
          <a:xfrm>
            <a:off x="1487488" y="4508501"/>
            <a:ext cx="9155112" cy="1800224"/>
          </a:xfrm>
        </p:spPr>
        <p:txBody>
          <a:bodyPr vert="horz" lIns="91440" tIns="45720" rIns="91440" bIns="45720" rtlCol="0">
            <a:normAutofit/>
          </a:bodyPr>
          <a:lstStyle/>
          <a:p>
            <a:pPr marL="0" indent="0" algn="ctr">
              <a:buNone/>
            </a:pPr>
            <a:r>
              <a:rPr lang="en-US" sz="1600" cap="all" spc="300" dirty="0"/>
              <a:t>https://www.youtube.com/watch?v=uzRc-VT4MOc</a:t>
            </a:r>
          </a:p>
        </p:txBody>
      </p:sp>
    </p:spTree>
    <p:extLst>
      <p:ext uri="{BB962C8B-B14F-4D97-AF65-F5344CB8AC3E}">
        <p14:creationId xmlns:p14="http://schemas.microsoft.com/office/powerpoint/2010/main" val="144808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A30C-DE0E-EA84-90A4-350CD1CFC33C}"/>
              </a:ext>
            </a:extLst>
          </p:cNvPr>
          <p:cNvSpPr>
            <a:spLocks noGrp="1"/>
          </p:cNvSpPr>
          <p:nvPr>
            <p:ph type="title"/>
          </p:nvPr>
        </p:nvSpPr>
        <p:spPr>
          <a:xfrm>
            <a:off x="540000" y="540000"/>
            <a:ext cx="4500561" cy="5759450"/>
          </a:xfrm>
        </p:spPr>
        <p:txBody>
          <a:bodyPr anchor="t">
            <a:normAutofit/>
          </a:bodyPr>
          <a:lstStyle/>
          <a:p>
            <a:r>
              <a:rPr lang="en-GB" sz="6200"/>
              <a:t>Seek a wicked question which offers equal value to both sides</a:t>
            </a:r>
          </a:p>
        </p:txBody>
      </p:sp>
      <p:graphicFrame>
        <p:nvGraphicFramePr>
          <p:cNvPr id="5" name="Content Placeholder 2">
            <a:extLst>
              <a:ext uri="{FF2B5EF4-FFF2-40B4-BE49-F238E27FC236}">
                <a16:creationId xmlns:a16="http://schemas.microsoft.com/office/drawing/2014/main" id="{B6CDF5EF-8D49-170F-C111-EF9883A1F1FF}"/>
              </a:ext>
            </a:extLst>
          </p:cNvPr>
          <p:cNvGraphicFramePr>
            <a:graphicFrameLocks noGrp="1"/>
          </p:cNvGraphicFramePr>
          <p:nvPr>
            <p:ph idx="1"/>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28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0" name="Rectangle 9">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7EE0E95-EB5C-5E93-ED62-B7BA227BF2C9}"/>
              </a:ext>
            </a:extLst>
          </p:cNvPr>
          <p:cNvSpPr>
            <a:spLocks noGrp="1"/>
          </p:cNvSpPr>
          <p:nvPr>
            <p:ph type="title"/>
          </p:nvPr>
        </p:nvSpPr>
        <p:spPr>
          <a:xfrm>
            <a:off x="7086315" y="540000"/>
            <a:ext cx="4554821" cy="2186096"/>
          </a:xfrm>
        </p:spPr>
        <p:txBody>
          <a:bodyPr anchor="b">
            <a:normAutofit/>
          </a:bodyPr>
          <a:lstStyle/>
          <a:p>
            <a:r>
              <a:rPr lang="en-GB" sz="4700"/>
              <a:t>The compassion paradox in health and social care</a:t>
            </a:r>
          </a:p>
        </p:txBody>
      </p:sp>
      <p:pic>
        <p:nvPicPr>
          <p:cNvPr id="5" name="Picture 4">
            <a:extLst>
              <a:ext uri="{FF2B5EF4-FFF2-40B4-BE49-F238E27FC236}">
                <a16:creationId xmlns:a16="http://schemas.microsoft.com/office/drawing/2014/main" id="{8171737A-7318-10B6-BA5C-FD3B54D1A3A1}"/>
              </a:ext>
            </a:extLst>
          </p:cNvPr>
          <p:cNvPicPr>
            <a:picLocks noChangeAspect="1"/>
          </p:cNvPicPr>
          <p:nvPr/>
        </p:nvPicPr>
        <p:blipFill rotWithShape="1">
          <a:blip r:embed="rId2"/>
          <a:srcRect l="21369" r="25772"/>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D4A4B463-63FB-3A38-5973-C62E17BD368B}"/>
              </a:ext>
            </a:extLst>
          </p:cNvPr>
          <p:cNvSpPr>
            <a:spLocks noGrp="1"/>
          </p:cNvSpPr>
          <p:nvPr>
            <p:ph idx="1"/>
          </p:nvPr>
        </p:nvSpPr>
        <p:spPr>
          <a:xfrm>
            <a:off x="7104063" y="2947121"/>
            <a:ext cx="4537073" cy="3361604"/>
          </a:xfrm>
        </p:spPr>
        <p:txBody>
          <a:bodyPr anchor="t">
            <a:normAutofit/>
          </a:bodyPr>
          <a:lstStyle/>
          <a:p>
            <a:pPr marL="0" indent="0">
              <a:buNone/>
            </a:pPr>
            <a:r>
              <a:rPr lang="en-GB" dirty="0"/>
              <a:t>How do we offer compassion and care to enable us ease the suffering of others and simultaneously nurture the wellbeing of staff to remain compassionate in the face of continued exposure to others suffering</a:t>
            </a:r>
          </a:p>
        </p:txBody>
      </p:sp>
    </p:spTree>
    <p:extLst>
      <p:ext uri="{BB962C8B-B14F-4D97-AF65-F5344CB8AC3E}">
        <p14:creationId xmlns:p14="http://schemas.microsoft.com/office/powerpoint/2010/main" val="130880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BEAD-19C0-052A-E4DC-5E197C468842}"/>
              </a:ext>
            </a:extLst>
          </p:cNvPr>
          <p:cNvSpPr>
            <a:spLocks noGrp="1"/>
          </p:cNvSpPr>
          <p:nvPr>
            <p:ph type="title"/>
          </p:nvPr>
        </p:nvSpPr>
        <p:spPr>
          <a:xfrm>
            <a:off x="540000" y="833015"/>
            <a:ext cx="5958000" cy="5202026"/>
          </a:xfrm>
        </p:spPr>
        <p:txBody>
          <a:bodyPr vert="horz" lIns="91440" tIns="45720" rIns="91440" bIns="45720" rtlCol="0" anchor="ctr">
            <a:normAutofit/>
          </a:bodyPr>
          <a:lstStyle/>
          <a:p>
            <a:pPr algn="ctr"/>
            <a:r>
              <a:rPr lang="en-US" sz="8800" dirty="0"/>
              <a:t>It takes time </a:t>
            </a:r>
          </a:p>
        </p:txBody>
      </p:sp>
      <p:sp>
        <p:nvSpPr>
          <p:cNvPr id="5" name="TextBox 4">
            <a:extLst>
              <a:ext uri="{FF2B5EF4-FFF2-40B4-BE49-F238E27FC236}">
                <a16:creationId xmlns:a16="http://schemas.microsoft.com/office/drawing/2014/main" id="{2D0348CD-1BE0-D5D7-6491-794438DE7CAA}"/>
              </a:ext>
            </a:extLst>
          </p:cNvPr>
          <p:cNvSpPr txBox="1"/>
          <p:nvPr/>
        </p:nvSpPr>
        <p:spPr>
          <a:xfrm>
            <a:off x="7104062" y="540347"/>
            <a:ext cx="4537075" cy="5760000"/>
          </a:xfrm>
          <a:prstGeom prst="rect">
            <a:avLst/>
          </a:prstGeom>
        </p:spPr>
        <p:txBody>
          <a:bodyPr vert="horz" lIns="91440" tIns="45720" rIns="91440" bIns="45720" rtlCol="0" anchor="ctr">
            <a:normAutofit/>
          </a:bodyPr>
          <a:lstStyle/>
          <a:p>
            <a:pPr>
              <a:lnSpc>
                <a:spcPct val="125000"/>
              </a:lnSpc>
              <a:spcAft>
                <a:spcPts val="600"/>
              </a:spcAft>
            </a:pPr>
            <a:r>
              <a:rPr lang="en-US" spc="50" dirty="0"/>
              <a:t>‘’The </a:t>
            </a:r>
            <a:r>
              <a:rPr lang="en-US" b="0" i="0" spc="50" dirty="0">
                <a:effectLst/>
              </a:rPr>
              <a:t>purpose of wicked questions is not to find a single answer , but to create transparency about seemingly paradoxical realities that exist side-by-side. By accepting both realities, we can engage in deeper strategic thinking and explore new possibilities.’’</a:t>
            </a:r>
            <a:endParaRPr lang="en-US" spc="50" dirty="0"/>
          </a:p>
        </p:txBody>
      </p:sp>
    </p:spTree>
    <p:extLst>
      <p:ext uri="{BB962C8B-B14F-4D97-AF65-F5344CB8AC3E}">
        <p14:creationId xmlns:p14="http://schemas.microsoft.com/office/powerpoint/2010/main" val="7185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31"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5"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09BE803-B6B6-A3F2-AC0C-07317DB5610F}"/>
              </a:ext>
            </a:extLst>
          </p:cNvPr>
          <p:cNvSpPr>
            <a:spLocks noGrp="1"/>
          </p:cNvSpPr>
          <p:nvPr>
            <p:ph type="title"/>
          </p:nvPr>
        </p:nvSpPr>
        <p:spPr>
          <a:xfrm>
            <a:off x="7086315" y="540000"/>
            <a:ext cx="4554821" cy="2186096"/>
          </a:xfrm>
        </p:spPr>
        <p:txBody>
          <a:bodyPr anchor="t">
            <a:normAutofit/>
          </a:bodyPr>
          <a:lstStyle/>
          <a:p>
            <a:r>
              <a:rPr lang="en-GB" dirty="0"/>
              <a:t>Next time</a:t>
            </a:r>
          </a:p>
        </p:txBody>
      </p:sp>
      <p:grpSp>
        <p:nvGrpSpPr>
          <p:cNvPr id="26" name="Group 25">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7" name="Oval 26">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person, water, outdoor, child&#10;&#10;Description automatically generated">
            <a:extLst>
              <a:ext uri="{FF2B5EF4-FFF2-40B4-BE49-F238E27FC236}">
                <a16:creationId xmlns:a16="http://schemas.microsoft.com/office/drawing/2014/main" id="{7735BC07-77C1-1E88-6627-06E188397CFF}"/>
              </a:ext>
            </a:extLst>
          </p:cNvPr>
          <p:cNvPicPr>
            <a:picLocks noChangeAspect="1"/>
          </p:cNvPicPr>
          <p:nvPr/>
        </p:nvPicPr>
        <p:blipFill rotWithShape="1">
          <a:blip r:embed="rId2">
            <a:extLst>
              <a:ext uri="{28A0092B-C50C-407E-A947-70E740481C1C}">
                <a14:useLocalDpi xmlns:a14="http://schemas.microsoft.com/office/drawing/2010/main" val="0"/>
              </a:ext>
            </a:extLst>
          </a:blip>
          <a:srcRect l="13058" r="11943"/>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5C37754A-BD85-2551-D6A6-EA1E3871ADE0}"/>
              </a:ext>
            </a:extLst>
          </p:cNvPr>
          <p:cNvSpPr>
            <a:spLocks noGrp="1"/>
          </p:cNvSpPr>
          <p:nvPr>
            <p:ph idx="1"/>
          </p:nvPr>
        </p:nvSpPr>
        <p:spPr>
          <a:xfrm>
            <a:off x="7104063" y="2947121"/>
            <a:ext cx="4537073" cy="3361604"/>
          </a:xfrm>
        </p:spPr>
        <p:txBody>
          <a:bodyPr anchor="t">
            <a:normAutofit/>
          </a:bodyPr>
          <a:lstStyle/>
          <a:p>
            <a:pPr marL="0" indent="0">
              <a:buNone/>
            </a:pPr>
            <a:r>
              <a:rPr lang="en-GB" dirty="0"/>
              <a:t>The next active learning session of the staff wellbeing SIG will be taking the wicked questions we have created and using the liberating structure 1-2-4-all begin to search for answers</a:t>
            </a:r>
          </a:p>
        </p:txBody>
      </p:sp>
    </p:spTree>
    <p:extLst>
      <p:ext uri="{BB962C8B-B14F-4D97-AF65-F5344CB8AC3E}">
        <p14:creationId xmlns:p14="http://schemas.microsoft.com/office/powerpoint/2010/main" val="249815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4" name="Rectangle 23">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7" name="Rectangle 26">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5" name="Rectangle 34">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3" name="Rectangle 32">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BE836B9-9F4D-9921-BF1C-43DC54322699}"/>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6800" dirty="0"/>
              <a:t>Compassion counts for all of us</a:t>
            </a:r>
          </a:p>
        </p:txBody>
      </p:sp>
      <p:pic>
        <p:nvPicPr>
          <p:cNvPr id="5" name="Picture 4">
            <a:extLst>
              <a:ext uri="{FF2B5EF4-FFF2-40B4-BE49-F238E27FC236}">
                <a16:creationId xmlns:a16="http://schemas.microsoft.com/office/drawing/2014/main" id="{B05B8BAA-C83A-3BBA-CBAB-0139E0F50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422" y="1261590"/>
            <a:ext cx="6049714" cy="4325545"/>
          </a:xfrm>
          <a:prstGeom prst="rect">
            <a:avLst/>
          </a:prstGeom>
        </p:spPr>
      </p:pic>
    </p:spTree>
    <p:extLst>
      <p:ext uri="{BB962C8B-B14F-4D97-AF65-F5344CB8AC3E}">
        <p14:creationId xmlns:p14="http://schemas.microsoft.com/office/powerpoint/2010/main" val="279063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1" name="Rectangle 10">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447F826-6B7A-F6FE-1F8D-37B1DE8BA721}"/>
              </a:ext>
            </a:extLst>
          </p:cNvPr>
          <p:cNvSpPr>
            <a:spLocks noGrp="1"/>
          </p:cNvSpPr>
          <p:nvPr>
            <p:ph type="title"/>
          </p:nvPr>
        </p:nvSpPr>
        <p:spPr>
          <a:xfrm>
            <a:off x="7086315" y="540000"/>
            <a:ext cx="4554821" cy="2186096"/>
          </a:xfrm>
        </p:spPr>
        <p:txBody>
          <a:bodyPr anchor="b">
            <a:normAutofit/>
          </a:bodyPr>
          <a:lstStyle/>
          <a:p>
            <a:r>
              <a:rPr lang="en-GB" dirty="0"/>
              <a:t>Chance to practice</a:t>
            </a:r>
          </a:p>
        </p:txBody>
      </p:sp>
      <p:pic>
        <p:nvPicPr>
          <p:cNvPr id="5" name="Picture 4">
            <a:extLst>
              <a:ext uri="{FF2B5EF4-FFF2-40B4-BE49-F238E27FC236}">
                <a16:creationId xmlns:a16="http://schemas.microsoft.com/office/drawing/2014/main" id="{A57D430E-8535-E866-A316-187777832E49}"/>
              </a:ext>
            </a:extLst>
          </p:cNvPr>
          <p:cNvPicPr>
            <a:picLocks noChangeAspect="1"/>
          </p:cNvPicPr>
          <p:nvPr/>
        </p:nvPicPr>
        <p:blipFill rotWithShape="1">
          <a:blip r:embed="rId2">
            <a:extLst>
              <a:ext uri="{28A0092B-C50C-407E-A947-70E740481C1C}">
                <a14:useLocalDpi xmlns:a14="http://schemas.microsoft.com/office/drawing/2010/main" val="0"/>
              </a:ext>
            </a:extLst>
          </a:blip>
          <a:srcRect t="11912" r="-1" b="2955"/>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21A31754-A7D7-9A81-EF16-E94C4FB11EFF}"/>
              </a:ext>
            </a:extLst>
          </p:cNvPr>
          <p:cNvSpPr>
            <a:spLocks noGrp="1"/>
          </p:cNvSpPr>
          <p:nvPr>
            <p:ph idx="1"/>
          </p:nvPr>
        </p:nvSpPr>
        <p:spPr>
          <a:xfrm>
            <a:off x="7104063" y="2947121"/>
            <a:ext cx="4537073" cy="3361604"/>
          </a:xfrm>
        </p:spPr>
        <p:txBody>
          <a:bodyPr anchor="t">
            <a:normAutofit/>
          </a:bodyPr>
          <a:lstStyle/>
          <a:p>
            <a:pPr marL="0" indent="0">
              <a:buNone/>
            </a:pPr>
            <a:r>
              <a:rPr lang="en-GB" dirty="0"/>
              <a:t>Jam board Demonstration  </a:t>
            </a:r>
            <a:r>
              <a:rPr lang="en-GB" dirty="0">
                <a:hlinkClick r:id="rId3"/>
              </a:rPr>
              <a:t>https://jamboard.google.com/d/1LtBmI0bUJbY-WGEdROi5udIxWsUQV00NBSctD-EdSBI/viewer?f=0</a:t>
            </a:r>
            <a:endParaRPr lang="en-GB"/>
          </a:p>
        </p:txBody>
      </p:sp>
    </p:spTree>
    <p:extLst>
      <p:ext uri="{BB962C8B-B14F-4D97-AF65-F5344CB8AC3E}">
        <p14:creationId xmlns:p14="http://schemas.microsoft.com/office/powerpoint/2010/main" val="417061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C59596D-8739-FA7E-203D-ECE53C52D611}"/>
              </a:ext>
            </a:extLst>
          </p:cNvPr>
          <p:cNvSpPr>
            <a:spLocks noGrp="1"/>
          </p:cNvSpPr>
          <p:nvPr>
            <p:ph type="title"/>
          </p:nvPr>
        </p:nvSpPr>
        <p:spPr>
          <a:xfrm>
            <a:off x="7086315" y="545126"/>
            <a:ext cx="4554821" cy="2186096"/>
          </a:xfrm>
        </p:spPr>
        <p:txBody>
          <a:bodyPr anchor="t">
            <a:normAutofit/>
          </a:bodyPr>
          <a:lstStyle/>
          <a:p>
            <a:r>
              <a:rPr lang="en-GB" dirty="0"/>
              <a:t>Flash report available</a:t>
            </a:r>
          </a:p>
        </p:txBody>
      </p:sp>
      <p:pic>
        <p:nvPicPr>
          <p:cNvPr id="5" name="Picture 4" descr="Text, letter&#10;&#10;Description automatically generated">
            <a:extLst>
              <a:ext uri="{FF2B5EF4-FFF2-40B4-BE49-F238E27FC236}">
                <a16:creationId xmlns:a16="http://schemas.microsoft.com/office/drawing/2014/main" id="{7EAFFEEA-5503-CFF2-DC4C-DCA771C3A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1261590"/>
            <a:ext cx="6049714" cy="4325545"/>
          </a:xfrm>
          <a:prstGeom prst="rect">
            <a:avLst/>
          </a:prstGeom>
        </p:spPr>
      </p:pic>
      <p:sp>
        <p:nvSpPr>
          <p:cNvPr id="3" name="Content Placeholder 2">
            <a:extLst>
              <a:ext uri="{FF2B5EF4-FFF2-40B4-BE49-F238E27FC236}">
                <a16:creationId xmlns:a16="http://schemas.microsoft.com/office/drawing/2014/main" id="{D8F3F1D0-2F7B-C77C-1CD6-C298D1F64432}"/>
              </a:ext>
            </a:extLst>
          </p:cNvPr>
          <p:cNvSpPr>
            <a:spLocks noGrp="1"/>
          </p:cNvSpPr>
          <p:nvPr>
            <p:ph idx="1"/>
          </p:nvPr>
        </p:nvSpPr>
        <p:spPr>
          <a:xfrm>
            <a:off x="7104063" y="2947121"/>
            <a:ext cx="4537073" cy="3361604"/>
          </a:xfrm>
        </p:spPr>
        <p:txBody>
          <a:bodyPr anchor="t">
            <a:normAutofit/>
          </a:bodyPr>
          <a:lstStyle/>
          <a:p>
            <a:pPr marL="0" indent="0">
              <a:buNone/>
            </a:pPr>
            <a:r>
              <a:rPr lang="en-GB" dirty="0"/>
              <a:t>The Flash report with slides from the active learning session on 15sec30min is now available </a:t>
            </a:r>
            <a:r>
              <a:rPr lang="en-GB" dirty="0">
                <a:hlinkClick r:id="rId3"/>
              </a:rPr>
              <a:t>https://q.health.org.uk/document/flash-report-from-15sec30min-active-learning-session-with-link-to-slides/</a:t>
            </a:r>
            <a:r>
              <a:rPr lang="en-GB" dirty="0"/>
              <a:t> </a:t>
            </a:r>
          </a:p>
        </p:txBody>
      </p:sp>
    </p:spTree>
    <p:extLst>
      <p:ext uri="{BB962C8B-B14F-4D97-AF65-F5344CB8AC3E}">
        <p14:creationId xmlns:p14="http://schemas.microsoft.com/office/powerpoint/2010/main" val="279448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0" name="Rectangle 9">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172485EE-220A-CA05-55E8-503B9F40F14A}"/>
              </a:ext>
            </a:extLst>
          </p:cNvPr>
          <p:cNvSpPr>
            <a:spLocks noGrp="1"/>
          </p:cNvSpPr>
          <p:nvPr>
            <p:ph type="title"/>
          </p:nvPr>
        </p:nvSpPr>
        <p:spPr>
          <a:xfrm>
            <a:off x="7086315" y="540000"/>
            <a:ext cx="4554821" cy="2186096"/>
          </a:xfrm>
        </p:spPr>
        <p:txBody>
          <a:bodyPr anchor="b">
            <a:normAutofit/>
          </a:bodyPr>
          <a:lstStyle/>
          <a:p>
            <a:r>
              <a:rPr lang="en-GB" dirty="0"/>
              <a:t>Three invitations</a:t>
            </a:r>
          </a:p>
        </p:txBody>
      </p:sp>
      <p:pic>
        <p:nvPicPr>
          <p:cNvPr id="5" name="Picture 4" descr="Drawings on colourful paper">
            <a:extLst>
              <a:ext uri="{FF2B5EF4-FFF2-40B4-BE49-F238E27FC236}">
                <a16:creationId xmlns:a16="http://schemas.microsoft.com/office/drawing/2014/main" id="{7F380198-C353-0F43-48B2-07C9A8AF1B2B}"/>
              </a:ext>
            </a:extLst>
          </p:cNvPr>
          <p:cNvPicPr>
            <a:picLocks noChangeAspect="1"/>
          </p:cNvPicPr>
          <p:nvPr/>
        </p:nvPicPr>
        <p:blipFill rotWithShape="1">
          <a:blip r:embed="rId2"/>
          <a:srcRect l="8508" r="28765" b="-1"/>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37247A2C-2CD9-B11A-F4B8-C4BEC19CEF89}"/>
              </a:ext>
            </a:extLst>
          </p:cNvPr>
          <p:cNvSpPr>
            <a:spLocks noGrp="1"/>
          </p:cNvSpPr>
          <p:nvPr>
            <p:ph idx="1"/>
          </p:nvPr>
        </p:nvSpPr>
        <p:spPr>
          <a:xfrm>
            <a:off x="7104063" y="2947121"/>
            <a:ext cx="4537073" cy="3361604"/>
          </a:xfrm>
        </p:spPr>
        <p:txBody>
          <a:bodyPr anchor="t">
            <a:normAutofit fontScale="85000" lnSpcReduction="20000"/>
          </a:bodyPr>
          <a:lstStyle/>
          <a:p>
            <a:pPr marL="0" indent="0">
              <a:lnSpc>
                <a:spcPct val="115000"/>
              </a:lnSpc>
              <a:buNone/>
            </a:pPr>
            <a:r>
              <a:rPr lang="en-GB" sz="1500" dirty="0"/>
              <a:t>Here are 3 invitations to consider</a:t>
            </a:r>
          </a:p>
          <a:p>
            <a:pPr marL="342900" indent="-342900">
              <a:lnSpc>
                <a:spcPct val="115000"/>
              </a:lnSpc>
              <a:buAutoNum type="arabicParenBoth"/>
            </a:pPr>
            <a:r>
              <a:rPr lang="en-GB" sz="1500" dirty="0"/>
              <a:t>Reflect whether it has value for you to explore further how to find balance when living in a paradox</a:t>
            </a:r>
          </a:p>
          <a:p>
            <a:pPr marL="342900" indent="-342900">
              <a:lnSpc>
                <a:spcPct val="115000"/>
              </a:lnSpc>
              <a:buAutoNum type="arabicParenBoth"/>
            </a:pPr>
            <a:r>
              <a:rPr lang="en-GB" sz="1500" dirty="0"/>
              <a:t>Register for the next staff wellbeing active learning session to explore this idea further together</a:t>
            </a:r>
          </a:p>
          <a:p>
            <a:pPr marL="342900" indent="-342900">
              <a:lnSpc>
                <a:spcPct val="115000"/>
              </a:lnSpc>
              <a:buAutoNum type="arabicParenBoth"/>
            </a:pPr>
            <a:r>
              <a:rPr lang="en-GB" sz="1500" dirty="0"/>
              <a:t>Become mindful of how compassionate you are to yourself as well as to others</a:t>
            </a:r>
          </a:p>
          <a:p>
            <a:pPr marL="342900" indent="-342900">
              <a:lnSpc>
                <a:spcPct val="115000"/>
              </a:lnSpc>
              <a:buAutoNum type="arabicParenBoth"/>
            </a:pPr>
            <a:endParaRPr lang="en-GB" sz="1500" dirty="0"/>
          </a:p>
          <a:p>
            <a:pPr marL="0" indent="0">
              <a:lnSpc>
                <a:spcPct val="115000"/>
              </a:lnSpc>
              <a:buNone/>
            </a:pPr>
            <a:r>
              <a:rPr lang="en-GB" sz="1500" dirty="0"/>
              <a:t>There will be a flash report following this session available in the document section of the staff wellbeing special interest group section which will include links references and further reading.</a:t>
            </a:r>
          </a:p>
          <a:p>
            <a:pPr marL="342900" indent="-342900">
              <a:lnSpc>
                <a:spcPct val="115000"/>
              </a:lnSpc>
              <a:buAutoNum type="arabicParenBoth"/>
            </a:pPr>
            <a:endParaRPr lang="en-GB" sz="1500" dirty="0"/>
          </a:p>
          <a:p>
            <a:pPr marL="342900" indent="-342900">
              <a:lnSpc>
                <a:spcPct val="115000"/>
              </a:lnSpc>
              <a:buAutoNum type="arabicParenBoth"/>
            </a:pPr>
            <a:endParaRPr lang="en-GB" sz="1500" dirty="0"/>
          </a:p>
        </p:txBody>
      </p:sp>
    </p:spTree>
    <p:extLst>
      <p:ext uri="{BB962C8B-B14F-4D97-AF65-F5344CB8AC3E}">
        <p14:creationId xmlns:p14="http://schemas.microsoft.com/office/powerpoint/2010/main" val="354040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6B3A321-911A-400E-B93F-F05340D67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35" name="Rectangle 34">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3" name="Rectangle 42">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1" name="Rectangle 40">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BF64C3E-ED3A-6881-50BA-683AC29B27B6}"/>
              </a:ext>
            </a:extLst>
          </p:cNvPr>
          <p:cNvSpPr>
            <a:spLocks noGrp="1"/>
          </p:cNvSpPr>
          <p:nvPr>
            <p:ph type="title"/>
          </p:nvPr>
        </p:nvSpPr>
        <p:spPr>
          <a:xfrm>
            <a:off x="7086315" y="545126"/>
            <a:ext cx="4554821" cy="2186096"/>
          </a:xfrm>
        </p:spPr>
        <p:txBody>
          <a:bodyPr anchor="b">
            <a:normAutofit/>
          </a:bodyPr>
          <a:lstStyle/>
          <a:p>
            <a:r>
              <a:rPr lang="en-GB" sz="4700"/>
              <a:t>Thank you for helping build a kinder world</a:t>
            </a:r>
          </a:p>
        </p:txBody>
      </p:sp>
      <p:sp>
        <p:nvSpPr>
          <p:cNvPr id="48" name="Freeform: Shape 47">
            <a:extLst>
              <a:ext uri="{FF2B5EF4-FFF2-40B4-BE49-F238E27FC236}">
                <a16:creationId xmlns:a16="http://schemas.microsoft.com/office/drawing/2014/main" id="{8996FFB8-4DC9-4EDE-841E-8E8C9071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54B8F977-02E7-D836-8A8E-E93D79BFE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67" y="653577"/>
            <a:ext cx="5353200" cy="2582919"/>
          </a:xfrm>
          <a:prstGeom prst="rect">
            <a:avLst/>
          </a:prstGeom>
        </p:spPr>
      </p:pic>
      <p:pic>
        <p:nvPicPr>
          <p:cNvPr id="8" name="Picture 7" descr="Text&#10;&#10;Description automatically generated">
            <a:extLst>
              <a:ext uri="{FF2B5EF4-FFF2-40B4-BE49-F238E27FC236}">
                <a16:creationId xmlns:a16="http://schemas.microsoft.com/office/drawing/2014/main" id="{D4B87EF5-9AB4-A77F-A065-8A2035C76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7" y="4486507"/>
            <a:ext cx="5353200" cy="856511"/>
          </a:xfrm>
          <a:prstGeom prst="rect">
            <a:avLst/>
          </a:prstGeom>
        </p:spPr>
      </p:pic>
      <p:sp>
        <p:nvSpPr>
          <p:cNvPr id="3" name="Content Placeholder 2">
            <a:extLst>
              <a:ext uri="{FF2B5EF4-FFF2-40B4-BE49-F238E27FC236}">
                <a16:creationId xmlns:a16="http://schemas.microsoft.com/office/drawing/2014/main" id="{AEA11B2C-5E65-75D7-5DEB-C738E5C0583C}"/>
              </a:ext>
            </a:extLst>
          </p:cNvPr>
          <p:cNvSpPr>
            <a:spLocks noGrp="1"/>
          </p:cNvSpPr>
          <p:nvPr>
            <p:ph idx="1"/>
          </p:nvPr>
        </p:nvSpPr>
        <p:spPr>
          <a:xfrm>
            <a:off x="7104063" y="2947121"/>
            <a:ext cx="4537073" cy="3361604"/>
          </a:xfrm>
        </p:spPr>
        <p:txBody>
          <a:bodyPr anchor="t">
            <a:normAutofit/>
          </a:bodyPr>
          <a:lstStyle/>
          <a:p>
            <a:pPr marL="0" indent="0">
              <a:lnSpc>
                <a:spcPct val="115000"/>
              </a:lnSpc>
              <a:buNone/>
            </a:pPr>
            <a:r>
              <a:rPr lang="en-GB" sz="1500"/>
              <a:t>Hilda Campbell</a:t>
            </a:r>
          </a:p>
          <a:p>
            <a:pPr marL="0" indent="0">
              <a:lnSpc>
                <a:spcPct val="115000"/>
              </a:lnSpc>
              <a:buNone/>
            </a:pPr>
            <a:r>
              <a:rPr lang="en-GB" sz="1500">
                <a:hlinkClick r:id="rId4"/>
              </a:rPr>
              <a:t>hilda@cope-scotland.org</a:t>
            </a:r>
            <a:endParaRPr lang="en-GB" sz="1500"/>
          </a:p>
          <a:p>
            <a:pPr marL="0" indent="0">
              <a:lnSpc>
                <a:spcPct val="115000"/>
              </a:lnSpc>
              <a:buNone/>
            </a:pPr>
            <a:r>
              <a:rPr lang="en-GB" sz="1500"/>
              <a:t>@COPEScotland</a:t>
            </a:r>
          </a:p>
          <a:p>
            <a:pPr marL="0" indent="0">
              <a:lnSpc>
                <a:spcPct val="115000"/>
              </a:lnSpc>
              <a:buNone/>
            </a:pPr>
            <a:r>
              <a:rPr lang="en-GB" sz="1500">
                <a:hlinkClick r:id="rId5"/>
              </a:rPr>
              <a:t>www.cope-scotland.org</a:t>
            </a:r>
            <a:endParaRPr lang="en-GB" sz="1500"/>
          </a:p>
          <a:p>
            <a:pPr marL="0" indent="0">
              <a:lnSpc>
                <a:spcPct val="115000"/>
              </a:lnSpc>
              <a:buNone/>
            </a:pPr>
            <a:endParaRPr lang="en-GB" sz="1500"/>
          </a:p>
          <a:p>
            <a:pPr marL="0" indent="0">
              <a:lnSpc>
                <a:spcPct val="115000"/>
              </a:lnSpc>
              <a:buNone/>
            </a:pPr>
            <a:r>
              <a:rPr lang="en-GB" sz="1500"/>
              <a:t>Never forget you matter, we all do and together we can help each other find ways where life does not need to hurt as much, pain sadly does happen, but we can work together to reduce suffering, even a wee bit</a:t>
            </a:r>
          </a:p>
        </p:txBody>
      </p:sp>
    </p:spTree>
    <p:extLst>
      <p:ext uri="{BB962C8B-B14F-4D97-AF65-F5344CB8AC3E}">
        <p14:creationId xmlns:p14="http://schemas.microsoft.com/office/powerpoint/2010/main" val="335096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9">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4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6"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8"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1C0A46B-EB6B-EF2A-78C8-BBEAAD34D68B}"/>
              </a:ext>
            </a:extLst>
          </p:cNvPr>
          <p:cNvSpPr>
            <a:spLocks noGrp="1"/>
          </p:cNvSpPr>
          <p:nvPr>
            <p:ph type="title"/>
          </p:nvPr>
        </p:nvSpPr>
        <p:spPr>
          <a:xfrm>
            <a:off x="7086315" y="545126"/>
            <a:ext cx="4554821" cy="2186096"/>
          </a:xfrm>
        </p:spPr>
        <p:txBody>
          <a:bodyPr anchor="t">
            <a:normAutofit/>
          </a:bodyPr>
          <a:lstStyle/>
          <a:p>
            <a:r>
              <a:rPr lang="en-GB" dirty="0"/>
              <a:t>Safe space</a:t>
            </a:r>
          </a:p>
        </p:txBody>
      </p:sp>
      <p:pic>
        <p:nvPicPr>
          <p:cNvPr id="5" name="Picture 4" descr="Logo, company name&#10;&#10;Description automatically generated">
            <a:extLst>
              <a:ext uri="{FF2B5EF4-FFF2-40B4-BE49-F238E27FC236}">
                <a16:creationId xmlns:a16="http://schemas.microsoft.com/office/drawing/2014/main" id="{FE351BB5-ABA7-6724-A8DB-29BB538DF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94" y="540000"/>
            <a:ext cx="5768725" cy="5768725"/>
          </a:xfrm>
          <a:prstGeom prst="rect">
            <a:avLst/>
          </a:prstGeom>
        </p:spPr>
      </p:pic>
      <p:sp>
        <p:nvSpPr>
          <p:cNvPr id="3" name="Content Placeholder 2">
            <a:extLst>
              <a:ext uri="{FF2B5EF4-FFF2-40B4-BE49-F238E27FC236}">
                <a16:creationId xmlns:a16="http://schemas.microsoft.com/office/drawing/2014/main" id="{A2FA9975-3BBE-C583-BF4C-F120272E0AC0}"/>
              </a:ext>
            </a:extLst>
          </p:cNvPr>
          <p:cNvSpPr>
            <a:spLocks noGrp="1"/>
          </p:cNvSpPr>
          <p:nvPr>
            <p:ph idx="1"/>
          </p:nvPr>
        </p:nvSpPr>
        <p:spPr>
          <a:xfrm>
            <a:off x="7104063" y="2947121"/>
            <a:ext cx="4537073" cy="3361604"/>
          </a:xfrm>
        </p:spPr>
        <p:txBody>
          <a:bodyPr anchor="t">
            <a:normAutofit/>
          </a:bodyPr>
          <a:lstStyle/>
          <a:p>
            <a:pPr marL="0" indent="0">
              <a:lnSpc>
                <a:spcPct val="115000"/>
              </a:lnSpc>
              <a:buNone/>
            </a:pPr>
            <a:r>
              <a:rPr lang="en-GB" sz="1100" dirty="0"/>
              <a:t>We are human too, this active learning session is not a replacement for professional advice, sometimes we suffer compassion fatigue and burnout and need more than this session can offer. Speak to someone as you matter too.</a:t>
            </a:r>
          </a:p>
          <a:p>
            <a:pPr marL="0" indent="0">
              <a:lnSpc>
                <a:spcPct val="115000"/>
              </a:lnSpc>
              <a:buNone/>
            </a:pPr>
            <a:r>
              <a:rPr lang="en-GB" sz="1100" dirty="0"/>
              <a:t>The aim of the session is to begin to explore the idea of the compassion paradox and the need to ask the right questions if we are to find answers which may help, even a wee bit, using the idea proposed by the liberating structure, wicked questions, to support a paradigm shift to help us think about the compassion paradox in a new way, which may lead us to do something in a new and different way, which just may help……………. Even a wee bit!</a:t>
            </a:r>
          </a:p>
        </p:txBody>
      </p:sp>
    </p:spTree>
    <p:extLst>
      <p:ext uri="{BB962C8B-B14F-4D97-AF65-F5344CB8AC3E}">
        <p14:creationId xmlns:p14="http://schemas.microsoft.com/office/powerpoint/2010/main" val="87987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5E67-CF82-8657-3756-673FC6962BE1}"/>
              </a:ext>
            </a:extLst>
          </p:cNvPr>
          <p:cNvSpPr>
            <a:spLocks noGrp="1"/>
          </p:cNvSpPr>
          <p:nvPr>
            <p:ph type="title"/>
          </p:nvPr>
        </p:nvSpPr>
        <p:spPr>
          <a:xfrm>
            <a:off x="550863" y="540001"/>
            <a:ext cx="11075080" cy="1809500"/>
          </a:xfrm>
        </p:spPr>
        <p:txBody>
          <a:bodyPr anchor="t">
            <a:normAutofit/>
          </a:bodyPr>
          <a:lstStyle/>
          <a:p>
            <a:r>
              <a:rPr lang="en-GB" dirty="0"/>
              <a:t>Session overview</a:t>
            </a:r>
          </a:p>
        </p:txBody>
      </p:sp>
      <p:graphicFrame>
        <p:nvGraphicFramePr>
          <p:cNvPr id="24" name="Content Placeholder 2">
            <a:extLst>
              <a:ext uri="{FF2B5EF4-FFF2-40B4-BE49-F238E27FC236}">
                <a16:creationId xmlns:a16="http://schemas.microsoft.com/office/drawing/2014/main" id="{6AAFA864-6476-7699-6BEF-FD73BF615ABC}"/>
              </a:ext>
            </a:extLst>
          </p:cNvPr>
          <p:cNvGraphicFramePr>
            <a:graphicFrameLocks noGrp="1"/>
          </p:cNvGraphicFramePr>
          <p:nvPr>
            <p:ph idx="1"/>
            <p:extLst>
              <p:ext uri="{D42A27DB-BD31-4B8C-83A1-F6EECF244321}">
                <p14:modId xmlns:p14="http://schemas.microsoft.com/office/powerpoint/2010/main" val="2865714697"/>
              </p:ext>
            </p:extLst>
          </p:nvPr>
        </p:nvGraphicFramePr>
        <p:xfrm>
          <a:off x="539750" y="2528888"/>
          <a:ext cx="11101388"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31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5"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7"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8"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9"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2"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53"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54" name="Rectangle 23">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25">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56" name="Rectangle 26">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27">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8">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9" name="Rectangle 34">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35">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1" name="Rectangle 32">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33">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31">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37">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541F33F-7B76-089D-1F6E-63BEB28AB2C9}"/>
              </a:ext>
            </a:extLst>
          </p:cNvPr>
          <p:cNvSpPr>
            <a:spLocks noGrp="1"/>
          </p:cNvSpPr>
          <p:nvPr>
            <p:ph type="title"/>
          </p:nvPr>
        </p:nvSpPr>
        <p:spPr>
          <a:xfrm>
            <a:off x="7140575" y="540000"/>
            <a:ext cx="4500561" cy="4259814"/>
          </a:xfrm>
        </p:spPr>
        <p:txBody>
          <a:bodyPr vert="horz" lIns="91440" tIns="45720" rIns="91440" bIns="45720" rtlCol="0" anchor="b">
            <a:normAutofit/>
          </a:bodyPr>
          <a:lstStyle/>
          <a:p>
            <a:r>
              <a:rPr lang="en-US" sz="8800"/>
              <a:t>Time to pause</a:t>
            </a:r>
          </a:p>
        </p:txBody>
      </p:sp>
      <p:grpSp>
        <p:nvGrpSpPr>
          <p:cNvPr id="40" name="Group 39">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41" name="Oval 40">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outdoor, outdoor object&#10;&#10;Description automatically generated">
            <a:extLst>
              <a:ext uri="{FF2B5EF4-FFF2-40B4-BE49-F238E27FC236}">
                <a16:creationId xmlns:a16="http://schemas.microsoft.com/office/drawing/2014/main" id="{F2767E00-3C74-FF6F-5445-454689A9DE4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02075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69">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7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92" name="Rectangle 7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7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7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5" name="Rectangle 8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8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97" name="Rectangle 7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7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7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8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0BAC6E1-D7AB-A539-5DC3-968CD8CB0AA6}"/>
              </a:ext>
            </a:extLst>
          </p:cNvPr>
          <p:cNvSpPr>
            <a:spLocks noGrp="1"/>
          </p:cNvSpPr>
          <p:nvPr>
            <p:ph type="title"/>
          </p:nvPr>
        </p:nvSpPr>
        <p:spPr>
          <a:xfrm>
            <a:off x="7086315" y="540000"/>
            <a:ext cx="4554821" cy="2186096"/>
          </a:xfrm>
        </p:spPr>
        <p:txBody>
          <a:bodyPr anchor="t">
            <a:normAutofit/>
          </a:bodyPr>
          <a:lstStyle/>
          <a:p>
            <a:r>
              <a:rPr lang="en-GB" dirty="0"/>
              <a:t>What do you think?</a:t>
            </a:r>
          </a:p>
        </p:txBody>
      </p:sp>
      <p:grpSp>
        <p:nvGrpSpPr>
          <p:cNvPr id="86" name="Group 85">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87" name="Oval 86">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2A7FF7DE-18DF-B591-3686-07E10440D248}"/>
              </a:ext>
            </a:extLst>
          </p:cNvPr>
          <p:cNvPicPr>
            <a:picLocks noChangeAspect="1"/>
          </p:cNvPicPr>
          <p:nvPr/>
        </p:nvPicPr>
        <p:blipFill rotWithShape="1">
          <a:blip r:embed="rId2">
            <a:extLst>
              <a:ext uri="{28A0092B-C50C-407E-A947-70E740481C1C}">
                <a14:useLocalDpi xmlns:a14="http://schemas.microsoft.com/office/drawing/2010/main" val="0"/>
              </a:ext>
            </a:extLst>
          </a:blip>
          <a:srcRect l="21419" r="1033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6ADB2617-E6E3-9E55-5093-3EDB036652C9}"/>
              </a:ext>
            </a:extLst>
          </p:cNvPr>
          <p:cNvSpPr>
            <a:spLocks noGrp="1"/>
          </p:cNvSpPr>
          <p:nvPr>
            <p:ph idx="1"/>
          </p:nvPr>
        </p:nvSpPr>
        <p:spPr>
          <a:xfrm>
            <a:off x="7104063" y="2947121"/>
            <a:ext cx="4537073" cy="3361604"/>
          </a:xfrm>
        </p:spPr>
        <p:txBody>
          <a:bodyPr anchor="t">
            <a:normAutofit/>
          </a:bodyPr>
          <a:lstStyle/>
          <a:p>
            <a:pPr marL="0" indent="0">
              <a:buNone/>
            </a:pPr>
            <a:r>
              <a:rPr lang="en-GB" dirty="0"/>
              <a:t>Please complete the following sentence</a:t>
            </a:r>
          </a:p>
          <a:p>
            <a:pPr marL="0" indent="0">
              <a:buNone/>
            </a:pPr>
            <a:endParaRPr lang="en-GB" dirty="0"/>
          </a:p>
          <a:p>
            <a:pPr marL="0" indent="0">
              <a:buNone/>
            </a:pPr>
            <a:r>
              <a:rPr lang="en-GB" dirty="0"/>
              <a:t>What I am looking for from this workshop on the compassion paradox within health and social care is………..</a:t>
            </a:r>
          </a:p>
          <a:p>
            <a:pPr marL="0" indent="0">
              <a:buNone/>
            </a:pPr>
            <a:endParaRPr lang="en-GB" dirty="0"/>
          </a:p>
        </p:txBody>
      </p:sp>
    </p:spTree>
    <p:extLst>
      <p:ext uri="{BB962C8B-B14F-4D97-AF65-F5344CB8AC3E}">
        <p14:creationId xmlns:p14="http://schemas.microsoft.com/office/powerpoint/2010/main" val="2326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9">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1" name="Rectangle 10">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1">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2">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43" name="Rectangle 18">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9">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7">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21">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C3D873C-1D4B-110C-5120-85336A30A6AD}"/>
              </a:ext>
            </a:extLst>
          </p:cNvPr>
          <p:cNvSpPr>
            <a:spLocks noGrp="1"/>
          </p:cNvSpPr>
          <p:nvPr>
            <p:ph type="title"/>
          </p:nvPr>
        </p:nvSpPr>
        <p:spPr>
          <a:xfrm>
            <a:off x="7086315" y="540000"/>
            <a:ext cx="4554821" cy="2186096"/>
          </a:xfrm>
        </p:spPr>
        <p:txBody>
          <a:bodyPr anchor="b">
            <a:normAutofit/>
          </a:bodyPr>
          <a:lstStyle/>
          <a:p>
            <a:r>
              <a:rPr lang="en-GB" sz="4700"/>
              <a:t>What do we mean by compassion</a:t>
            </a:r>
          </a:p>
        </p:txBody>
      </p:sp>
      <p:pic>
        <p:nvPicPr>
          <p:cNvPr id="5" name="Picture 4" descr="A picture containing blurry&#10;&#10;Description automatically generated">
            <a:extLst>
              <a:ext uri="{FF2B5EF4-FFF2-40B4-BE49-F238E27FC236}">
                <a16:creationId xmlns:a16="http://schemas.microsoft.com/office/drawing/2014/main" id="{5134A1C4-81D6-FF07-54EF-2A98F9DE817A}"/>
              </a:ext>
            </a:extLst>
          </p:cNvPr>
          <p:cNvPicPr>
            <a:picLocks noChangeAspect="1"/>
          </p:cNvPicPr>
          <p:nvPr/>
        </p:nvPicPr>
        <p:blipFill rotWithShape="1">
          <a:blip r:embed="rId2">
            <a:extLst>
              <a:ext uri="{28A0092B-C50C-407E-A947-70E740481C1C}">
                <a14:useLocalDpi xmlns:a14="http://schemas.microsoft.com/office/drawing/2010/main" val="0"/>
              </a:ext>
            </a:extLst>
          </a:blip>
          <a:srcRect r="24822" b="-1"/>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218571B2-1F22-961B-3CE7-FB6A3095B957}"/>
              </a:ext>
            </a:extLst>
          </p:cNvPr>
          <p:cNvSpPr>
            <a:spLocks noGrp="1"/>
          </p:cNvSpPr>
          <p:nvPr>
            <p:ph idx="1"/>
          </p:nvPr>
        </p:nvSpPr>
        <p:spPr>
          <a:xfrm>
            <a:off x="7104063" y="2947121"/>
            <a:ext cx="4537073" cy="3361604"/>
          </a:xfrm>
        </p:spPr>
        <p:txBody>
          <a:bodyPr anchor="t">
            <a:normAutofit/>
          </a:bodyPr>
          <a:lstStyle/>
          <a:p>
            <a:pPr marL="0" indent="0">
              <a:lnSpc>
                <a:spcPct val="115000"/>
              </a:lnSpc>
              <a:buNone/>
            </a:pPr>
            <a:r>
              <a:rPr lang="en-GB" i="1"/>
              <a:t>‘’</a:t>
            </a:r>
            <a:r>
              <a:rPr lang="en-GB" b="0" i="1">
                <a:effectLst/>
                <a:latin typeface="FreightText Pro"/>
              </a:rPr>
              <a:t> </a:t>
            </a:r>
            <a:r>
              <a:rPr lang="en-GB" b="0" i="1">
                <a:effectLst/>
                <a:latin typeface="Avenir Next LT Pro" panose="020B0504020202020204" pitchFamily="34" charset="0"/>
              </a:rPr>
              <a:t>Compassion literally means “to suffer together.” Among emotion researchers, it is </a:t>
            </a:r>
            <a:r>
              <a:rPr lang="en-GB" b="0" i="1" u="none" strike="noStrike">
                <a:effectLst/>
                <a:latin typeface="Avenir Next LT Pro" panose="020B0504020202020204" pitchFamily="34" charset="0"/>
              </a:rPr>
              <a:t>defined</a:t>
            </a:r>
            <a:r>
              <a:rPr lang="en-GB" b="0" i="1">
                <a:effectLst/>
                <a:latin typeface="Avenir Next LT Pro" panose="020B0504020202020204" pitchFamily="34" charset="0"/>
              </a:rPr>
              <a:t> as the feeling that arises when you are confronted with another’s suffering and feel motivated to relieve that suffering.’’</a:t>
            </a:r>
          </a:p>
          <a:p>
            <a:pPr marL="0" indent="0">
              <a:lnSpc>
                <a:spcPct val="115000"/>
              </a:lnSpc>
              <a:buNone/>
            </a:pPr>
            <a:endParaRPr lang="en-GB">
              <a:latin typeface="Avenir Next LT Pro" panose="020B0504020202020204" pitchFamily="34" charset="0"/>
            </a:endParaRPr>
          </a:p>
          <a:p>
            <a:pPr marL="0" indent="0">
              <a:lnSpc>
                <a:spcPct val="115000"/>
              </a:lnSpc>
              <a:buNone/>
            </a:pPr>
            <a:r>
              <a:rPr lang="en-GB" b="0" i="0">
                <a:effectLst/>
                <a:latin typeface="Avenir Next LT Pro" panose="020B0504020202020204" pitchFamily="34" charset="0"/>
              </a:rPr>
              <a:t>The Greater Good Science Centre at the University of California, Berkeley</a:t>
            </a:r>
            <a:endParaRPr lang="en-GB">
              <a:latin typeface="Avenir Next LT Pro" panose="020B0504020202020204" pitchFamily="34" charset="0"/>
            </a:endParaRPr>
          </a:p>
        </p:txBody>
      </p:sp>
    </p:spTree>
    <p:extLst>
      <p:ext uri="{BB962C8B-B14F-4D97-AF65-F5344CB8AC3E}">
        <p14:creationId xmlns:p14="http://schemas.microsoft.com/office/powerpoint/2010/main" val="300769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51" name="Rectangle 50">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9" name="Rectangle 58">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7" name="Rectangle 56">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56ACA1B-A6BB-4E14-1686-3E8319758FAC}"/>
              </a:ext>
            </a:extLst>
          </p:cNvPr>
          <p:cNvSpPr>
            <a:spLocks noGrp="1"/>
          </p:cNvSpPr>
          <p:nvPr>
            <p:ph type="title"/>
          </p:nvPr>
        </p:nvSpPr>
        <p:spPr>
          <a:xfrm>
            <a:off x="7086315" y="545126"/>
            <a:ext cx="4554821" cy="2186096"/>
          </a:xfrm>
        </p:spPr>
        <p:txBody>
          <a:bodyPr anchor="t">
            <a:normAutofit/>
          </a:bodyPr>
          <a:lstStyle/>
          <a:p>
            <a:r>
              <a:rPr lang="en-GB" sz="4700"/>
              <a:t>What do we mean by Paradox</a:t>
            </a:r>
          </a:p>
        </p:txBody>
      </p:sp>
      <p:pic>
        <p:nvPicPr>
          <p:cNvPr id="5" name="Picture 4" descr="A picture containing text&#10;&#10;Description automatically generated">
            <a:extLst>
              <a:ext uri="{FF2B5EF4-FFF2-40B4-BE49-F238E27FC236}">
                <a16:creationId xmlns:a16="http://schemas.microsoft.com/office/drawing/2014/main" id="{9946D4B2-F972-A9EE-DA5B-D9EAA5720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1624573"/>
            <a:ext cx="6049714" cy="3599578"/>
          </a:xfrm>
          <a:prstGeom prst="rect">
            <a:avLst/>
          </a:prstGeom>
        </p:spPr>
      </p:pic>
      <p:sp>
        <p:nvSpPr>
          <p:cNvPr id="3" name="Content Placeholder 2">
            <a:extLst>
              <a:ext uri="{FF2B5EF4-FFF2-40B4-BE49-F238E27FC236}">
                <a16:creationId xmlns:a16="http://schemas.microsoft.com/office/drawing/2014/main" id="{217F25A9-9124-F0EA-ED9E-96D902BE0EA3}"/>
              </a:ext>
            </a:extLst>
          </p:cNvPr>
          <p:cNvSpPr>
            <a:spLocks noGrp="1"/>
          </p:cNvSpPr>
          <p:nvPr>
            <p:ph idx="1"/>
          </p:nvPr>
        </p:nvSpPr>
        <p:spPr>
          <a:xfrm>
            <a:off x="7104063" y="2947121"/>
            <a:ext cx="4537073" cy="3361604"/>
          </a:xfrm>
        </p:spPr>
        <p:txBody>
          <a:bodyPr anchor="t">
            <a:normAutofit/>
          </a:bodyPr>
          <a:lstStyle/>
          <a:p>
            <a:pPr marL="0" indent="0">
              <a:lnSpc>
                <a:spcPct val="115000"/>
              </a:lnSpc>
              <a:buNone/>
            </a:pPr>
            <a:r>
              <a:rPr lang="en-GB" sz="1500" dirty="0"/>
              <a:t>‘’</a:t>
            </a:r>
            <a:r>
              <a:rPr lang="en-GB" sz="1500" b="1" i="0" dirty="0">
                <a:effectLst/>
                <a:latin typeface="arial" panose="020B0604020202020204" pitchFamily="34" charset="0"/>
              </a:rPr>
              <a:t> </a:t>
            </a:r>
            <a:r>
              <a:rPr lang="en-GB" sz="1500" i="1" dirty="0">
                <a:effectLst/>
              </a:rPr>
              <a:t>statement that seems to go against common sense but may still be true’’</a:t>
            </a:r>
            <a:r>
              <a:rPr lang="en-GB" sz="1500" i="1" dirty="0">
                <a:latin typeface="arial" panose="020B0604020202020204" pitchFamily="34" charset="0"/>
              </a:rPr>
              <a:t> </a:t>
            </a:r>
            <a:r>
              <a:rPr lang="en-GB" sz="1500" dirty="0">
                <a:latin typeface="arial" panose="020B0604020202020204" pitchFamily="34" charset="0"/>
              </a:rPr>
              <a:t>Plato</a:t>
            </a:r>
          </a:p>
          <a:p>
            <a:pPr marL="0" indent="0">
              <a:lnSpc>
                <a:spcPct val="115000"/>
              </a:lnSpc>
              <a:buNone/>
            </a:pPr>
            <a:r>
              <a:rPr lang="en-GB" sz="1500" b="1" i="0" dirty="0">
                <a:effectLst/>
              </a:rPr>
              <a:t>The platypus paradox</a:t>
            </a:r>
          </a:p>
          <a:p>
            <a:pPr marL="0" indent="0">
              <a:lnSpc>
                <a:spcPct val="115000"/>
              </a:lnSpc>
              <a:buNone/>
            </a:pPr>
            <a:r>
              <a:rPr lang="en-GB" sz="1500" b="0" i="0" dirty="0">
                <a:effectLst/>
              </a:rPr>
              <a:t>‘’The platypus is a biological paradox. According to our once hard-and-fast rules regarding animal classification, </a:t>
            </a:r>
            <a:r>
              <a:rPr lang="en-GB" sz="1500" b="1" i="0" dirty="0">
                <a:effectLst/>
              </a:rPr>
              <a:t>an animal could only belong to one category, such as a reptile OR a mammal</a:t>
            </a:r>
            <a:r>
              <a:rPr lang="en-GB" sz="1500" b="0" i="0" dirty="0">
                <a:effectLst/>
              </a:rPr>
              <a:t>. The platypus appears to be both at the same time.’’</a:t>
            </a:r>
          </a:p>
          <a:p>
            <a:pPr marL="0" indent="0">
              <a:lnSpc>
                <a:spcPct val="115000"/>
              </a:lnSpc>
              <a:buNone/>
            </a:pPr>
            <a:endParaRPr lang="en-GB" sz="1500" dirty="0"/>
          </a:p>
        </p:txBody>
      </p:sp>
    </p:spTree>
    <p:extLst>
      <p:ext uri="{BB962C8B-B14F-4D97-AF65-F5344CB8AC3E}">
        <p14:creationId xmlns:p14="http://schemas.microsoft.com/office/powerpoint/2010/main" val="102639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A3CAB88-2EFC-7411-E4F9-F28050637E0B}"/>
              </a:ext>
            </a:extLst>
          </p:cNvPr>
          <p:cNvSpPr>
            <a:spLocks noGrp="1"/>
          </p:cNvSpPr>
          <p:nvPr>
            <p:ph type="title"/>
          </p:nvPr>
        </p:nvSpPr>
        <p:spPr>
          <a:xfrm>
            <a:off x="7086315" y="540000"/>
            <a:ext cx="4554821" cy="2186096"/>
          </a:xfrm>
        </p:spPr>
        <p:txBody>
          <a:bodyPr anchor="t">
            <a:normAutofit/>
          </a:bodyPr>
          <a:lstStyle/>
          <a:p>
            <a:r>
              <a:rPr lang="en-GB" sz="4700"/>
              <a:t>The compassion paradox in health care</a:t>
            </a:r>
          </a:p>
        </p:txBody>
      </p:sp>
      <p:sp>
        <p:nvSpPr>
          <p:cNvPr id="3" name="Content Placeholder 2">
            <a:extLst>
              <a:ext uri="{FF2B5EF4-FFF2-40B4-BE49-F238E27FC236}">
                <a16:creationId xmlns:a16="http://schemas.microsoft.com/office/drawing/2014/main" id="{9362AA5D-61EF-4AE9-CC32-93555A4DBE86}"/>
              </a:ext>
            </a:extLst>
          </p:cNvPr>
          <p:cNvSpPr>
            <a:spLocks noGrp="1"/>
          </p:cNvSpPr>
          <p:nvPr>
            <p:ph idx="1"/>
          </p:nvPr>
        </p:nvSpPr>
        <p:spPr>
          <a:xfrm>
            <a:off x="7104063" y="2947121"/>
            <a:ext cx="4537073" cy="3361604"/>
          </a:xfrm>
        </p:spPr>
        <p:txBody>
          <a:bodyPr anchor="t">
            <a:normAutofit/>
          </a:bodyPr>
          <a:lstStyle/>
          <a:p>
            <a:pPr marL="0" indent="0">
              <a:lnSpc>
                <a:spcPct val="115000"/>
              </a:lnSpc>
              <a:buNone/>
            </a:pPr>
            <a:r>
              <a:rPr lang="en-GB" sz="1500" kern="100" dirty="0">
                <a:effectLst/>
                <a:latin typeface="Avenir Next LT Pro" panose="020B0504020202020204" pitchFamily="34" charset="0"/>
                <a:ea typeface="Calibri" panose="020F0502020204030204" pitchFamily="34" charset="0"/>
                <a:cs typeface="Arial" panose="020B0604020202020204" pitchFamily="34" charset="0"/>
              </a:rPr>
              <a:t>‘</a:t>
            </a:r>
            <a:r>
              <a:rPr lang="en-GB" sz="1500" i="1" kern="100" dirty="0">
                <a:effectLst/>
                <a:latin typeface="Avenir Next LT Pro" panose="020B0504020202020204" pitchFamily="34" charset="0"/>
                <a:ea typeface="Calibri" panose="020F0502020204030204" pitchFamily="34" charset="0"/>
                <a:cs typeface="Arial" panose="020B0604020202020204" pitchFamily="34" charset="0"/>
              </a:rPr>
              <a:t>’Health care is inherently compassionate, and yet the very sense of connection with patients that can make us effective caregivers can lead to feelings of stress and burnout—which then undermines our ability to be compassionate.’’ </a:t>
            </a:r>
          </a:p>
          <a:p>
            <a:pPr marL="0" indent="0">
              <a:lnSpc>
                <a:spcPct val="115000"/>
              </a:lnSpc>
              <a:buNone/>
            </a:pPr>
            <a:r>
              <a:rPr lang="en-GB" sz="1100" b="1" i="0" dirty="0">
                <a:effectLst/>
              </a:rPr>
              <a:t>Leif Hass, M.D.</a:t>
            </a:r>
            <a:r>
              <a:rPr lang="en-GB" sz="1100" b="0" i="0" dirty="0">
                <a:effectLst/>
              </a:rPr>
              <a:t>, is a family medicine doctor and hospitalist at Alta Bates Summit Medical Centre in Oakland. He serves as a Joy of Work Champion for Sutter Health and as a clinical instructor with UCSF.</a:t>
            </a:r>
            <a:endParaRPr lang="en-GB" sz="1100" i="1" kern="100" dirty="0">
              <a:effectLst/>
              <a:ea typeface="Calibri" panose="020F0502020204030204" pitchFamily="34" charset="0"/>
              <a:cs typeface="Times New Roman" panose="02020603050405020304" pitchFamily="18" charset="0"/>
            </a:endParaRPr>
          </a:p>
          <a:p>
            <a:pPr marL="0" indent="0">
              <a:lnSpc>
                <a:spcPct val="115000"/>
              </a:lnSpc>
              <a:buNone/>
            </a:pPr>
            <a:endParaRPr lang="en-GB" sz="1500" dirty="0"/>
          </a:p>
        </p:txBody>
      </p:sp>
      <p:grpSp>
        <p:nvGrpSpPr>
          <p:cNvPr id="26" name="Group 25">
            <a:extLst>
              <a:ext uri="{FF2B5EF4-FFF2-40B4-BE49-F238E27FC236}">
                <a16:creationId xmlns:a16="http://schemas.microsoft.com/office/drawing/2014/main" id="{B88B1285-8063-4B0C-BC7D-E13E22CBC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2685" y="-166912"/>
            <a:ext cx="4774524" cy="4774524"/>
            <a:chOff x="2387545" y="19050"/>
            <a:chExt cx="4774524" cy="4774524"/>
          </a:xfrm>
        </p:grpSpPr>
        <p:sp>
          <p:nvSpPr>
            <p:cNvPr id="27" name="Oval 26">
              <a:extLst>
                <a:ext uri="{FF2B5EF4-FFF2-40B4-BE49-F238E27FC236}">
                  <a16:creationId xmlns:a16="http://schemas.microsoft.com/office/drawing/2014/main" id="{55D9E0E1-0E24-4E03-BDB4-DAAF547CD4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387545" y="19050"/>
              <a:ext cx="4774524" cy="4774524"/>
            </a:xfrm>
            <a:prstGeom prst="ellipse">
              <a:avLst/>
            </a:prstGeom>
            <a:solidFill>
              <a:schemeClr val="accent2">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62FF4AB-6535-4C1F-8AF4-68CDC7C82A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565836" y="1193574"/>
              <a:ext cx="3600000" cy="360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39C45301-BF3C-412B-A22C-DB52E073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783929"/>
            <a:ext cx="3751944" cy="3751944"/>
          </a:xfrm>
          <a:prstGeom prst="ellipse">
            <a:avLst/>
          </a:prstGeom>
          <a:solidFill>
            <a:schemeClr val="accent1">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ABA5085-0A73-1C4F-9CE5-D1C093180AF7}"/>
              </a:ext>
            </a:extLst>
          </p:cNvPr>
          <p:cNvPicPr>
            <a:picLocks noChangeAspect="1"/>
          </p:cNvPicPr>
          <p:nvPr/>
        </p:nvPicPr>
        <p:blipFill rotWithShape="1">
          <a:blip r:embed="rId2">
            <a:extLst>
              <a:ext uri="{28A0092B-C50C-407E-A947-70E740481C1C}">
                <a14:useLocalDpi xmlns:a14="http://schemas.microsoft.com/office/drawing/2010/main" val="0"/>
              </a:ext>
            </a:extLst>
          </a:blip>
          <a:srcRect l="3772" r="21228"/>
          <a:stretch/>
        </p:blipFill>
        <p:spPr>
          <a:xfrm>
            <a:off x="2622284" y="172452"/>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635000"/>
          </a:effectLst>
        </p:spPr>
      </p:pic>
      <p:pic>
        <p:nvPicPr>
          <p:cNvPr id="5" name="Picture 4">
            <a:extLst>
              <a:ext uri="{FF2B5EF4-FFF2-40B4-BE49-F238E27FC236}">
                <a16:creationId xmlns:a16="http://schemas.microsoft.com/office/drawing/2014/main" id="{A143FB1C-C681-B9CF-53DC-73CAF32FD331}"/>
              </a:ext>
            </a:extLst>
          </p:cNvPr>
          <p:cNvPicPr>
            <a:picLocks noChangeAspect="1"/>
          </p:cNvPicPr>
          <p:nvPr/>
        </p:nvPicPr>
        <p:blipFill rotWithShape="1">
          <a:blip r:embed="rId3">
            <a:extLst>
              <a:ext uri="{28A0092B-C50C-407E-A947-70E740481C1C}">
                <a14:useLocalDpi xmlns:a14="http://schemas.microsoft.com/office/drawing/2010/main" val="0"/>
              </a:ext>
            </a:extLst>
          </a:blip>
          <a:srcRect t="17650" r="-1" b="15600"/>
          <a:stretch/>
        </p:blipFill>
        <p:spPr>
          <a:xfrm>
            <a:off x="198291" y="3066960"/>
            <a:ext cx="3600000" cy="360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Tree>
    <p:extLst>
      <p:ext uri="{BB962C8B-B14F-4D97-AF65-F5344CB8AC3E}">
        <p14:creationId xmlns:p14="http://schemas.microsoft.com/office/powerpoint/2010/main" val="3801822665"/>
      </p:ext>
    </p:extLst>
  </p:cSld>
  <p:clrMapOvr>
    <a:masterClrMapping/>
  </p:clrMapOvr>
</p:sld>
</file>

<file path=ppt/theme/theme1.xml><?xml version="1.0" encoding="utf-8"?>
<a:theme xmlns:a="http://schemas.openxmlformats.org/drawingml/2006/main" name="Glow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1447</TotalTime>
  <Words>1090</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vt:lpstr>
      <vt:lpstr>Avenir Next LT Pro</vt:lpstr>
      <vt:lpstr>Bell MT</vt:lpstr>
      <vt:lpstr>FreightText Pro</vt:lpstr>
      <vt:lpstr>GlowVTI</vt:lpstr>
      <vt:lpstr>The Compassion Paradox in Health and Social care </vt:lpstr>
      <vt:lpstr>Flash report available</vt:lpstr>
      <vt:lpstr>Safe space</vt:lpstr>
      <vt:lpstr>Session overview</vt:lpstr>
      <vt:lpstr>Time to pause</vt:lpstr>
      <vt:lpstr>What do you think?</vt:lpstr>
      <vt:lpstr>What do we mean by compassion</vt:lpstr>
      <vt:lpstr>What do we mean by Paradox</vt:lpstr>
      <vt:lpstr>The compassion paradox in health care</vt:lpstr>
      <vt:lpstr>PowerPoint Presentation</vt:lpstr>
      <vt:lpstr>To understand the answer we must first ask the right questions!...............42</vt:lpstr>
      <vt:lpstr>Using wicked questions to explore the compassion paradox</vt:lpstr>
      <vt:lpstr>Overview of wicked questions</vt:lpstr>
      <vt:lpstr>Seek a wicked question which offers equal value to both sides</vt:lpstr>
      <vt:lpstr>The compassion paradox in health and social care</vt:lpstr>
      <vt:lpstr>It takes time </vt:lpstr>
      <vt:lpstr>Next time</vt:lpstr>
      <vt:lpstr>Compassion counts for all of us</vt:lpstr>
      <vt:lpstr>Chance to practice</vt:lpstr>
      <vt:lpstr>Three invitations</vt:lpstr>
      <vt:lpstr>Thank you for helping build a kinder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stress becoming distress</dc:title>
  <dc:creator>Hilda Campbell</dc:creator>
  <cp:lastModifiedBy>Hilda Campbell</cp:lastModifiedBy>
  <cp:revision>24</cp:revision>
  <dcterms:created xsi:type="dcterms:W3CDTF">2022-10-25T12:14:46Z</dcterms:created>
  <dcterms:modified xsi:type="dcterms:W3CDTF">2023-03-12T12:14:33Z</dcterms:modified>
</cp:coreProperties>
</file>