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263" r:id="rId5"/>
    <p:sldId id="283" r:id="rId6"/>
    <p:sldId id="262" r:id="rId7"/>
    <p:sldId id="310" r:id="rId8"/>
    <p:sldId id="346" r:id="rId9"/>
    <p:sldId id="282" r:id="rId10"/>
    <p:sldId id="331" r:id="rId11"/>
    <p:sldId id="347" r:id="rId12"/>
    <p:sldId id="318" r:id="rId13"/>
    <p:sldId id="351" r:id="rId14"/>
    <p:sldId id="350" r:id="rId15"/>
    <p:sldId id="315" r:id="rId16"/>
    <p:sldId id="349" r:id="rId17"/>
    <p:sldId id="311" r:id="rId18"/>
    <p:sldId id="292" r:id="rId19"/>
    <p:sldId id="293" r:id="rId20"/>
    <p:sldId id="294" r:id="rId21"/>
    <p:sldId id="300" r:id="rId22"/>
    <p:sldId id="305" r:id="rId23"/>
    <p:sldId id="281" r:id="rId24"/>
    <p:sldId id="323" r:id="rId25"/>
    <p:sldId id="324" r:id="rId26"/>
    <p:sldId id="348" r:id="rId27"/>
    <p:sldId id="312" r:id="rId28"/>
    <p:sldId id="320" r:id="rId29"/>
    <p:sldId id="296" r:id="rId30"/>
    <p:sldId id="316" r:id="rId31"/>
    <p:sldId id="321" r:id="rId32"/>
    <p:sldId id="272" r:id="rId33"/>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5">
          <p15:clr>
            <a:srgbClr val="A4A3A4"/>
          </p15:clr>
        </p15:guide>
        <p15:guide id="2" pos="2880">
          <p15:clr>
            <a:srgbClr val="A4A3A4"/>
          </p15:clr>
        </p15:guide>
        <p15:guide id="3" orient="horz" pos="23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FB8069-AE85-3B69-F6EA-6B311CB8B391}" name="Caitriona Callan" initials="CC" userId="S::caitriona.callan@health.org.uk::921e3920-b063-479b-b47f-2347e4e54f22" providerId="AD"/>
  <p188:author id="{56DD1E73-942D-478B-DD27-D5178946B4BE}" name="Charly Coxon" initials="CC" userId="S::Charly.Coxon@health.org.uk::43bef82f-2c54-4e80-a8f2-d2508cfab0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03D"/>
    <a:srgbClr val="E30514"/>
    <a:srgbClr val="342E2B"/>
    <a:srgbClr val="FFFFFF"/>
    <a:srgbClr val="000000"/>
    <a:srgbClr val="898989"/>
    <a:srgbClr val="E2DED8"/>
    <a:srgbClr val="E2DFD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6" d="100"/>
          <a:sy n="126" d="100"/>
        </p:scale>
        <p:origin x="619" y="86"/>
      </p:cViewPr>
      <p:guideLst>
        <p:guide orient="horz" pos="2765"/>
        <p:guide pos="2880"/>
        <p:guide orient="horz" pos="2304"/>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5F4CF2-C7AC-4233-9E96-4062BF6E0542}"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en-GB"/>
        </a:p>
      </dgm:t>
    </dgm:pt>
    <dgm:pt modelId="{C3720B2D-7022-4D56-9D63-D628605C678F}">
      <dgm:prSet/>
      <dgm:spPr/>
      <dgm:t>
        <a:bodyPr/>
        <a:lstStyle/>
        <a:p>
          <a:r>
            <a:rPr lang="en-US"/>
            <a:t>Invest </a:t>
          </a:r>
          <a:r>
            <a:rPr lang="en-US" b="1"/>
            <a:t>resources</a:t>
          </a:r>
          <a:r>
            <a:rPr lang="en-US"/>
            <a:t> to shift to low-carbon care models </a:t>
          </a:r>
          <a:endParaRPr lang="en-GB"/>
        </a:p>
      </dgm:t>
    </dgm:pt>
    <dgm:pt modelId="{FC5FAC14-DB20-4E85-B6FA-4EEA572FEBB2}" type="parTrans" cxnId="{F5CE6120-EF2D-4D25-AB2D-CC52FECBD2BA}">
      <dgm:prSet/>
      <dgm:spPr/>
      <dgm:t>
        <a:bodyPr/>
        <a:lstStyle/>
        <a:p>
          <a:endParaRPr lang="en-GB"/>
        </a:p>
      </dgm:t>
    </dgm:pt>
    <dgm:pt modelId="{FA726D70-E8C1-4AF9-B49C-C2C5DB8EB28B}" type="sibTrans" cxnId="{F5CE6120-EF2D-4D25-AB2D-CC52FECBD2BA}">
      <dgm:prSet/>
      <dgm:spPr/>
      <dgm:t>
        <a:bodyPr/>
        <a:lstStyle/>
        <a:p>
          <a:endParaRPr lang="en-GB"/>
        </a:p>
      </dgm:t>
    </dgm:pt>
    <dgm:pt modelId="{24FE2522-3556-4C7E-9CDB-FBA86C6A98F0}">
      <dgm:prSet/>
      <dgm:spPr/>
      <dgm:t>
        <a:bodyPr/>
        <a:lstStyle/>
        <a:p>
          <a:r>
            <a:rPr lang="en-GB" b="0" i="0"/>
            <a:t>Put sustainability at the core of good </a:t>
          </a:r>
          <a:r>
            <a:rPr lang="en-GB" b="1" i="0"/>
            <a:t>leadership </a:t>
          </a:r>
          <a:r>
            <a:rPr lang="en-GB" b="0" i="0"/>
            <a:t> </a:t>
          </a:r>
          <a:endParaRPr lang="en-GB"/>
        </a:p>
      </dgm:t>
    </dgm:pt>
    <dgm:pt modelId="{AEC3E27A-1B63-4E28-9D02-A7B770216493}" type="parTrans" cxnId="{544F7287-FE48-47AD-829D-1695734FF962}">
      <dgm:prSet/>
      <dgm:spPr/>
      <dgm:t>
        <a:bodyPr/>
        <a:lstStyle/>
        <a:p>
          <a:endParaRPr lang="en-GB"/>
        </a:p>
      </dgm:t>
    </dgm:pt>
    <dgm:pt modelId="{0929AD7D-129C-486F-8505-28E1C55405DC}" type="sibTrans" cxnId="{544F7287-FE48-47AD-829D-1695734FF962}">
      <dgm:prSet/>
      <dgm:spPr/>
      <dgm:t>
        <a:bodyPr/>
        <a:lstStyle/>
        <a:p>
          <a:endParaRPr lang="en-GB"/>
        </a:p>
      </dgm:t>
    </dgm:pt>
    <dgm:pt modelId="{5ADEB8A6-1B72-46DA-9B18-22330F0A7555}">
      <dgm:prSet/>
      <dgm:spPr/>
      <dgm:t>
        <a:bodyPr/>
        <a:lstStyle/>
        <a:p>
          <a:r>
            <a:rPr lang="en-GB" b="0" i="0"/>
            <a:t>Ensure major </a:t>
          </a:r>
          <a:r>
            <a:rPr lang="en-GB" b="1" i="0"/>
            <a:t>policy</a:t>
          </a:r>
          <a:r>
            <a:rPr lang="en-GB" b="0" i="0"/>
            <a:t> levers are used to drive progress</a:t>
          </a:r>
          <a:endParaRPr lang="en-GB"/>
        </a:p>
      </dgm:t>
    </dgm:pt>
    <dgm:pt modelId="{6E177A95-C630-4873-941D-90B3BDB9984C}" type="parTrans" cxnId="{B6509E93-C977-4C8F-9D07-5361BE702A86}">
      <dgm:prSet/>
      <dgm:spPr/>
      <dgm:t>
        <a:bodyPr/>
        <a:lstStyle/>
        <a:p>
          <a:endParaRPr lang="en-GB"/>
        </a:p>
      </dgm:t>
    </dgm:pt>
    <dgm:pt modelId="{8DCFFE89-A78A-44D4-AFFE-8E90E38905F7}" type="sibTrans" cxnId="{B6509E93-C977-4C8F-9D07-5361BE702A86}">
      <dgm:prSet/>
      <dgm:spPr/>
      <dgm:t>
        <a:bodyPr/>
        <a:lstStyle/>
        <a:p>
          <a:endParaRPr lang="en-GB"/>
        </a:p>
      </dgm:t>
    </dgm:pt>
    <dgm:pt modelId="{320EAA90-409F-48A1-9FE4-26606C04D110}">
      <dgm:prSet/>
      <dgm:spPr/>
      <dgm:t>
        <a:bodyPr/>
        <a:lstStyle/>
        <a:p>
          <a:r>
            <a:rPr lang="en-GB" b="0" i="0"/>
            <a:t>Support </a:t>
          </a:r>
          <a:r>
            <a:rPr lang="en-GB" b="1" i="0"/>
            <a:t>research and innovation </a:t>
          </a:r>
          <a:r>
            <a:rPr lang="en-GB" b="0" i="0"/>
            <a:t>to enable faster decarbonisation of care</a:t>
          </a:r>
          <a:endParaRPr lang="en-GB"/>
        </a:p>
      </dgm:t>
    </dgm:pt>
    <dgm:pt modelId="{31FFA145-4CDA-4D46-BAAF-6CC438908A53}" type="parTrans" cxnId="{CC03F391-19E6-4BFD-BF71-714D2A01AA05}">
      <dgm:prSet/>
      <dgm:spPr/>
      <dgm:t>
        <a:bodyPr/>
        <a:lstStyle/>
        <a:p>
          <a:endParaRPr lang="en-GB"/>
        </a:p>
      </dgm:t>
    </dgm:pt>
    <dgm:pt modelId="{A4A27068-1F7B-4196-87A0-5867430F7A73}" type="sibTrans" cxnId="{CC03F391-19E6-4BFD-BF71-714D2A01AA05}">
      <dgm:prSet/>
      <dgm:spPr/>
      <dgm:t>
        <a:bodyPr/>
        <a:lstStyle/>
        <a:p>
          <a:endParaRPr lang="en-GB"/>
        </a:p>
      </dgm:t>
    </dgm:pt>
    <dgm:pt modelId="{92840E30-EF79-4818-A566-76EA6D1FCB80}" type="pres">
      <dgm:prSet presAssocID="{E45F4CF2-C7AC-4233-9E96-4062BF6E0542}" presName="Name0" presStyleCnt="0">
        <dgm:presLayoutVars>
          <dgm:chMax val="7"/>
          <dgm:chPref val="7"/>
          <dgm:dir/>
        </dgm:presLayoutVars>
      </dgm:prSet>
      <dgm:spPr/>
    </dgm:pt>
    <dgm:pt modelId="{F904255A-3493-4DB6-AB6E-EC95AB31CED9}" type="pres">
      <dgm:prSet presAssocID="{E45F4CF2-C7AC-4233-9E96-4062BF6E0542}" presName="Name1" presStyleCnt="0"/>
      <dgm:spPr/>
    </dgm:pt>
    <dgm:pt modelId="{553AD46D-12E9-4169-9BFA-116886C78D8B}" type="pres">
      <dgm:prSet presAssocID="{E45F4CF2-C7AC-4233-9E96-4062BF6E0542}" presName="cycle" presStyleCnt="0"/>
      <dgm:spPr/>
    </dgm:pt>
    <dgm:pt modelId="{87EC2D7D-11D1-4340-AB34-EBFDAE79A06A}" type="pres">
      <dgm:prSet presAssocID="{E45F4CF2-C7AC-4233-9E96-4062BF6E0542}" presName="srcNode" presStyleLbl="node1" presStyleIdx="0" presStyleCnt="4"/>
      <dgm:spPr/>
    </dgm:pt>
    <dgm:pt modelId="{8CD0AA30-4B58-4FAF-AA28-BA13EAC5572F}" type="pres">
      <dgm:prSet presAssocID="{E45F4CF2-C7AC-4233-9E96-4062BF6E0542}" presName="conn" presStyleLbl="parChTrans1D2" presStyleIdx="0" presStyleCnt="1"/>
      <dgm:spPr/>
    </dgm:pt>
    <dgm:pt modelId="{1B340DAE-2CD4-407A-BC55-BE120268F079}" type="pres">
      <dgm:prSet presAssocID="{E45F4CF2-C7AC-4233-9E96-4062BF6E0542}" presName="extraNode" presStyleLbl="node1" presStyleIdx="0" presStyleCnt="4"/>
      <dgm:spPr/>
    </dgm:pt>
    <dgm:pt modelId="{5C39E6F4-B7A7-46AD-85B8-F213A6B1293D}" type="pres">
      <dgm:prSet presAssocID="{E45F4CF2-C7AC-4233-9E96-4062BF6E0542}" presName="dstNode" presStyleLbl="node1" presStyleIdx="0" presStyleCnt="4"/>
      <dgm:spPr/>
    </dgm:pt>
    <dgm:pt modelId="{701A5EA0-E44F-457E-89DA-2E234DCB6C9E}" type="pres">
      <dgm:prSet presAssocID="{C3720B2D-7022-4D56-9D63-D628605C678F}" presName="text_1" presStyleLbl="node1" presStyleIdx="0" presStyleCnt="4">
        <dgm:presLayoutVars>
          <dgm:bulletEnabled val="1"/>
        </dgm:presLayoutVars>
      </dgm:prSet>
      <dgm:spPr/>
    </dgm:pt>
    <dgm:pt modelId="{F0E68D02-9750-424C-9412-55EE21BDA22B}" type="pres">
      <dgm:prSet presAssocID="{C3720B2D-7022-4D56-9D63-D628605C678F}" presName="accent_1" presStyleCnt="0"/>
      <dgm:spPr/>
    </dgm:pt>
    <dgm:pt modelId="{CB25696E-D5A2-4791-BAC5-0874B7171119}" type="pres">
      <dgm:prSet presAssocID="{C3720B2D-7022-4D56-9D63-D628605C678F}" presName="accentRepeatNode" presStyleLbl="solidFgAcc1" presStyleIdx="0" presStyleCnt="4"/>
      <dgm:spPr>
        <a:solidFill>
          <a:schemeClr val="accent4">
            <a:lumMod val="50000"/>
          </a:schemeClr>
        </a:solidFill>
      </dgm:spPr>
    </dgm:pt>
    <dgm:pt modelId="{F3FF1BF7-F162-41A3-94E8-44593D481843}" type="pres">
      <dgm:prSet presAssocID="{24FE2522-3556-4C7E-9CDB-FBA86C6A98F0}" presName="text_2" presStyleLbl="node1" presStyleIdx="1" presStyleCnt="4">
        <dgm:presLayoutVars>
          <dgm:bulletEnabled val="1"/>
        </dgm:presLayoutVars>
      </dgm:prSet>
      <dgm:spPr/>
    </dgm:pt>
    <dgm:pt modelId="{3AC4269A-D570-48BC-9339-D0F9C94BF234}" type="pres">
      <dgm:prSet presAssocID="{24FE2522-3556-4C7E-9CDB-FBA86C6A98F0}" presName="accent_2" presStyleCnt="0"/>
      <dgm:spPr/>
    </dgm:pt>
    <dgm:pt modelId="{F4EB8FE9-735C-4215-A4A0-2B34288ABF94}" type="pres">
      <dgm:prSet presAssocID="{24FE2522-3556-4C7E-9CDB-FBA86C6A98F0}" presName="accentRepeatNode" presStyleLbl="solidFgAcc1" presStyleIdx="1" presStyleCnt="4"/>
      <dgm:spPr>
        <a:solidFill>
          <a:schemeClr val="accent4">
            <a:lumMod val="50000"/>
          </a:schemeClr>
        </a:solidFill>
      </dgm:spPr>
    </dgm:pt>
    <dgm:pt modelId="{6922764E-1881-4EDA-BCC2-100894075398}" type="pres">
      <dgm:prSet presAssocID="{5ADEB8A6-1B72-46DA-9B18-22330F0A7555}" presName="text_3" presStyleLbl="node1" presStyleIdx="2" presStyleCnt="4">
        <dgm:presLayoutVars>
          <dgm:bulletEnabled val="1"/>
        </dgm:presLayoutVars>
      </dgm:prSet>
      <dgm:spPr/>
    </dgm:pt>
    <dgm:pt modelId="{F2799122-0F9D-4C0E-8E5C-CBADD6E72345}" type="pres">
      <dgm:prSet presAssocID="{5ADEB8A6-1B72-46DA-9B18-22330F0A7555}" presName="accent_3" presStyleCnt="0"/>
      <dgm:spPr/>
    </dgm:pt>
    <dgm:pt modelId="{3E34BF12-82AD-467A-8EB7-C67156691C88}" type="pres">
      <dgm:prSet presAssocID="{5ADEB8A6-1B72-46DA-9B18-22330F0A7555}" presName="accentRepeatNode" presStyleLbl="solidFgAcc1" presStyleIdx="2" presStyleCnt="4"/>
      <dgm:spPr/>
    </dgm:pt>
    <dgm:pt modelId="{E47338BD-FE00-47AD-993A-29E0FCA3A795}" type="pres">
      <dgm:prSet presAssocID="{320EAA90-409F-48A1-9FE4-26606C04D110}" presName="text_4" presStyleLbl="node1" presStyleIdx="3" presStyleCnt="4">
        <dgm:presLayoutVars>
          <dgm:bulletEnabled val="1"/>
        </dgm:presLayoutVars>
      </dgm:prSet>
      <dgm:spPr/>
    </dgm:pt>
    <dgm:pt modelId="{837E2526-2950-4D33-AF65-0B2666D836EA}" type="pres">
      <dgm:prSet presAssocID="{320EAA90-409F-48A1-9FE4-26606C04D110}" presName="accent_4" presStyleCnt="0"/>
      <dgm:spPr/>
    </dgm:pt>
    <dgm:pt modelId="{86FBA243-D515-4EDF-9C99-46CAE43AB4E6}" type="pres">
      <dgm:prSet presAssocID="{320EAA90-409F-48A1-9FE4-26606C04D110}" presName="accentRepeatNode" presStyleLbl="solidFgAcc1" presStyleIdx="3" presStyleCnt="4"/>
      <dgm:spPr/>
    </dgm:pt>
  </dgm:ptLst>
  <dgm:cxnLst>
    <dgm:cxn modelId="{F5CE6120-EF2D-4D25-AB2D-CC52FECBD2BA}" srcId="{E45F4CF2-C7AC-4233-9E96-4062BF6E0542}" destId="{C3720B2D-7022-4D56-9D63-D628605C678F}" srcOrd="0" destOrd="0" parTransId="{FC5FAC14-DB20-4E85-B6FA-4EEA572FEBB2}" sibTransId="{FA726D70-E8C1-4AF9-B49C-C2C5DB8EB28B}"/>
    <dgm:cxn modelId="{0275EC69-89C6-4C29-9A93-76BB6D00015C}" type="presOf" srcId="{24FE2522-3556-4C7E-9CDB-FBA86C6A98F0}" destId="{F3FF1BF7-F162-41A3-94E8-44593D481843}" srcOrd="0" destOrd="0" presId="urn:microsoft.com/office/officeart/2008/layout/VerticalCurvedList"/>
    <dgm:cxn modelId="{42B96B6C-0E63-4844-A736-924F011C20CB}" type="presOf" srcId="{E45F4CF2-C7AC-4233-9E96-4062BF6E0542}" destId="{92840E30-EF79-4818-A566-76EA6D1FCB80}" srcOrd="0" destOrd="0" presId="urn:microsoft.com/office/officeart/2008/layout/VerticalCurvedList"/>
    <dgm:cxn modelId="{544F7287-FE48-47AD-829D-1695734FF962}" srcId="{E45F4CF2-C7AC-4233-9E96-4062BF6E0542}" destId="{24FE2522-3556-4C7E-9CDB-FBA86C6A98F0}" srcOrd="1" destOrd="0" parTransId="{AEC3E27A-1B63-4E28-9D02-A7B770216493}" sibTransId="{0929AD7D-129C-486F-8505-28E1C55405DC}"/>
    <dgm:cxn modelId="{CC03F391-19E6-4BFD-BF71-714D2A01AA05}" srcId="{E45F4CF2-C7AC-4233-9E96-4062BF6E0542}" destId="{320EAA90-409F-48A1-9FE4-26606C04D110}" srcOrd="3" destOrd="0" parTransId="{31FFA145-4CDA-4D46-BAAF-6CC438908A53}" sibTransId="{A4A27068-1F7B-4196-87A0-5867430F7A73}"/>
    <dgm:cxn modelId="{B6509E93-C977-4C8F-9D07-5361BE702A86}" srcId="{E45F4CF2-C7AC-4233-9E96-4062BF6E0542}" destId="{5ADEB8A6-1B72-46DA-9B18-22330F0A7555}" srcOrd="2" destOrd="0" parTransId="{6E177A95-C630-4873-941D-90B3BDB9984C}" sibTransId="{8DCFFE89-A78A-44D4-AFFE-8E90E38905F7}"/>
    <dgm:cxn modelId="{8219C0A9-F185-4501-A85C-65A00D734298}" type="presOf" srcId="{C3720B2D-7022-4D56-9D63-D628605C678F}" destId="{701A5EA0-E44F-457E-89DA-2E234DCB6C9E}" srcOrd="0" destOrd="0" presId="urn:microsoft.com/office/officeart/2008/layout/VerticalCurvedList"/>
    <dgm:cxn modelId="{B7220DB7-3582-4718-AA3D-8A09ADE95532}" type="presOf" srcId="{320EAA90-409F-48A1-9FE4-26606C04D110}" destId="{E47338BD-FE00-47AD-993A-29E0FCA3A795}" srcOrd="0" destOrd="0" presId="urn:microsoft.com/office/officeart/2008/layout/VerticalCurvedList"/>
    <dgm:cxn modelId="{0DCBCDCF-C35E-4E7D-949A-9DEF84E35D33}" type="presOf" srcId="{FA726D70-E8C1-4AF9-B49C-C2C5DB8EB28B}" destId="{8CD0AA30-4B58-4FAF-AA28-BA13EAC5572F}" srcOrd="0" destOrd="0" presId="urn:microsoft.com/office/officeart/2008/layout/VerticalCurvedList"/>
    <dgm:cxn modelId="{261310F2-B26B-40EC-AAF5-272A2EF8C9B3}" type="presOf" srcId="{5ADEB8A6-1B72-46DA-9B18-22330F0A7555}" destId="{6922764E-1881-4EDA-BCC2-100894075398}" srcOrd="0" destOrd="0" presId="urn:microsoft.com/office/officeart/2008/layout/VerticalCurvedList"/>
    <dgm:cxn modelId="{F76C3FC5-3C42-4618-94B1-C5E806E4BCA8}" type="presParOf" srcId="{92840E30-EF79-4818-A566-76EA6D1FCB80}" destId="{F904255A-3493-4DB6-AB6E-EC95AB31CED9}" srcOrd="0" destOrd="0" presId="urn:microsoft.com/office/officeart/2008/layout/VerticalCurvedList"/>
    <dgm:cxn modelId="{4E68DB93-995A-4710-8E07-C8D2468BD937}" type="presParOf" srcId="{F904255A-3493-4DB6-AB6E-EC95AB31CED9}" destId="{553AD46D-12E9-4169-9BFA-116886C78D8B}" srcOrd="0" destOrd="0" presId="urn:microsoft.com/office/officeart/2008/layout/VerticalCurvedList"/>
    <dgm:cxn modelId="{72D1141D-3A58-4C6E-9BD8-C0062869EF31}" type="presParOf" srcId="{553AD46D-12E9-4169-9BFA-116886C78D8B}" destId="{87EC2D7D-11D1-4340-AB34-EBFDAE79A06A}" srcOrd="0" destOrd="0" presId="urn:microsoft.com/office/officeart/2008/layout/VerticalCurvedList"/>
    <dgm:cxn modelId="{2E9F7EE2-9E58-4B79-BAF4-E1BB30469BD2}" type="presParOf" srcId="{553AD46D-12E9-4169-9BFA-116886C78D8B}" destId="{8CD0AA30-4B58-4FAF-AA28-BA13EAC5572F}" srcOrd="1" destOrd="0" presId="urn:microsoft.com/office/officeart/2008/layout/VerticalCurvedList"/>
    <dgm:cxn modelId="{8A331690-0FAB-479E-AE15-3B126CF9971D}" type="presParOf" srcId="{553AD46D-12E9-4169-9BFA-116886C78D8B}" destId="{1B340DAE-2CD4-407A-BC55-BE120268F079}" srcOrd="2" destOrd="0" presId="urn:microsoft.com/office/officeart/2008/layout/VerticalCurvedList"/>
    <dgm:cxn modelId="{92BC523A-5AED-4D88-B6FA-2A423FC7A2FC}" type="presParOf" srcId="{553AD46D-12E9-4169-9BFA-116886C78D8B}" destId="{5C39E6F4-B7A7-46AD-85B8-F213A6B1293D}" srcOrd="3" destOrd="0" presId="urn:microsoft.com/office/officeart/2008/layout/VerticalCurvedList"/>
    <dgm:cxn modelId="{33938A30-0245-4289-85A0-19D4F364DC5A}" type="presParOf" srcId="{F904255A-3493-4DB6-AB6E-EC95AB31CED9}" destId="{701A5EA0-E44F-457E-89DA-2E234DCB6C9E}" srcOrd="1" destOrd="0" presId="urn:microsoft.com/office/officeart/2008/layout/VerticalCurvedList"/>
    <dgm:cxn modelId="{6BCD2690-80EF-4397-AEA6-41CB61851A38}" type="presParOf" srcId="{F904255A-3493-4DB6-AB6E-EC95AB31CED9}" destId="{F0E68D02-9750-424C-9412-55EE21BDA22B}" srcOrd="2" destOrd="0" presId="urn:microsoft.com/office/officeart/2008/layout/VerticalCurvedList"/>
    <dgm:cxn modelId="{D6C983CC-7738-4B8F-8410-3727869D0DF7}" type="presParOf" srcId="{F0E68D02-9750-424C-9412-55EE21BDA22B}" destId="{CB25696E-D5A2-4791-BAC5-0874B7171119}" srcOrd="0" destOrd="0" presId="urn:microsoft.com/office/officeart/2008/layout/VerticalCurvedList"/>
    <dgm:cxn modelId="{9D5F91C8-C097-4726-9D6C-171EA9F17153}" type="presParOf" srcId="{F904255A-3493-4DB6-AB6E-EC95AB31CED9}" destId="{F3FF1BF7-F162-41A3-94E8-44593D481843}" srcOrd="3" destOrd="0" presId="urn:microsoft.com/office/officeart/2008/layout/VerticalCurvedList"/>
    <dgm:cxn modelId="{64D5582B-6F71-441E-99D9-108AFB7FE043}" type="presParOf" srcId="{F904255A-3493-4DB6-AB6E-EC95AB31CED9}" destId="{3AC4269A-D570-48BC-9339-D0F9C94BF234}" srcOrd="4" destOrd="0" presId="urn:microsoft.com/office/officeart/2008/layout/VerticalCurvedList"/>
    <dgm:cxn modelId="{161AE69A-CEC6-41C8-B921-3B31211B84BF}" type="presParOf" srcId="{3AC4269A-D570-48BC-9339-D0F9C94BF234}" destId="{F4EB8FE9-735C-4215-A4A0-2B34288ABF94}" srcOrd="0" destOrd="0" presId="urn:microsoft.com/office/officeart/2008/layout/VerticalCurvedList"/>
    <dgm:cxn modelId="{0C72C3FC-8F56-4AFC-8C77-538A21A26D0E}" type="presParOf" srcId="{F904255A-3493-4DB6-AB6E-EC95AB31CED9}" destId="{6922764E-1881-4EDA-BCC2-100894075398}" srcOrd="5" destOrd="0" presId="urn:microsoft.com/office/officeart/2008/layout/VerticalCurvedList"/>
    <dgm:cxn modelId="{CE274037-B760-4979-A3E5-661F6E885B7B}" type="presParOf" srcId="{F904255A-3493-4DB6-AB6E-EC95AB31CED9}" destId="{F2799122-0F9D-4C0E-8E5C-CBADD6E72345}" srcOrd="6" destOrd="0" presId="urn:microsoft.com/office/officeart/2008/layout/VerticalCurvedList"/>
    <dgm:cxn modelId="{3D1D9197-8D1D-44A1-8937-2AB0A434A759}" type="presParOf" srcId="{F2799122-0F9D-4C0E-8E5C-CBADD6E72345}" destId="{3E34BF12-82AD-467A-8EB7-C67156691C88}" srcOrd="0" destOrd="0" presId="urn:microsoft.com/office/officeart/2008/layout/VerticalCurvedList"/>
    <dgm:cxn modelId="{51D553CF-87D4-4039-A931-2394C7C82A5C}" type="presParOf" srcId="{F904255A-3493-4DB6-AB6E-EC95AB31CED9}" destId="{E47338BD-FE00-47AD-993A-29E0FCA3A795}" srcOrd="7" destOrd="0" presId="urn:microsoft.com/office/officeart/2008/layout/VerticalCurvedList"/>
    <dgm:cxn modelId="{47D19857-6E8D-4468-A4E0-70885B1867FA}" type="presParOf" srcId="{F904255A-3493-4DB6-AB6E-EC95AB31CED9}" destId="{837E2526-2950-4D33-AF65-0B2666D836EA}" srcOrd="8" destOrd="0" presId="urn:microsoft.com/office/officeart/2008/layout/VerticalCurvedList"/>
    <dgm:cxn modelId="{E3BAA497-A513-4A1A-ABDB-F16CD3BE5546}" type="presParOf" srcId="{837E2526-2950-4D33-AF65-0B2666D836EA}" destId="{86FBA243-D515-4EDF-9C99-46CAE43AB4E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0AA30-4B58-4FAF-AA28-BA13EAC5572F}">
      <dsp:nvSpPr>
        <dsp:cNvPr id="0" name=""/>
        <dsp:cNvSpPr/>
      </dsp:nvSpPr>
      <dsp:spPr>
        <a:xfrm>
          <a:off x="-3750609" y="-576139"/>
          <a:ext cx="4470530" cy="4470530"/>
        </a:xfrm>
        <a:prstGeom prst="blockArc">
          <a:avLst>
            <a:gd name="adj1" fmla="val 18900000"/>
            <a:gd name="adj2" fmla="val 2700000"/>
            <a:gd name="adj3" fmla="val 483"/>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1A5EA0-E44F-457E-89DA-2E234DCB6C9E}">
      <dsp:nvSpPr>
        <dsp:cNvPr id="0" name=""/>
        <dsp:cNvSpPr/>
      </dsp:nvSpPr>
      <dsp:spPr>
        <a:xfrm>
          <a:off x="377346" y="255107"/>
          <a:ext cx="5864591" cy="51047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19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t>Invest </a:t>
          </a:r>
          <a:r>
            <a:rPr lang="en-US" sz="1600" b="1" kern="1200"/>
            <a:t>resources</a:t>
          </a:r>
          <a:r>
            <a:rPr lang="en-US" sz="1600" kern="1200"/>
            <a:t> to shift to low-carbon care models </a:t>
          </a:r>
          <a:endParaRPr lang="en-GB" sz="1600" kern="1200"/>
        </a:p>
      </dsp:txBody>
      <dsp:txXfrm>
        <a:off x="377346" y="255107"/>
        <a:ext cx="5864591" cy="510479"/>
      </dsp:txXfrm>
    </dsp:sp>
    <dsp:sp modelId="{CB25696E-D5A2-4791-BAC5-0874B7171119}">
      <dsp:nvSpPr>
        <dsp:cNvPr id="0" name=""/>
        <dsp:cNvSpPr/>
      </dsp:nvSpPr>
      <dsp:spPr>
        <a:xfrm>
          <a:off x="58296" y="191297"/>
          <a:ext cx="638099" cy="638099"/>
        </a:xfrm>
        <a:prstGeom prst="ellipse">
          <a:avLst/>
        </a:prstGeom>
        <a:solidFill>
          <a:schemeClr val="accent4">
            <a:lumMod val="5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FF1BF7-F162-41A3-94E8-44593D481843}">
      <dsp:nvSpPr>
        <dsp:cNvPr id="0" name=""/>
        <dsp:cNvSpPr/>
      </dsp:nvSpPr>
      <dsp:spPr>
        <a:xfrm>
          <a:off x="670015" y="1020959"/>
          <a:ext cx="5571921" cy="51047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193" tIns="40640" rIns="40640" bIns="40640" numCol="1" spcCol="1270" anchor="ctr" anchorCtr="0">
          <a:noAutofit/>
        </a:bodyPr>
        <a:lstStyle/>
        <a:p>
          <a:pPr marL="0" lvl="0" indent="0" algn="l" defTabSz="711200">
            <a:lnSpc>
              <a:spcPct val="90000"/>
            </a:lnSpc>
            <a:spcBef>
              <a:spcPct val="0"/>
            </a:spcBef>
            <a:spcAft>
              <a:spcPct val="35000"/>
            </a:spcAft>
            <a:buNone/>
          </a:pPr>
          <a:r>
            <a:rPr lang="en-GB" sz="1600" b="0" i="0" kern="1200"/>
            <a:t>Put sustainability at the core of good </a:t>
          </a:r>
          <a:r>
            <a:rPr lang="en-GB" sz="1600" b="1" i="0" kern="1200"/>
            <a:t>leadership </a:t>
          </a:r>
          <a:r>
            <a:rPr lang="en-GB" sz="1600" b="0" i="0" kern="1200"/>
            <a:t> </a:t>
          </a:r>
          <a:endParaRPr lang="en-GB" sz="1600" kern="1200"/>
        </a:p>
      </dsp:txBody>
      <dsp:txXfrm>
        <a:off x="670015" y="1020959"/>
        <a:ext cx="5571921" cy="510479"/>
      </dsp:txXfrm>
    </dsp:sp>
    <dsp:sp modelId="{F4EB8FE9-735C-4215-A4A0-2B34288ABF94}">
      <dsp:nvSpPr>
        <dsp:cNvPr id="0" name=""/>
        <dsp:cNvSpPr/>
      </dsp:nvSpPr>
      <dsp:spPr>
        <a:xfrm>
          <a:off x="350965" y="957149"/>
          <a:ext cx="638099" cy="638099"/>
        </a:xfrm>
        <a:prstGeom prst="ellipse">
          <a:avLst/>
        </a:prstGeom>
        <a:solidFill>
          <a:schemeClr val="accent4">
            <a:lumMod val="5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22764E-1881-4EDA-BCC2-100894075398}">
      <dsp:nvSpPr>
        <dsp:cNvPr id="0" name=""/>
        <dsp:cNvSpPr/>
      </dsp:nvSpPr>
      <dsp:spPr>
        <a:xfrm>
          <a:off x="670015" y="1786812"/>
          <a:ext cx="5571921" cy="51047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193" tIns="40640" rIns="40640" bIns="40640" numCol="1" spcCol="1270" anchor="ctr" anchorCtr="0">
          <a:noAutofit/>
        </a:bodyPr>
        <a:lstStyle/>
        <a:p>
          <a:pPr marL="0" lvl="0" indent="0" algn="l" defTabSz="711200">
            <a:lnSpc>
              <a:spcPct val="90000"/>
            </a:lnSpc>
            <a:spcBef>
              <a:spcPct val="0"/>
            </a:spcBef>
            <a:spcAft>
              <a:spcPct val="35000"/>
            </a:spcAft>
            <a:buNone/>
          </a:pPr>
          <a:r>
            <a:rPr lang="en-GB" sz="1600" b="0" i="0" kern="1200"/>
            <a:t>Ensure major </a:t>
          </a:r>
          <a:r>
            <a:rPr lang="en-GB" sz="1600" b="1" i="0" kern="1200"/>
            <a:t>policy</a:t>
          </a:r>
          <a:r>
            <a:rPr lang="en-GB" sz="1600" b="0" i="0" kern="1200"/>
            <a:t> levers are used to drive progress</a:t>
          </a:r>
          <a:endParaRPr lang="en-GB" sz="1600" kern="1200"/>
        </a:p>
      </dsp:txBody>
      <dsp:txXfrm>
        <a:off x="670015" y="1786812"/>
        <a:ext cx="5571921" cy="510479"/>
      </dsp:txXfrm>
    </dsp:sp>
    <dsp:sp modelId="{3E34BF12-82AD-467A-8EB7-C67156691C88}">
      <dsp:nvSpPr>
        <dsp:cNvPr id="0" name=""/>
        <dsp:cNvSpPr/>
      </dsp:nvSpPr>
      <dsp:spPr>
        <a:xfrm>
          <a:off x="350965" y="1723002"/>
          <a:ext cx="638099" cy="63809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7338BD-FE00-47AD-993A-29E0FCA3A795}">
      <dsp:nvSpPr>
        <dsp:cNvPr id="0" name=""/>
        <dsp:cNvSpPr/>
      </dsp:nvSpPr>
      <dsp:spPr>
        <a:xfrm>
          <a:off x="377346" y="2552664"/>
          <a:ext cx="5864591" cy="51047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193" tIns="40640" rIns="40640" bIns="40640" numCol="1" spcCol="1270" anchor="ctr" anchorCtr="0">
          <a:noAutofit/>
        </a:bodyPr>
        <a:lstStyle/>
        <a:p>
          <a:pPr marL="0" lvl="0" indent="0" algn="l" defTabSz="711200">
            <a:lnSpc>
              <a:spcPct val="90000"/>
            </a:lnSpc>
            <a:spcBef>
              <a:spcPct val="0"/>
            </a:spcBef>
            <a:spcAft>
              <a:spcPct val="35000"/>
            </a:spcAft>
            <a:buNone/>
          </a:pPr>
          <a:r>
            <a:rPr lang="en-GB" sz="1600" b="0" i="0" kern="1200"/>
            <a:t>Support </a:t>
          </a:r>
          <a:r>
            <a:rPr lang="en-GB" sz="1600" b="1" i="0" kern="1200"/>
            <a:t>research and innovation </a:t>
          </a:r>
          <a:r>
            <a:rPr lang="en-GB" sz="1600" b="0" i="0" kern="1200"/>
            <a:t>to enable faster decarbonisation of care</a:t>
          </a:r>
          <a:endParaRPr lang="en-GB" sz="1600" kern="1200"/>
        </a:p>
      </dsp:txBody>
      <dsp:txXfrm>
        <a:off x="377346" y="2552664"/>
        <a:ext cx="5864591" cy="510479"/>
      </dsp:txXfrm>
    </dsp:sp>
    <dsp:sp modelId="{86FBA243-D515-4EDF-9C99-46CAE43AB4E6}">
      <dsp:nvSpPr>
        <dsp:cNvPr id="0" name=""/>
        <dsp:cNvSpPr/>
      </dsp:nvSpPr>
      <dsp:spPr>
        <a:xfrm>
          <a:off x="58296" y="2488854"/>
          <a:ext cx="638099" cy="63809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DCF09A-7643-8E49-A419-6A6F781113D1}" type="datetimeFigureOut">
              <a:t>2/1/2024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EAA621-1AE1-2541-A18B-F139E38977EB}" type="slidenum">
              <a:t>‹#›</a:t>
            </a:fld>
            <a:endParaRPr lang="en-US"/>
          </a:p>
        </p:txBody>
      </p:sp>
    </p:spTree>
    <p:extLst>
      <p:ext uri="{BB962C8B-B14F-4D97-AF65-F5344CB8AC3E}">
        <p14:creationId xmlns:p14="http://schemas.microsoft.com/office/powerpoint/2010/main" val="18516882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CDD6CA-19FA-6A46-BBB5-71E9697CFD07}" type="datetimeFigureOut">
              <a:t>2/1/2024</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333EF1-9BE1-3F46-AC92-B087BE00A53D}" type="slidenum">
              <a:t>‹#›</a:t>
            </a:fld>
            <a:endParaRPr lang="en-US"/>
          </a:p>
        </p:txBody>
      </p:sp>
    </p:spTree>
    <p:extLst>
      <p:ext uri="{BB962C8B-B14F-4D97-AF65-F5344CB8AC3E}">
        <p14:creationId xmlns:p14="http://schemas.microsoft.com/office/powerpoint/2010/main" val="127897689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ngland.nhs.uk/greenernhs/publication/delivering-a-net-zero-national-health-servi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6333EF1-9BE1-3F46-AC92-B087BE00A53D}" type="slidenum">
              <a:rPr lang="en-GB" smtClean="0"/>
              <a:t>1</a:t>
            </a:fld>
            <a:endParaRPr lang="en-GB"/>
          </a:p>
        </p:txBody>
      </p:sp>
    </p:spTree>
    <p:extLst>
      <p:ext uri="{BB962C8B-B14F-4D97-AF65-F5344CB8AC3E}">
        <p14:creationId xmlns:p14="http://schemas.microsoft.com/office/powerpoint/2010/main" val="3735132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333EF1-9BE1-3F46-AC92-B087BE00A53D}" type="slidenum">
              <a:rPr lang="en-GB" smtClean="0"/>
              <a:t>12</a:t>
            </a:fld>
            <a:endParaRPr lang="en-GB"/>
          </a:p>
        </p:txBody>
      </p:sp>
    </p:spTree>
    <p:extLst>
      <p:ext uri="{BB962C8B-B14F-4D97-AF65-F5344CB8AC3E}">
        <p14:creationId xmlns:p14="http://schemas.microsoft.com/office/powerpoint/2010/main" val="3210298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Wanted to highlight examples that show how this approach can be taken</a:t>
            </a:r>
          </a:p>
        </p:txBody>
      </p:sp>
      <p:sp>
        <p:nvSpPr>
          <p:cNvPr id="4" name="Slide Number Placeholder 3"/>
          <p:cNvSpPr>
            <a:spLocks noGrp="1"/>
          </p:cNvSpPr>
          <p:nvPr>
            <p:ph type="sldNum" sz="quarter" idx="5"/>
          </p:nvPr>
        </p:nvSpPr>
        <p:spPr/>
        <p:txBody>
          <a:bodyPr/>
          <a:lstStyle/>
          <a:p>
            <a:fld id="{26333EF1-9BE1-3F46-AC92-B087BE00A53D}" type="slidenum">
              <a:rPr lang="en-GB"/>
              <a:t>13</a:t>
            </a:fld>
            <a:endParaRPr lang="en-GB"/>
          </a:p>
        </p:txBody>
      </p:sp>
    </p:spTree>
    <p:extLst>
      <p:ext uri="{BB962C8B-B14F-4D97-AF65-F5344CB8AC3E}">
        <p14:creationId xmlns:p14="http://schemas.microsoft.com/office/powerpoint/2010/main" val="1365330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Small Business Research Initiative Healthcare </a:t>
            </a:r>
            <a:r>
              <a:rPr lang="en-US" err="1">
                <a:cs typeface="Calibri"/>
              </a:rPr>
              <a:t>programme</a:t>
            </a:r>
            <a:r>
              <a:rPr lang="en-US">
                <a:cs typeface="Calibri"/>
              </a:rPr>
              <a:t> </a:t>
            </a:r>
          </a:p>
          <a:p>
            <a:r>
              <a:rPr lang="en-US">
                <a:cs typeface="Calibri"/>
              </a:rPr>
              <a:t>UK-based reusable medical textile business</a:t>
            </a:r>
            <a:endParaRPr lang="en-US"/>
          </a:p>
        </p:txBody>
      </p:sp>
      <p:sp>
        <p:nvSpPr>
          <p:cNvPr id="4" name="Slide Number Placeholder 3"/>
          <p:cNvSpPr>
            <a:spLocks noGrp="1"/>
          </p:cNvSpPr>
          <p:nvPr>
            <p:ph type="sldNum" sz="quarter" idx="5"/>
          </p:nvPr>
        </p:nvSpPr>
        <p:spPr/>
        <p:txBody>
          <a:bodyPr/>
          <a:lstStyle/>
          <a:p>
            <a:fld id="{26333EF1-9BE1-3F46-AC92-B087BE00A53D}" type="slidenum">
              <a:rPr lang="en-GB"/>
              <a:t>17</a:t>
            </a:fld>
            <a:endParaRPr lang="en-GB"/>
          </a:p>
        </p:txBody>
      </p:sp>
    </p:spTree>
    <p:extLst>
      <p:ext uri="{BB962C8B-B14F-4D97-AF65-F5344CB8AC3E}">
        <p14:creationId xmlns:p14="http://schemas.microsoft.com/office/powerpoint/2010/main" val="1979440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UK-based reusable medical textile business</a:t>
            </a:r>
          </a:p>
        </p:txBody>
      </p:sp>
      <p:sp>
        <p:nvSpPr>
          <p:cNvPr id="4" name="Slide Number Placeholder 3"/>
          <p:cNvSpPr>
            <a:spLocks noGrp="1"/>
          </p:cNvSpPr>
          <p:nvPr>
            <p:ph type="sldNum" sz="quarter" idx="5"/>
          </p:nvPr>
        </p:nvSpPr>
        <p:spPr/>
        <p:txBody>
          <a:bodyPr/>
          <a:lstStyle/>
          <a:p>
            <a:fld id="{26333EF1-9BE1-3F46-AC92-B087BE00A53D}" type="slidenum">
              <a:rPr lang="en-GB"/>
              <a:t>18</a:t>
            </a:fld>
            <a:endParaRPr lang="en-GB"/>
          </a:p>
        </p:txBody>
      </p:sp>
    </p:spTree>
    <p:extLst>
      <p:ext uri="{BB962C8B-B14F-4D97-AF65-F5344CB8AC3E}">
        <p14:creationId xmlns:p14="http://schemas.microsoft.com/office/powerpoint/2010/main" val="1944952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we’ve heard about what net zero care is, and what it can look like in practice, but what is needed to enable that at scale?</a:t>
            </a:r>
          </a:p>
        </p:txBody>
      </p:sp>
      <p:sp>
        <p:nvSpPr>
          <p:cNvPr id="4" name="Slide Number Placeholder 3"/>
          <p:cNvSpPr>
            <a:spLocks noGrp="1"/>
          </p:cNvSpPr>
          <p:nvPr>
            <p:ph type="sldNum" sz="quarter" idx="5"/>
          </p:nvPr>
        </p:nvSpPr>
        <p:spPr/>
        <p:txBody>
          <a:bodyPr/>
          <a:lstStyle/>
          <a:p>
            <a:fld id="{26333EF1-9BE1-3F46-AC92-B087BE00A53D}" type="slidenum">
              <a:rPr lang="en-US"/>
              <a:t>19</a:t>
            </a:fld>
            <a:endParaRPr lang="en-US"/>
          </a:p>
        </p:txBody>
      </p:sp>
    </p:spTree>
    <p:extLst>
      <p:ext uri="{BB962C8B-B14F-4D97-AF65-F5344CB8AC3E}">
        <p14:creationId xmlns:p14="http://schemas.microsoft.com/office/powerpoint/2010/main" val="1605125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43423E"/>
                </a:solidFill>
                <a:effectLst/>
                <a:latin typeface="Univers LT Pro"/>
              </a:rPr>
              <a:t>Through our research, we have identified four main areas for action that senior leaders and policymakers should focus on now to enable the shift to net zero care.  </a:t>
            </a:r>
          </a:p>
          <a:p>
            <a:endParaRPr lang="en-GB" b="0" i="0">
              <a:solidFill>
                <a:srgbClr val="43423E"/>
              </a:solidFill>
              <a:effectLst/>
              <a:latin typeface="Univers LT Pro"/>
            </a:endParaRPr>
          </a:p>
          <a:p>
            <a:pPr marL="228600" indent="-228600">
              <a:buAutoNum type="arabicPeriod"/>
            </a:pPr>
            <a:r>
              <a:rPr lang="en-GB" b="1" i="0">
                <a:solidFill>
                  <a:srgbClr val="43423E"/>
                </a:solidFill>
                <a:effectLst/>
                <a:latin typeface="Univers LT Pro"/>
              </a:rPr>
              <a:t>Investing resources </a:t>
            </a:r>
            <a:r>
              <a:rPr lang="en-GB" b="0" i="0">
                <a:solidFill>
                  <a:srgbClr val="43423E"/>
                </a:solidFill>
                <a:effectLst/>
                <a:latin typeface="Univers LT Pro"/>
              </a:rPr>
              <a:t>to shift to low carbon care models. A lot of this is about human resources: and the capacity and capability to plan and make changes to health and care practice.</a:t>
            </a:r>
          </a:p>
          <a:p>
            <a:pPr marL="228600" indent="-228600">
              <a:buAutoNum type="arabicPeriod" startAt="2"/>
            </a:pPr>
            <a:endParaRPr lang="en-GB" b="0" i="0">
              <a:solidFill>
                <a:srgbClr val="43423E"/>
              </a:solidFill>
              <a:effectLst/>
              <a:latin typeface="Univers LT Pro"/>
            </a:endParaRPr>
          </a:p>
          <a:p>
            <a:pPr marL="228600" indent="-228600">
              <a:buAutoNum type="arabicPeriod" startAt="2"/>
            </a:pPr>
            <a:r>
              <a:rPr lang="en-GB" b="0" i="0">
                <a:solidFill>
                  <a:srgbClr val="43423E"/>
                </a:solidFill>
                <a:effectLst/>
                <a:latin typeface="Univers LT Pro"/>
              </a:rPr>
              <a:t>Putting sustainability at the core of good </a:t>
            </a:r>
            <a:r>
              <a:rPr lang="en-GB" b="1" i="0">
                <a:solidFill>
                  <a:srgbClr val="43423E"/>
                </a:solidFill>
                <a:effectLst/>
                <a:latin typeface="Univers LT Pro"/>
              </a:rPr>
              <a:t>leadership</a:t>
            </a:r>
            <a:r>
              <a:rPr lang="en-GB" b="0" i="0">
                <a:solidFill>
                  <a:srgbClr val="43423E"/>
                </a:solidFill>
                <a:effectLst/>
                <a:latin typeface="Univers LT Pro"/>
              </a:rPr>
              <a:t>, ensuring it is at the forefront of decision making and aligning with other strategic priorities</a:t>
            </a:r>
          </a:p>
          <a:p>
            <a:pPr marL="228600" indent="-228600">
              <a:buAutoNum type="arabicPeriod" startAt="2"/>
            </a:pPr>
            <a:endParaRPr lang="en-GB" b="0" i="0">
              <a:solidFill>
                <a:srgbClr val="43423E"/>
              </a:solidFill>
              <a:effectLst/>
              <a:latin typeface="Univers LT Pro"/>
            </a:endParaRPr>
          </a:p>
          <a:p>
            <a:pPr marL="228600" indent="-228600">
              <a:buAutoNum type="arabicPeriod" startAt="2"/>
            </a:pPr>
            <a:r>
              <a:rPr lang="en-GB" b="0" i="0">
                <a:solidFill>
                  <a:srgbClr val="43423E"/>
                </a:solidFill>
                <a:effectLst/>
                <a:latin typeface="Univers LT Pro"/>
              </a:rPr>
              <a:t>Ensure that all </a:t>
            </a:r>
            <a:r>
              <a:rPr lang="en-GB" b="1" i="0">
                <a:solidFill>
                  <a:srgbClr val="43423E"/>
                </a:solidFill>
                <a:effectLst/>
                <a:latin typeface="Univers LT Pro"/>
              </a:rPr>
              <a:t>policy levers </a:t>
            </a:r>
            <a:r>
              <a:rPr lang="en-GB" b="0" i="0">
                <a:solidFill>
                  <a:srgbClr val="43423E"/>
                </a:solidFill>
                <a:effectLst/>
                <a:latin typeface="Univers LT Pro"/>
              </a:rPr>
              <a:t>are helping not hindering the shift to low carbon care </a:t>
            </a:r>
          </a:p>
          <a:p>
            <a:pPr marL="228600" indent="-228600">
              <a:buAutoNum type="arabicPeriod" startAt="2"/>
            </a:pPr>
            <a:endParaRPr lang="en-GB" b="0" i="0">
              <a:solidFill>
                <a:srgbClr val="43423E"/>
              </a:solidFill>
              <a:effectLst/>
              <a:latin typeface="Univers LT Pro"/>
            </a:endParaRPr>
          </a:p>
          <a:p>
            <a:pPr marL="228600" indent="-228600">
              <a:buAutoNum type="arabicPeriod" startAt="2"/>
            </a:pPr>
            <a:r>
              <a:rPr lang="en-GB" b="0" i="0">
                <a:solidFill>
                  <a:srgbClr val="43423E"/>
                </a:solidFill>
                <a:effectLst/>
                <a:latin typeface="Univers LT Pro"/>
              </a:rPr>
              <a:t>Supporting </a:t>
            </a:r>
            <a:r>
              <a:rPr lang="en-GB" b="1" i="0">
                <a:solidFill>
                  <a:srgbClr val="43423E"/>
                </a:solidFill>
                <a:effectLst/>
                <a:latin typeface="Univers LT Pro"/>
              </a:rPr>
              <a:t>research and innovation </a:t>
            </a:r>
            <a:r>
              <a:rPr lang="en-GB" b="0" i="0">
                <a:solidFill>
                  <a:srgbClr val="43423E"/>
                </a:solidFill>
                <a:effectLst/>
                <a:latin typeface="Univers LT Pro"/>
              </a:rPr>
              <a:t>to enable faster decarbonisation of care. Building the evidence base about what changes are needed, what works and what doesn’t and developing testing adopting and scaling innovations that could enable the changes we need to make</a:t>
            </a:r>
          </a:p>
          <a:p>
            <a:pPr marL="228600" indent="-228600">
              <a:buAutoNum type="arabicPeriod" startAt="2"/>
            </a:pPr>
            <a:endParaRPr lang="en-GB" b="0" i="0">
              <a:solidFill>
                <a:srgbClr val="43423E"/>
              </a:solidFill>
              <a:effectLst/>
              <a:latin typeface="Univers LT Pro"/>
            </a:endParaRPr>
          </a:p>
        </p:txBody>
      </p:sp>
      <p:sp>
        <p:nvSpPr>
          <p:cNvPr id="4" name="Slide Number Placeholder 3"/>
          <p:cNvSpPr>
            <a:spLocks noGrp="1"/>
          </p:cNvSpPr>
          <p:nvPr>
            <p:ph type="sldNum" sz="quarter" idx="5"/>
          </p:nvPr>
        </p:nvSpPr>
        <p:spPr/>
        <p:txBody>
          <a:bodyPr/>
          <a:lstStyle/>
          <a:p>
            <a:fld id="{26333EF1-9BE1-3F46-AC92-B087BE00A53D}" type="slidenum">
              <a:rPr lang="en-GB" smtClean="0"/>
              <a:t>20</a:t>
            </a:fld>
            <a:endParaRPr lang="en-GB"/>
          </a:p>
        </p:txBody>
      </p:sp>
    </p:spTree>
    <p:extLst>
      <p:ext uri="{BB962C8B-B14F-4D97-AF65-F5344CB8AC3E}">
        <p14:creationId xmlns:p14="http://schemas.microsoft.com/office/powerpoint/2010/main" val="1555965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finish, I just wanted to tell you a bit about our work at the Health Foundation on environmental sustainability </a:t>
            </a:r>
          </a:p>
        </p:txBody>
      </p:sp>
      <p:sp>
        <p:nvSpPr>
          <p:cNvPr id="4" name="Slide Number Placeholder 3"/>
          <p:cNvSpPr>
            <a:spLocks noGrp="1"/>
          </p:cNvSpPr>
          <p:nvPr>
            <p:ph type="sldNum" sz="quarter" idx="5"/>
          </p:nvPr>
        </p:nvSpPr>
        <p:spPr/>
        <p:txBody>
          <a:bodyPr/>
          <a:lstStyle/>
          <a:p>
            <a:fld id="{26333EF1-9BE1-3F46-AC92-B087BE00A53D}" type="slidenum">
              <a:rPr lang="en-US"/>
              <a:t>23</a:t>
            </a:fld>
            <a:endParaRPr lang="en-US"/>
          </a:p>
        </p:txBody>
      </p:sp>
    </p:spTree>
    <p:extLst>
      <p:ext uri="{BB962C8B-B14F-4D97-AF65-F5344CB8AC3E}">
        <p14:creationId xmlns:p14="http://schemas.microsoft.com/office/powerpoint/2010/main" val="2884140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a:t>To date,  we’ve undertaken a range of projects that have an environmental dimension</a:t>
            </a:r>
          </a:p>
          <a:p>
            <a:pPr marL="0" indent="0">
              <a:buFontTx/>
              <a:buNone/>
            </a:pPr>
            <a:endParaRPr lang="en-GB"/>
          </a:p>
          <a:p>
            <a:pPr marL="0" indent="0">
              <a:buFontTx/>
              <a:buNone/>
            </a:pPr>
            <a:r>
              <a:rPr lang="en-GB"/>
              <a:t>These have largely focused on supporting the ambition of a net zero NHS</a:t>
            </a:r>
          </a:p>
          <a:p>
            <a:pPr marL="0" indent="0">
              <a:buFontTx/>
              <a:buNone/>
            </a:pPr>
            <a:endParaRPr lang="en-GB"/>
          </a:p>
          <a:p>
            <a:pPr marL="0" indent="0">
              <a:buFontTx/>
              <a:buNone/>
            </a:pPr>
            <a:r>
              <a:rPr lang="en-GB">
                <a:solidFill>
                  <a:schemeClr val="tx1"/>
                </a:solidFill>
                <a:latin typeface="Georgia"/>
                <a:ea typeface="+mj-ea"/>
              </a:rPr>
              <a:t>- We’ve commissioned research and analysis on some aspects of environmental sustainability in the NHS to inform policy, e.g. polling to understand public awareness of climate change and the role of the NHS</a:t>
            </a:r>
            <a:endParaRPr lang="en-GB"/>
          </a:p>
          <a:p>
            <a:pPr marL="0" indent="0">
              <a:buFontTx/>
              <a:buNone/>
            </a:pPr>
            <a:endParaRPr lang="en-GB"/>
          </a:p>
          <a:p>
            <a:pPr marL="0" marR="0" lvl="0" indent="0" algn="l" defTabSz="457200" rtl="0" eaLnBrk="1" fontAlgn="auto" latinLnBrk="0" hangingPunct="1">
              <a:lnSpc>
                <a:spcPct val="100000"/>
              </a:lnSpc>
              <a:spcBef>
                <a:spcPts val="0"/>
              </a:spcBef>
              <a:spcAft>
                <a:spcPts val="0"/>
              </a:spcAft>
              <a:buClrTx/>
              <a:buSzTx/>
              <a:buFontTx/>
              <a:buNone/>
              <a:tabLst/>
              <a:defRPr/>
            </a:pPr>
            <a:r>
              <a:rPr lang="en-GB">
                <a:solidFill>
                  <a:schemeClr val="tx1"/>
                </a:solidFill>
                <a:latin typeface="Georgia"/>
                <a:ea typeface="+mj-ea"/>
              </a:rPr>
              <a:t>- We’re supporting professional capacity development on sustainability in health care, for instance through a fellowship with the UKHACC focused on net zero surgery, which recently reported (can share link)</a:t>
            </a:r>
          </a:p>
          <a:p>
            <a:pPr marL="0" indent="0">
              <a:buFontTx/>
              <a:buNone/>
            </a:pPr>
            <a:endParaRPr lang="en-GB"/>
          </a:p>
          <a:p>
            <a:pPr marL="0" marR="0" lvl="0" indent="0" algn="l" defTabSz="457200" rtl="0" eaLnBrk="1" fontAlgn="auto" latinLnBrk="0" hangingPunct="1">
              <a:lnSpc>
                <a:spcPct val="100000"/>
              </a:lnSpc>
              <a:spcBef>
                <a:spcPts val="0"/>
              </a:spcBef>
              <a:spcAft>
                <a:spcPts val="0"/>
              </a:spcAft>
              <a:buClrTx/>
              <a:buSzTx/>
              <a:buFontTx/>
              <a:buNone/>
              <a:tabLst/>
              <a:defRPr/>
            </a:pPr>
            <a:r>
              <a:rPr lang="en-GB">
                <a:solidFill>
                  <a:schemeClr val="tx1"/>
                </a:solidFill>
                <a:latin typeface="Georgia"/>
                <a:ea typeface="+mj-ea"/>
              </a:rPr>
              <a:t>- We’ve funded frontline change projects with direct and indirect effects on environmental sustainability </a:t>
            </a:r>
            <a:r>
              <a:rPr lang="en-GB" err="1">
                <a:solidFill>
                  <a:schemeClr val="tx1"/>
                </a:solidFill>
                <a:latin typeface="Georgia"/>
                <a:ea typeface="+mj-ea"/>
              </a:rPr>
              <a:t>e.g</a:t>
            </a:r>
            <a:r>
              <a:rPr lang="en-GB">
                <a:solidFill>
                  <a:schemeClr val="tx1"/>
                </a:solidFill>
                <a:latin typeface="Georgia"/>
                <a:ea typeface="+mj-ea"/>
              </a:rPr>
              <a:t> Supporting the org Greener Practice to develop an Asthma Toolkit, to help reduce emissions from asthma care and a project to scale up virtual consultations, which has helped to reduce patient journeys</a:t>
            </a:r>
          </a:p>
          <a:p>
            <a:pPr marL="0" indent="0">
              <a:buFontTx/>
              <a:buNone/>
            </a:pPr>
            <a:endParaRPr lang="en-GB"/>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GB">
                <a:solidFill>
                  <a:schemeClr val="tx1"/>
                </a:solidFill>
                <a:latin typeface="Georgia"/>
                <a:ea typeface="+mj-ea"/>
              </a:rPr>
              <a:t>At the same time we’ve also taken some steps towards improving our own sustainability as a foundation, for instance setting a net zero target for our endowment and starting to shift the way we run our investments. We’re also in process of developing a long term carbon reduction plan for our wider operations.</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GB">
              <a:solidFill>
                <a:schemeClr val="tx1"/>
              </a:solidFill>
              <a:latin typeface="Georgia"/>
              <a:ea typeface="+mj-ea"/>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GB">
              <a:solidFill>
                <a:schemeClr val="tx1"/>
              </a:solidFill>
              <a:latin typeface="Georgia"/>
              <a:ea typeface="+mj-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a:t>Through the new strategy, we want to go further on environmental sustainability, and we’ll talk a bit more about that towards the end.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a:solidFill>
                <a:schemeClr val="tx1"/>
              </a:solidFill>
              <a:latin typeface="Georgia"/>
              <a:ea typeface="+mj-ea"/>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a:solidFill>
                <a:schemeClr val="tx1"/>
              </a:solidFill>
              <a:latin typeface="Georgia"/>
              <a:ea typeface="+mj-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a:solidFill>
                  <a:schemeClr val="tx1"/>
                </a:solidFill>
                <a:latin typeface="Georgia"/>
                <a:ea typeface="+mj-ea"/>
              </a:rPr>
              <a:t>But now, the main focus will be on our recent long read: net zero care – what will it take, and I’ll had over to Caitriona to introduce that</a:t>
            </a:r>
          </a:p>
        </p:txBody>
      </p:sp>
      <p:sp>
        <p:nvSpPr>
          <p:cNvPr id="4" name="Slide Number Placeholder 3"/>
          <p:cNvSpPr>
            <a:spLocks noGrp="1"/>
          </p:cNvSpPr>
          <p:nvPr>
            <p:ph type="sldNum" sz="quarter" idx="5"/>
          </p:nvPr>
        </p:nvSpPr>
        <p:spPr/>
        <p:txBody>
          <a:bodyPr/>
          <a:lstStyle/>
          <a:p>
            <a:fld id="{26333EF1-9BE1-3F46-AC92-B087BE00A53D}" type="slidenum">
              <a:rPr lang="en-GB"/>
              <a:t>24</a:t>
            </a:fld>
            <a:endParaRPr lang="en-GB"/>
          </a:p>
        </p:txBody>
      </p:sp>
    </p:spTree>
    <p:extLst>
      <p:ext uri="{BB962C8B-B14F-4D97-AF65-F5344CB8AC3E}">
        <p14:creationId xmlns:p14="http://schemas.microsoft.com/office/powerpoint/2010/main" val="228462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way services organized and care is delivered. </a:t>
            </a:r>
          </a:p>
          <a:p>
            <a:endParaRPr lang="en-US">
              <a:cs typeface="Calibri"/>
            </a:endParaRPr>
          </a:p>
          <a:p>
            <a:pPr marL="0" lvl="2"/>
            <a:r>
              <a:rPr lang="en-US">
                <a:cs typeface="Calibri"/>
              </a:rPr>
              <a:t>Tackling these objectives sequentially, starting with policy, asking </a:t>
            </a:r>
            <a:r>
              <a:rPr lang="en-US"/>
              <a:t>Where are the current policy barriers/enablers or potential enablers to net zero care?</a:t>
            </a:r>
            <a:endParaRPr lang="en-US">
              <a:cs typeface="Calibri"/>
            </a:endParaRPr>
          </a:p>
          <a:p>
            <a:pPr marL="0" lvl="2"/>
            <a:r>
              <a:rPr lang="en-US"/>
              <a:t>For example: </a:t>
            </a:r>
            <a:endParaRPr lang="en-US">
              <a:cs typeface="Calibri"/>
            </a:endParaRPr>
          </a:p>
          <a:p>
            <a:pPr marL="0" lvl="2"/>
            <a:r>
              <a:rPr lang="en-US"/>
              <a:t>Financial incentives, Regulation, Performance targets and metrics Governance and oversight, Health technology evaluations and national guidelines, if you would like to share your thoughts on this, please get in touch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333EF1-9BE1-3F46-AC92-B087BE00A53D}" type="slidenum">
              <a:rPr lang="en-GB"/>
              <a:t>26</a:t>
            </a:fld>
            <a:endParaRPr lang="en-GB"/>
          </a:p>
        </p:txBody>
      </p:sp>
    </p:spTree>
    <p:extLst>
      <p:ext uri="{BB962C8B-B14F-4D97-AF65-F5344CB8AC3E}">
        <p14:creationId xmlns:p14="http://schemas.microsoft.com/office/powerpoint/2010/main" val="3037945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333EF1-9BE1-3F46-AC92-B087BE00A53D}" type="slidenum">
              <a:rPr lang="en-GB" smtClean="0"/>
              <a:t>3</a:t>
            </a:fld>
            <a:endParaRPr lang="en-GB"/>
          </a:p>
        </p:txBody>
      </p:sp>
    </p:spTree>
    <p:extLst>
      <p:ext uri="{BB962C8B-B14F-4D97-AF65-F5344CB8AC3E}">
        <p14:creationId xmlns:p14="http://schemas.microsoft.com/office/powerpoint/2010/main" val="4214762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a:t>New strategy this year </a:t>
            </a:r>
          </a:p>
          <a:p>
            <a:endParaRPr lang="en-US"/>
          </a:p>
          <a:p>
            <a:r>
              <a:rPr lang="en-US"/>
              <a:t>Three strategic priorities</a:t>
            </a:r>
          </a:p>
          <a:p>
            <a:endParaRPr lang="en-US"/>
          </a:p>
          <a:p>
            <a:pPr marL="228600" indent="-228600">
              <a:buAutoNum type="arabicPeriod"/>
            </a:pPr>
            <a:r>
              <a:rPr lang="en-US"/>
              <a:t>Improving health and reducing inequalities </a:t>
            </a:r>
          </a:p>
          <a:p>
            <a:pPr marL="228600" indent="-228600">
              <a:buAutoNum type="arabicPeriod"/>
            </a:pPr>
            <a:r>
              <a:rPr lang="en-US"/>
              <a:t>Supporting the radical innovation and improvement that’s needed to meet the needs of our citizens</a:t>
            </a:r>
          </a:p>
          <a:p>
            <a:pPr marL="228600" indent="-228600">
              <a:buAutoNum type="arabicPeriod"/>
            </a:pPr>
            <a:r>
              <a:rPr lang="en-US"/>
              <a:t>Providing evidence and analysis to inform policy</a:t>
            </a:r>
          </a:p>
          <a:p>
            <a:endParaRPr lang="en-US"/>
          </a:p>
          <a:p>
            <a:r>
              <a:rPr lang="en-US"/>
              <a:t>We also have three cross cutting themes, which are relevant to all of our priorities. One of these priorities is environmental sustainability, because we </a:t>
            </a:r>
            <a:r>
              <a:rPr lang="en-US" err="1"/>
              <a:t>recognise</a:t>
            </a:r>
            <a:r>
              <a:rPr lang="en-US"/>
              <a:t> the growing impact of climate change on health, the imperative of </a:t>
            </a:r>
            <a:r>
              <a:rPr lang="en-US" err="1"/>
              <a:t>nhs</a:t>
            </a:r>
            <a:r>
              <a:rPr lang="en-US"/>
              <a:t> net zero, and the role we can play within that, as a funder, as a provider of research and analysis, but also our impact on the environment as an </a:t>
            </a:r>
            <a:r>
              <a:rPr lang="en-US" err="1"/>
              <a:t>organisation</a:t>
            </a:r>
            <a:r>
              <a:rPr lang="en-US"/>
              <a:t> with an endowment, a physical space, and over 200 staff which we need to reduce.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333EF1-9BE1-3F46-AC92-B087BE00A53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482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BDE18-5CCD-9E8A-E924-4EA06EE46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D290B-63A9-5522-84E6-9F707E0E7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83FFB-A112-C4DF-3AB0-A0C1D1306FD0}"/>
              </a:ext>
            </a:extLst>
          </p:cNvPr>
          <p:cNvSpPr>
            <a:spLocks noGrp="1"/>
          </p:cNvSpPr>
          <p:nvPr>
            <p:ph type="body" idx="1"/>
          </p:nvPr>
        </p:nvSpPr>
        <p:spPr/>
        <p:txBody>
          <a:bodyPr/>
          <a:lstStyle/>
          <a:p>
            <a:pPr marL="285750" indent="-285750">
              <a:buFont typeface="Wingdings,Sans-Serif"/>
              <a:buChar char="Ø"/>
            </a:pPr>
            <a:endParaRPr lang="en-GB"/>
          </a:p>
          <a:p>
            <a:pPr marL="285750" indent="-285750">
              <a:buFont typeface="Wingdings,Sans-Serif"/>
              <a:buChar char="Ø"/>
            </a:pPr>
            <a:r>
              <a:rPr lang="en-GB"/>
              <a:t>Contributing around 4% of UK emissions, or 40% of public sector emissions, the NHS is both a part of the challenge and the solution; it must tackle climate change at source if it is to protect the health of its patients and the communities it serves. </a:t>
            </a:r>
            <a:endParaRPr lang="en-US"/>
          </a:p>
          <a:p>
            <a:pPr marL="285750" indent="-285750">
              <a:buFont typeface="Wingdings,Sans-Serif"/>
              <a:buChar char="Ø"/>
            </a:pPr>
            <a:endParaRPr lang="en-GB"/>
          </a:p>
          <a:p>
            <a:pPr marL="285750" indent="-285750">
              <a:buFont typeface="Wingdings,Sans-Serif"/>
              <a:buChar char="Ø"/>
            </a:pPr>
            <a:r>
              <a:rPr lang="en-GB"/>
              <a:t>That’s why the NHS in England became the world’s first health service to commit to reaching net zero carbon; by 2040 for the emissions it controls, and 2045 for those it can influence.</a:t>
            </a:r>
            <a:r>
              <a:rPr lang="en-US"/>
              <a:t> </a:t>
            </a:r>
            <a:endParaRPr lang="en-US">
              <a:cs typeface="Calibri"/>
            </a:endParaRPr>
          </a:p>
          <a:p>
            <a:pPr marL="285750" indent="-285750">
              <a:buFont typeface="Wingdings,Sans-Serif"/>
              <a:buChar char="Ø"/>
            </a:pPr>
            <a:endParaRPr lang="en-GB"/>
          </a:p>
          <a:p>
            <a:pPr marL="285750" indent="-285750">
              <a:buFont typeface="Wingdings,Sans-Serif"/>
              <a:buChar char="Ø"/>
            </a:pPr>
            <a:endParaRPr lang="en-GB">
              <a:cs typeface="Calibri"/>
            </a:endParaRPr>
          </a:p>
          <a:p>
            <a:pPr marL="171450" indent="-171450">
              <a:buFont typeface="Arial"/>
              <a:buChar char="•"/>
            </a:pPr>
            <a:r>
              <a:rPr lang="en-US"/>
              <a:t>In response to this the NHS launched the</a:t>
            </a:r>
            <a:r>
              <a:rPr lang="en-GB"/>
              <a:t> </a:t>
            </a:r>
            <a:r>
              <a:rPr lang="en-GB" b="1"/>
              <a:t>Greener NHS initiative ,</a:t>
            </a:r>
            <a:r>
              <a:rPr lang="en-GB"/>
              <a:t>which has set the ambition for the NHS to become the </a:t>
            </a:r>
            <a:r>
              <a:rPr lang="en-GB" b="1"/>
              <a:t>world’s first carbon neutral health service</a:t>
            </a:r>
            <a:r>
              <a:rPr lang="en-GB"/>
              <a:t>. Since the Health and Care Act 2022 The </a:t>
            </a:r>
            <a:r>
              <a:rPr lang="en-GB" u="sng">
                <a:hlinkClick r:id="rId3"/>
              </a:rPr>
              <a:t>Delivering a Net Zero National Health Service report</a:t>
            </a:r>
            <a:r>
              <a:rPr lang="en-GB"/>
              <a:t> is now issued as statutory guidance</a:t>
            </a:r>
          </a:p>
          <a:p>
            <a:pPr marL="171450" indent="-171450">
              <a:buFont typeface="Arial"/>
              <a:buChar char="•"/>
            </a:pPr>
            <a:r>
              <a:rPr lang="en-GB"/>
              <a:t>All 212 NHS trusts in England – including more than 1,000 hospitals and healthcare facilities – now have a green plan in place</a:t>
            </a:r>
            <a:endParaRPr lang="en-GB">
              <a:cs typeface="Calibri"/>
            </a:endParaRPr>
          </a:p>
          <a:p>
            <a:pPr marL="171450" indent="-171450">
              <a:buFont typeface="Arial"/>
              <a:buChar char="•"/>
            </a:pPr>
            <a:r>
              <a:rPr lang="en-GB"/>
              <a:t>There are other </a:t>
            </a:r>
            <a:r>
              <a:rPr lang="en-GB" b="1"/>
              <a:t>similar national strategies in the devolved nations</a:t>
            </a:r>
            <a:r>
              <a:rPr lang="en-GB"/>
              <a:t>, e.g. Wales (net zero target for whole  public sector by 2030) and NHS Scotland, (also net zero 2040) Currently there is no specific social care sector target in Scotland or England. </a:t>
            </a:r>
            <a:endParaRPr lang="en-GB">
              <a:cs typeface="Calibri"/>
            </a:endParaRPr>
          </a:p>
          <a:p>
            <a:pPr marL="171450" indent="-171450">
              <a:buFont typeface="Arial"/>
              <a:buChar char="•"/>
            </a:pPr>
            <a:endParaRPr lang="en-GB"/>
          </a:p>
          <a:p>
            <a:pPr marL="285750" indent="-285750">
              <a:buFont typeface="Wingdings,Sans-Serif"/>
              <a:buChar char="Ø"/>
            </a:pPr>
            <a:endParaRPr lang="en-GB">
              <a:cs typeface="Calibri"/>
            </a:endParaRPr>
          </a:p>
        </p:txBody>
      </p:sp>
      <p:sp>
        <p:nvSpPr>
          <p:cNvPr id="4" name="Slide Number Placeholder 3">
            <a:extLst>
              <a:ext uri="{FF2B5EF4-FFF2-40B4-BE49-F238E27FC236}">
                <a16:creationId xmlns:a16="http://schemas.microsoft.com/office/drawing/2014/main" id="{25732795-B9D6-73FD-D22C-B4544F9D7552}"/>
              </a:ext>
            </a:extLst>
          </p:cNvPr>
          <p:cNvSpPr>
            <a:spLocks noGrp="1"/>
          </p:cNvSpPr>
          <p:nvPr>
            <p:ph type="sldNum" sz="quarter" idx="5"/>
          </p:nvPr>
        </p:nvSpPr>
        <p:spPr/>
        <p:txBody>
          <a:bodyPr/>
          <a:lstStyle/>
          <a:p>
            <a:fld id="{26333EF1-9BE1-3F46-AC92-B087BE00A53D}" type="slidenum">
              <a:rPr lang="en-GB"/>
              <a:t>5</a:t>
            </a:fld>
            <a:endParaRPr lang="en-GB"/>
          </a:p>
        </p:txBody>
      </p:sp>
    </p:spTree>
    <p:extLst>
      <p:ext uri="{BB962C8B-B14F-4D97-AF65-F5344CB8AC3E}">
        <p14:creationId xmlns:p14="http://schemas.microsoft.com/office/powerpoint/2010/main" val="3067483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6333EF1-9BE1-3F46-AC92-B087BE00A53D}" type="slidenum">
              <a:rPr lang="en-GB"/>
              <a:t>6</a:t>
            </a:fld>
            <a:endParaRPr lang="en-GB"/>
          </a:p>
        </p:txBody>
      </p:sp>
    </p:spTree>
    <p:extLst>
      <p:ext uri="{BB962C8B-B14F-4D97-AF65-F5344CB8AC3E}">
        <p14:creationId xmlns:p14="http://schemas.microsoft.com/office/powerpoint/2010/main" val="2177727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achieve net zero care, demand for care needs to be reduced, emissions from care delivery </a:t>
            </a:r>
            <a:r>
              <a:rPr lang="en-US" err="1"/>
              <a:t>minimised</a:t>
            </a:r>
            <a:r>
              <a:rPr lang="en-US"/>
              <a:t>, and, eventually, remaining emissions offset. </a:t>
            </a:r>
          </a:p>
          <a:p>
            <a:r>
              <a:rPr lang="en-US"/>
              <a:t>In order to set out principles of low carbon care delivery, we adapted the CSH's principles of sustainable clinical practice to outline key drivers of low carbon care, </a:t>
            </a:r>
            <a:endParaRPr lang="en-US">
              <a:cs typeface="Calibri"/>
            </a:endParaRPr>
          </a:p>
          <a:p>
            <a:endParaRPr lang="en-US"/>
          </a:p>
          <a:p>
            <a:r>
              <a:rPr lang="en-US">
                <a:cs typeface="Calibri"/>
              </a:rPr>
              <a:t>Say them all then triple bottom line approach </a:t>
            </a:r>
          </a:p>
          <a:p>
            <a:endParaRPr lang="en-US">
              <a:cs typeface="Calibri"/>
            </a:endParaRPr>
          </a:p>
        </p:txBody>
      </p:sp>
      <p:sp>
        <p:nvSpPr>
          <p:cNvPr id="4" name="Slide Number Placeholder 3"/>
          <p:cNvSpPr>
            <a:spLocks noGrp="1"/>
          </p:cNvSpPr>
          <p:nvPr>
            <p:ph type="sldNum" sz="quarter" idx="5"/>
          </p:nvPr>
        </p:nvSpPr>
        <p:spPr/>
        <p:txBody>
          <a:bodyPr/>
          <a:lstStyle/>
          <a:p>
            <a:fld id="{26333EF1-9BE1-3F46-AC92-B087BE00A53D}" type="slidenum">
              <a:rPr lang="en-GB"/>
              <a:t>7</a:t>
            </a:fld>
            <a:endParaRPr lang="en-GB"/>
          </a:p>
        </p:txBody>
      </p:sp>
    </p:spTree>
    <p:extLst>
      <p:ext uri="{BB962C8B-B14F-4D97-AF65-F5344CB8AC3E}">
        <p14:creationId xmlns:p14="http://schemas.microsoft.com/office/powerpoint/2010/main" val="2572726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Wanted to highlight examples that show how this approach can be taken</a:t>
            </a:r>
          </a:p>
        </p:txBody>
      </p:sp>
      <p:sp>
        <p:nvSpPr>
          <p:cNvPr id="4" name="Slide Number Placeholder 3"/>
          <p:cNvSpPr>
            <a:spLocks noGrp="1"/>
          </p:cNvSpPr>
          <p:nvPr>
            <p:ph type="sldNum" sz="quarter" idx="5"/>
          </p:nvPr>
        </p:nvSpPr>
        <p:spPr/>
        <p:txBody>
          <a:bodyPr/>
          <a:lstStyle/>
          <a:p>
            <a:fld id="{26333EF1-9BE1-3F46-AC92-B087BE00A53D}" type="slidenum">
              <a:rPr lang="en-GB"/>
              <a:t>8</a:t>
            </a:fld>
            <a:endParaRPr lang="en-GB"/>
          </a:p>
        </p:txBody>
      </p:sp>
    </p:spTree>
    <p:extLst>
      <p:ext uri="{BB962C8B-B14F-4D97-AF65-F5344CB8AC3E}">
        <p14:creationId xmlns:p14="http://schemas.microsoft.com/office/powerpoint/2010/main" val="2931995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333EF1-9BE1-3F46-AC92-B087BE00A53D}" type="slidenum">
              <a:rPr lang="en-GB" smtClean="0"/>
              <a:t>10</a:t>
            </a:fld>
            <a:endParaRPr lang="en-GB"/>
          </a:p>
        </p:txBody>
      </p:sp>
    </p:spTree>
    <p:extLst>
      <p:ext uri="{BB962C8B-B14F-4D97-AF65-F5344CB8AC3E}">
        <p14:creationId xmlns:p14="http://schemas.microsoft.com/office/powerpoint/2010/main" val="4039860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333EF1-9BE1-3F46-AC92-B087BE00A53D}" type="slidenum">
              <a:rPr lang="en-GB" smtClean="0"/>
              <a:t>11</a:t>
            </a:fld>
            <a:endParaRPr lang="en-GB"/>
          </a:p>
        </p:txBody>
      </p:sp>
    </p:spTree>
    <p:extLst>
      <p:ext uri="{BB962C8B-B14F-4D97-AF65-F5344CB8AC3E}">
        <p14:creationId xmlns:p14="http://schemas.microsoft.com/office/powerpoint/2010/main" val="4271295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video" Target="https://www.youtube.com/embed/4bVQGwtjWk4"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alpha val="50000"/>
          </a:schemeClr>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368000" y="938111"/>
            <a:ext cx="7398468" cy="1107996"/>
          </a:xfrm>
        </p:spPr>
        <p:txBody>
          <a:bodyPr anchor="b" anchorCtr="0"/>
          <a:lstStyle>
            <a:lvl1pPr>
              <a:defRPr sz="3600"/>
            </a:lvl1pPr>
          </a:lstStyle>
          <a:p>
            <a:r>
              <a:rPr lang="en-GB"/>
              <a:t>Title of Presentation</a:t>
            </a:r>
            <a:br>
              <a:rPr lang="en-GB"/>
            </a:br>
            <a:r>
              <a:rPr lang="en-GB"/>
              <a:t>Title line 2</a:t>
            </a:r>
            <a:endParaRPr lang="en-US"/>
          </a:p>
        </p:txBody>
      </p:sp>
      <p:sp>
        <p:nvSpPr>
          <p:cNvPr id="8" name="Subtitle 2"/>
          <p:cNvSpPr>
            <a:spLocks noGrp="1"/>
          </p:cNvSpPr>
          <p:nvPr>
            <p:ph type="subTitle" idx="1" hasCustomPrompt="1"/>
          </p:nvPr>
        </p:nvSpPr>
        <p:spPr>
          <a:xfrm>
            <a:off x="1368000" y="2195003"/>
            <a:ext cx="7398468" cy="535500"/>
          </a:xfrm>
        </p:spPr>
        <p:txBody>
          <a:bodyPr/>
          <a:lstStyle>
            <a:lvl1pPr marL="0" indent="0" algn="l">
              <a:buNone/>
              <a:defRPr sz="20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Presenter’s name or subheading</a:t>
            </a:r>
            <a:endParaRPr lang="en-US"/>
          </a:p>
        </p:txBody>
      </p:sp>
      <p:sp>
        <p:nvSpPr>
          <p:cNvPr id="9" name="Text Placeholder 7"/>
          <p:cNvSpPr>
            <a:spLocks noGrp="1"/>
          </p:cNvSpPr>
          <p:nvPr>
            <p:ph type="body" sz="quarter" idx="11" hasCustomPrompt="1"/>
          </p:nvPr>
        </p:nvSpPr>
        <p:spPr>
          <a:xfrm>
            <a:off x="1368425" y="2748518"/>
            <a:ext cx="7398043" cy="451556"/>
          </a:xfrm>
        </p:spPr>
        <p:txBody>
          <a:bodyPr/>
          <a:lstStyle>
            <a:lvl1pPr marL="0" indent="0">
              <a:spcBef>
                <a:spcPts val="0"/>
              </a:spcBef>
              <a:spcAft>
                <a:spcPts val="0"/>
              </a:spcAft>
              <a:buFont typeface="Arial"/>
              <a:buNone/>
              <a:defRPr sz="2000" b="0" i="0" baseline="0">
                <a:solidFill>
                  <a:schemeClr val="accent1"/>
                </a:solidFill>
              </a:defRPr>
            </a:lvl1pPr>
            <a:lvl2pPr marL="0" indent="0">
              <a:spcBef>
                <a:spcPts val="0"/>
              </a:spcBef>
              <a:spcAft>
                <a:spcPts val="0"/>
              </a:spcAft>
              <a:buFont typeface="Arial"/>
              <a:buNone/>
              <a:defRPr b="0" i="0">
                <a:solidFill>
                  <a:schemeClr val="accent1"/>
                </a:solidFill>
              </a:defRPr>
            </a:lvl2pPr>
            <a:lvl3pPr marL="0" indent="0">
              <a:spcBef>
                <a:spcPts val="0"/>
              </a:spcBef>
              <a:spcAft>
                <a:spcPts val="0"/>
              </a:spcAft>
              <a:buNone/>
              <a:defRPr b="0" i="0">
                <a:solidFill>
                  <a:schemeClr val="accent1"/>
                </a:solidFill>
              </a:defRPr>
            </a:lvl3pPr>
            <a:lvl4pPr marL="0" indent="0">
              <a:spcBef>
                <a:spcPts val="0"/>
              </a:spcBef>
              <a:spcAft>
                <a:spcPts val="0"/>
              </a:spcAft>
              <a:buNone/>
              <a:defRPr b="0" i="0">
                <a:solidFill>
                  <a:schemeClr val="accent1"/>
                </a:solidFill>
              </a:defRPr>
            </a:lvl4pPr>
            <a:lvl5pPr marL="0" indent="0">
              <a:spcBef>
                <a:spcPts val="0"/>
              </a:spcBef>
              <a:spcAft>
                <a:spcPts val="0"/>
              </a:spcAft>
              <a:buNone/>
              <a:defRPr b="0" i="0">
                <a:solidFill>
                  <a:schemeClr val="accent1"/>
                </a:solidFill>
              </a:defRPr>
            </a:lvl5pPr>
          </a:lstStyle>
          <a:p>
            <a:pPr lvl="0"/>
            <a:r>
              <a:rPr lang="en-GB"/>
              <a:t>[Month] [Year]</a:t>
            </a:r>
            <a:endParaRPr lang="en-US"/>
          </a:p>
        </p:txBody>
      </p:sp>
      <p:pic>
        <p:nvPicPr>
          <p:cNvPr id="10" name="Picture 9" descr="logolarge6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869" y="4592783"/>
            <a:ext cx="2322438" cy="772230"/>
          </a:xfrm>
          <a:prstGeom prst="rect">
            <a:avLst/>
          </a:prstGeom>
        </p:spPr>
      </p:pic>
    </p:spTree>
    <p:extLst>
      <p:ext uri="{BB962C8B-B14F-4D97-AF65-F5344CB8AC3E}">
        <p14:creationId xmlns:p14="http://schemas.microsoft.com/office/powerpoint/2010/main" val="2818290896"/>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us">
    <p:bg>
      <p:bgPr>
        <a:solidFill>
          <a:schemeClr val="bg2">
            <a:alpha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236" y="1728184"/>
            <a:ext cx="4212001" cy="3597277"/>
          </a:xfrm>
        </p:spPr>
        <p:txBody>
          <a:bodyPr/>
          <a:lstStyle>
            <a:lvl1pPr marL="0" indent="0">
              <a:spcBef>
                <a:spcPts val="1000"/>
              </a:spcBef>
              <a:buFont typeface="+mj-lt"/>
              <a:buNone/>
              <a:defRPr sz="2000"/>
            </a:lvl1pPr>
            <a:lvl2pPr marL="0" indent="0">
              <a:spcBef>
                <a:spcPts val="1000"/>
              </a:spcBef>
              <a:buFont typeface="+mj-lt"/>
              <a:buNone/>
              <a:defRPr sz="2000" b="1">
                <a:solidFill>
                  <a:schemeClr val="tx2"/>
                </a:solidFill>
              </a:defRPr>
            </a:lvl2pPr>
            <a:lvl3pPr marL="0" indent="0">
              <a:spcBef>
                <a:spcPts val="1000"/>
              </a:spcBef>
              <a:buSzPct val="100000"/>
              <a:buFont typeface="+mj-lt"/>
              <a:buNone/>
              <a:defRPr sz="2000"/>
            </a:lvl3pPr>
            <a:lvl4pPr marL="0" indent="0">
              <a:spcBef>
                <a:spcPts val="1000"/>
              </a:spcBef>
              <a:buSzPct val="100000"/>
              <a:buFont typeface="+mj-lt"/>
              <a:buNone/>
              <a:defRPr sz="2000"/>
            </a:lvl4pPr>
            <a:lvl5pPr marL="0" indent="0">
              <a:spcBef>
                <a:spcPts val="1000"/>
              </a:spcBef>
              <a:buFont typeface="+mj-lt"/>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05.02.24</a:t>
            </a:r>
          </a:p>
        </p:txBody>
      </p:sp>
      <p:sp>
        <p:nvSpPr>
          <p:cNvPr id="5" name="Footer Placeholder 4"/>
          <p:cNvSpPr>
            <a:spLocks noGrp="1"/>
          </p:cNvSpPr>
          <p:nvPr>
            <p:ph type="ftr" sz="quarter" idx="11"/>
          </p:nvPr>
        </p:nvSpPr>
        <p:spPr>
          <a:xfrm>
            <a:off x="1368001" y="295731"/>
            <a:ext cx="6091133" cy="226969"/>
          </a:xfrm>
        </p:spPr>
        <p:txBody>
          <a:bodyPr/>
          <a:lstStyle/>
          <a:p>
            <a:r>
              <a:rPr lang="en-US"/>
              <a:t>How can we do environmentally sustainable healthcare?</a:t>
            </a:r>
          </a:p>
        </p:txBody>
      </p:sp>
      <p:cxnSp>
        <p:nvCxnSpPr>
          <p:cNvPr id="7" name="Straight Connector 6"/>
          <p:cNvCxnSpPr/>
          <p:nvPr userDrawn="1"/>
        </p:nvCxnSpPr>
        <p:spPr>
          <a:xfrm>
            <a:off x="360002" y="600000"/>
            <a:ext cx="840646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360000" y="658731"/>
            <a:ext cx="8393770" cy="584775"/>
          </a:xfrm>
          <a:prstGeom prst="rect">
            <a:avLst/>
          </a:prstGeom>
          <a:noFill/>
        </p:spPr>
        <p:txBody>
          <a:bodyPr wrap="square" lIns="0" tIns="0" rIns="0" bIns="0" rtlCol="0">
            <a:spAutoFit/>
          </a:bodyPr>
          <a:lstStyle/>
          <a:p>
            <a:r>
              <a:rPr lang="en-GB" sz="3600">
                <a:latin typeface="+mj-lt"/>
              </a:rPr>
              <a:t>About </a:t>
            </a:r>
            <a:r>
              <a:rPr lang="en-GB" sz="3800">
                <a:latin typeface="+mj-lt"/>
              </a:rPr>
              <a:t>us</a:t>
            </a:r>
          </a:p>
        </p:txBody>
      </p:sp>
      <p:sp>
        <p:nvSpPr>
          <p:cNvPr id="17" name="TextBox 16"/>
          <p:cNvSpPr txBox="1"/>
          <p:nvPr userDrawn="1"/>
        </p:nvSpPr>
        <p:spPr>
          <a:xfrm>
            <a:off x="5318656" y="4481285"/>
            <a:ext cx="2479675" cy="869914"/>
          </a:xfrm>
          <a:prstGeom prst="rect">
            <a:avLst/>
          </a:prstGeom>
          <a:solidFill>
            <a:srgbClr val="E30514"/>
          </a:solidFill>
        </p:spPr>
        <p:txBody>
          <a:bodyPr wrap="none" rtlCol="0">
            <a:noAutofit/>
          </a:bodyPr>
          <a:lstStyle/>
          <a:p>
            <a:r>
              <a:rPr lang="en-US" sz="1400">
                <a:solidFill>
                  <a:srgbClr val="FFFFFF"/>
                </a:solidFill>
                <a:latin typeface="+mj-lt"/>
              </a:rPr>
              <a:t>We shine a light on </a:t>
            </a:r>
            <a:br>
              <a:rPr lang="en-US" sz="1400">
                <a:solidFill>
                  <a:srgbClr val="FFFFFF"/>
                </a:solidFill>
                <a:latin typeface="+mj-lt"/>
              </a:rPr>
            </a:br>
            <a:r>
              <a:rPr lang="en-US" sz="1400">
                <a:solidFill>
                  <a:srgbClr val="FFFFFF"/>
                </a:solidFill>
                <a:latin typeface="+mj-lt"/>
              </a:rPr>
              <a:t>how to make successful </a:t>
            </a:r>
            <a:br>
              <a:rPr lang="en-US" sz="1400">
                <a:solidFill>
                  <a:srgbClr val="FFFFFF"/>
                </a:solidFill>
                <a:latin typeface="+mj-lt"/>
              </a:rPr>
            </a:br>
            <a:r>
              <a:rPr lang="en-US" sz="1400">
                <a:solidFill>
                  <a:srgbClr val="FFFFFF"/>
                </a:solidFill>
                <a:latin typeface="+mj-lt"/>
              </a:rPr>
              <a:t>change happen</a:t>
            </a:r>
          </a:p>
        </p:txBody>
      </p:sp>
      <p:pic>
        <p:nvPicPr>
          <p:cNvPr id="12" name="Picture 11" descr="shape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1248" y="1238555"/>
            <a:ext cx="2912540" cy="3048492"/>
          </a:xfrm>
          <a:prstGeom prst="rect">
            <a:avLst/>
          </a:prstGeom>
          <a:ln w="101600">
            <a:solidFill>
              <a:schemeClr val="bg1"/>
            </a:solidFill>
            <a:miter lim="800000"/>
          </a:ln>
        </p:spPr>
      </p:pic>
      <p:pic>
        <p:nvPicPr>
          <p:cNvPr id="13" name="Picture 12" descr="feet.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9989" y="3293460"/>
            <a:ext cx="1064029" cy="2032000"/>
          </a:xfrm>
          <a:prstGeom prst="rect">
            <a:avLst/>
          </a:prstGeom>
          <a:ln w="101600">
            <a:solidFill>
              <a:schemeClr val="bg1"/>
            </a:solidFill>
            <a:miter lim="800000"/>
          </a:ln>
        </p:spPr>
      </p:pic>
      <p:pic>
        <p:nvPicPr>
          <p:cNvPr id="14" name="Picture 13" descr="logolarge600.png">
            <a:extLst>
              <a:ext uri="{FF2B5EF4-FFF2-40B4-BE49-F238E27FC236}">
                <a16:creationId xmlns:a16="http://schemas.microsoft.com/office/drawing/2014/main" id="{33F4E01A-9A00-4DCD-9B60-A29869B39C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10062" y="180721"/>
            <a:ext cx="1056406" cy="351264"/>
          </a:xfrm>
          <a:prstGeom prst="rect">
            <a:avLst/>
          </a:prstGeom>
        </p:spPr>
      </p:pic>
    </p:spTree>
    <p:extLst>
      <p:ext uri="{BB962C8B-B14F-4D97-AF65-F5344CB8AC3E}">
        <p14:creationId xmlns:p14="http://schemas.microsoft.com/office/powerpoint/2010/main" val="2467274758"/>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y in touch">
    <p:bg>
      <p:bgPr>
        <a:solidFill>
          <a:schemeClr val="bg2">
            <a:alpha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2" y="1742723"/>
            <a:ext cx="4212001" cy="3597277"/>
          </a:xfrm>
        </p:spPr>
        <p:txBody>
          <a:bodyPr/>
          <a:lstStyle>
            <a:lvl1pPr marL="288000" indent="-288000">
              <a:spcBef>
                <a:spcPts val="1000"/>
              </a:spcBef>
              <a:spcAft>
                <a:spcPts val="500"/>
              </a:spcAft>
              <a:buSzPct val="120000"/>
              <a:buFont typeface="Arial"/>
              <a:buChar char="•"/>
              <a:defRPr sz="2000"/>
            </a:lvl1pPr>
            <a:lvl2pPr marL="0" indent="0">
              <a:spcBef>
                <a:spcPts val="1000"/>
              </a:spcBef>
              <a:buFont typeface="+mj-lt"/>
              <a:buNone/>
              <a:defRPr sz="2000" b="1">
                <a:solidFill>
                  <a:schemeClr val="tx2"/>
                </a:solidFill>
              </a:defRPr>
            </a:lvl2pPr>
            <a:lvl3pPr marL="342900" indent="-342900">
              <a:spcBef>
                <a:spcPts val="1000"/>
              </a:spcBef>
              <a:buSzPct val="100000"/>
              <a:buFont typeface="Arial" panose="020B0604020202020204" pitchFamily="34" charset="0"/>
              <a:buChar char="•"/>
              <a:defRPr sz="2000"/>
            </a:lvl3pPr>
            <a:lvl4pPr marL="342900" indent="-342900">
              <a:spcBef>
                <a:spcPts val="1000"/>
              </a:spcBef>
              <a:buSzPct val="100000"/>
              <a:buFont typeface="Arial" panose="020B0604020202020204" pitchFamily="34" charset="0"/>
              <a:buChar char="•"/>
              <a:defRPr sz="2000"/>
            </a:lvl4pPr>
            <a:lvl5pPr marL="0" indent="0">
              <a:spcBef>
                <a:spcPts val="1000"/>
              </a:spcBef>
              <a:buFont typeface="+mj-lt"/>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05.02.24</a:t>
            </a:r>
          </a:p>
        </p:txBody>
      </p:sp>
      <p:sp>
        <p:nvSpPr>
          <p:cNvPr id="5" name="Footer Placeholder 4"/>
          <p:cNvSpPr>
            <a:spLocks noGrp="1"/>
          </p:cNvSpPr>
          <p:nvPr>
            <p:ph type="ftr" sz="quarter" idx="11"/>
          </p:nvPr>
        </p:nvSpPr>
        <p:spPr>
          <a:xfrm>
            <a:off x="1368000" y="295731"/>
            <a:ext cx="6209667" cy="226969"/>
          </a:xfrm>
        </p:spPr>
        <p:txBody>
          <a:bodyPr/>
          <a:lstStyle/>
          <a:p>
            <a:r>
              <a:rPr lang="en-US"/>
              <a:t>How can we do environmentally sustainable healthcare?</a:t>
            </a:r>
          </a:p>
        </p:txBody>
      </p:sp>
      <p:cxnSp>
        <p:nvCxnSpPr>
          <p:cNvPr id="7" name="Straight Connector 6"/>
          <p:cNvCxnSpPr/>
          <p:nvPr userDrawn="1"/>
        </p:nvCxnSpPr>
        <p:spPr>
          <a:xfrm>
            <a:off x="360002" y="600000"/>
            <a:ext cx="840646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360000" y="658730"/>
            <a:ext cx="8393770" cy="553998"/>
          </a:xfrm>
          <a:prstGeom prst="rect">
            <a:avLst/>
          </a:prstGeom>
          <a:noFill/>
        </p:spPr>
        <p:txBody>
          <a:bodyPr wrap="square" lIns="0" tIns="0" rIns="0" bIns="0" rtlCol="0">
            <a:spAutoFit/>
          </a:bodyPr>
          <a:lstStyle/>
          <a:p>
            <a:r>
              <a:rPr lang="en-GB" sz="3600">
                <a:latin typeface="+mj-lt"/>
              </a:rPr>
              <a:t>Stay in touch</a:t>
            </a:r>
          </a:p>
        </p:txBody>
      </p:sp>
      <p:sp>
        <p:nvSpPr>
          <p:cNvPr id="12" name="TextBox 11"/>
          <p:cNvSpPr txBox="1"/>
          <p:nvPr userDrawn="1"/>
        </p:nvSpPr>
        <p:spPr>
          <a:xfrm>
            <a:off x="6273054" y="1278596"/>
            <a:ext cx="1956547" cy="761357"/>
          </a:xfrm>
          <a:prstGeom prst="rect">
            <a:avLst/>
          </a:prstGeom>
          <a:solidFill>
            <a:srgbClr val="E30514"/>
          </a:solidFill>
        </p:spPr>
        <p:txBody>
          <a:bodyPr wrap="square" rtlCol="0">
            <a:noAutofit/>
          </a:bodyPr>
          <a:lstStyle/>
          <a:p>
            <a:r>
              <a:rPr lang="en-US" sz="1600" kern="1200">
                <a:solidFill>
                  <a:srgbClr val="FFFFFF"/>
                </a:solidFill>
                <a:latin typeface="+mj-lt"/>
                <a:ea typeface="+mn-ea"/>
                <a:cs typeface="+mn-cs"/>
              </a:rPr>
              <a:t>@</a:t>
            </a:r>
            <a:r>
              <a:rPr lang="en-US" sz="1600" kern="1200" err="1">
                <a:solidFill>
                  <a:srgbClr val="FFFFFF"/>
                </a:solidFill>
                <a:latin typeface="+mj-lt"/>
                <a:ea typeface="+mn-ea"/>
                <a:cs typeface="+mn-cs"/>
              </a:rPr>
              <a:t>Healthfdn</a:t>
            </a:r>
            <a:endParaRPr lang="en-US" sz="1600" kern="1200">
              <a:solidFill>
                <a:srgbClr val="FFFFFF"/>
              </a:solidFill>
              <a:latin typeface="+mj-lt"/>
              <a:ea typeface="+mn-ea"/>
              <a:cs typeface="+mn-cs"/>
            </a:endParaRPr>
          </a:p>
          <a:p>
            <a:r>
              <a:rPr lang="en-US" sz="1600" kern="1200">
                <a:solidFill>
                  <a:srgbClr val="FFFFFF"/>
                </a:solidFill>
                <a:latin typeface="+mj-lt"/>
                <a:ea typeface="+mn-ea"/>
                <a:cs typeface="+mn-cs"/>
              </a:rPr>
              <a:t>health.org.uk</a:t>
            </a:r>
          </a:p>
        </p:txBody>
      </p:sp>
      <p:pic>
        <p:nvPicPr>
          <p:cNvPr id="11" name="Picture 10" descr="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3398" y="2285995"/>
            <a:ext cx="2434616" cy="2577358"/>
          </a:xfrm>
          <a:prstGeom prst="rect">
            <a:avLst/>
          </a:prstGeom>
          <a:ln w="101600">
            <a:solidFill>
              <a:schemeClr val="bg1"/>
            </a:solidFill>
            <a:miter lim="800000"/>
          </a:ln>
        </p:spPr>
      </p:pic>
      <p:pic>
        <p:nvPicPr>
          <p:cNvPr id="13" name="Picture 12" descr="people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79501" y="1368249"/>
            <a:ext cx="1256199" cy="1568451"/>
          </a:xfrm>
          <a:prstGeom prst="rect">
            <a:avLst/>
          </a:prstGeom>
          <a:ln w="101600">
            <a:solidFill>
              <a:srgbClr val="FFFFFF"/>
            </a:solidFill>
            <a:miter lim="800000"/>
          </a:ln>
        </p:spPr>
      </p:pic>
      <p:pic>
        <p:nvPicPr>
          <p:cNvPr id="14" name="Picture 13" descr="logolarge600.png">
            <a:extLst>
              <a:ext uri="{FF2B5EF4-FFF2-40B4-BE49-F238E27FC236}">
                <a16:creationId xmlns:a16="http://schemas.microsoft.com/office/drawing/2014/main" id="{BF42FB4B-FE8E-4A15-BCA2-377E7D7D20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10062" y="180721"/>
            <a:ext cx="1056406" cy="351264"/>
          </a:xfrm>
          <a:prstGeom prst="rect">
            <a:avLst/>
          </a:prstGeom>
        </p:spPr>
      </p:pic>
    </p:spTree>
    <p:extLst>
      <p:ext uri="{BB962C8B-B14F-4D97-AF65-F5344CB8AC3E}">
        <p14:creationId xmlns:p14="http://schemas.microsoft.com/office/powerpoint/2010/main" val="4283335713"/>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2">
            <a:alpha val="5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68000" y="2194086"/>
            <a:ext cx="7398468" cy="535500"/>
          </a:xfrm>
        </p:spPr>
        <p:txBody>
          <a:bodyPr/>
          <a:lstStyle>
            <a:lvl1pPr marL="0" indent="0" algn="l">
              <a:buNone/>
              <a:defRPr lang="en-US" sz="2000" dirty="0"/>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Insert a subheading here if required</a:t>
            </a:r>
            <a:endParaRPr lang="en-US"/>
          </a:p>
        </p:txBody>
      </p:sp>
      <p:sp>
        <p:nvSpPr>
          <p:cNvPr id="10" name="TextBox 9"/>
          <p:cNvSpPr txBox="1"/>
          <p:nvPr userDrawn="1"/>
        </p:nvSpPr>
        <p:spPr>
          <a:xfrm>
            <a:off x="1368000" y="1384086"/>
            <a:ext cx="7398468" cy="810000"/>
          </a:xfrm>
          <a:prstGeom prst="rect">
            <a:avLst/>
          </a:prstGeom>
          <a:noFill/>
        </p:spPr>
        <p:txBody>
          <a:bodyPr wrap="square" lIns="0" rIns="0" bIns="0" rtlCol="0">
            <a:noAutofit/>
          </a:bodyPr>
          <a:lstStyle/>
          <a:p>
            <a:r>
              <a:rPr lang="en-US" sz="4200">
                <a:latin typeface="+mj-lt"/>
              </a:rPr>
              <a:t>Thank you</a:t>
            </a:r>
          </a:p>
        </p:txBody>
      </p:sp>
      <p:pic>
        <p:nvPicPr>
          <p:cNvPr id="5" name="Picture 4" descr="logolarge6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869" y="4592783"/>
            <a:ext cx="2322438" cy="772230"/>
          </a:xfrm>
          <a:prstGeom prst="rect">
            <a:avLst/>
          </a:prstGeom>
        </p:spPr>
      </p:pic>
    </p:spTree>
    <p:extLst>
      <p:ext uri="{BB962C8B-B14F-4D97-AF65-F5344CB8AC3E}">
        <p14:creationId xmlns:p14="http://schemas.microsoft.com/office/powerpoint/2010/main" val="1316375264"/>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499999"/>
            <a:ext cx="7200734" cy="3840000"/>
          </a:xfrm>
        </p:spPr>
        <p:txBody>
          <a:bodyPr/>
          <a:lstStyle>
            <a:lvl1pPr marL="360000" indent="-360000">
              <a:spcBef>
                <a:spcPts val="1000"/>
              </a:spcBef>
              <a:buFont typeface="+mj-lt"/>
              <a:buAutoNum type="arabicPeriod"/>
              <a:defRPr sz="2000"/>
            </a:lvl1pPr>
            <a:lvl2pPr marL="360000" indent="-360000">
              <a:spcBef>
                <a:spcPts val="1000"/>
              </a:spcBef>
              <a:buFont typeface="+mj-lt"/>
              <a:buAutoNum type="arabicPeriod"/>
              <a:defRPr sz="2000" b="1">
                <a:solidFill>
                  <a:srgbClr val="E30514"/>
                </a:solidFill>
              </a:defRPr>
            </a:lvl2pPr>
            <a:lvl3pPr marL="360000" indent="-360000">
              <a:spcBef>
                <a:spcPts val="1000"/>
              </a:spcBef>
              <a:buSzPct val="100000"/>
              <a:buFont typeface="+mj-lt"/>
              <a:buAutoNum type="arabicPeriod"/>
              <a:defRPr sz="2000"/>
            </a:lvl3pPr>
            <a:lvl4pPr marL="360000" indent="-360000">
              <a:spcBef>
                <a:spcPts val="1000"/>
              </a:spcBef>
              <a:buSzPct val="100000"/>
              <a:buFont typeface="+mj-lt"/>
              <a:buAutoNum type="arabicPeriod"/>
              <a:defRPr sz="2000"/>
            </a:lvl4pPr>
            <a:lvl5pPr marL="360000" indent="-360000">
              <a:spcBef>
                <a:spcPts val="1000"/>
              </a:spcBef>
              <a:buFont typeface="+mj-lt"/>
              <a:buAutoNum type="arabicPeriod"/>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05.02.24</a:t>
            </a:r>
          </a:p>
        </p:txBody>
      </p:sp>
      <p:sp>
        <p:nvSpPr>
          <p:cNvPr id="5" name="Footer Placeholder 4"/>
          <p:cNvSpPr>
            <a:spLocks noGrp="1"/>
          </p:cNvSpPr>
          <p:nvPr>
            <p:ph type="ftr" sz="quarter" idx="11"/>
          </p:nvPr>
        </p:nvSpPr>
        <p:spPr/>
        <p:txBody>
          <a:bodyPr/>
          <a:lstStyle>
            <a:lvl1pPr>
              <a:defRPr/>
            </a:lvl1pPr>
          </a:lstStyle>
          <a:p>
            <a:r>
              <a:rPr lang="en-US"/>
              <a:t>How can we do environmentally sustainable healthcare?</a:t>
            </a:r>
          </a:p>
        </p:txBody>
      </p:sp>
      <p:sp>
        <p:nvSpPr>
          <p:cNvPr id="6" name="Slide Number Placeholder 5"/>
          <p:cNvSpPr>
            <a:spLocks noGrp="1"/>
          </p:cNvSpPr>
          <p:nvPr>
            <p:ph type="sldNum" sz="quarter" idx="12"/>
          </p:nvPr>
        </p:nvSpPr>
        <p:spPr/>
        <p:txBody>
          <a:bodyPr/>
          <a:lstStyle/>
          <a:p>
            <a:fld id="{4B096CFE-13EB-9C46-AD64-3E2A74317CB2}" type="slidenum">
              <a:t>‹#›</a:t>
            </a:fld>
            <a:endParaRPr lang="en-US"/>
          </a:p>
        </p:txBody>
      </p:sp>
      <p:cxnSp>
        <p:nvCxnSpPr>
          <p:cNvPr id="7" name="Straight Connector 6"/>
          <p:cNvCxnSpPr/>
          <p:nvPr userDrawn="1"/>
        </p:nvCxnSpPr>
        <p:spPr>
          <a:xfrm>
            <a:off x="360002" y="600000"/>
            <a:ext cx="840646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360000" y="658730"/>
            <a:ext cx="8393770" cy="553998"/>
          </a:xfrm>
          <a:prstGeom prst="rect">
            <a:avLst/>
          </a:prstGeom>
          <a:noFill/>
        </p:spPr>
        <p:txBody>
          <a:bodyPr wrap="square" lIns="0" tIns="0" rIns="0" bIns="0" rtlCol="0">
            <a:spAutoFit/>
          </a:bodyPr>
          <a:lstStyle/>
          <a:p>
            <a:r>
              <a:rPr lang="en-GB" sz="3600">
                <a:latin typeface="+mj-lt"/>
              </a:rPr>
              <a:t>Contents</a:t>
            </a:r>
          </a:p>
        </p:txBody>
      </p:sp>
      <p:pic>
        <p:nvPicPr>
          <p:cNvPr id="10" name="Picture 9" descr="logolarge600.png">
            <a:extLst>
              <a:ext uri="{FF2B5EF4-FFF2-40B4-BE49-F238E27FC236}">
                <a16:creationId xmlns:a16="http://schemas.microsoft.com/office/drawing/2014/main" id="{14DCD3EE-0F9B-45F8-A67B-9FECC8EA2E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0062" y="180721"/>
            <a:ext cx="1056406" cy="351264"/>
          </a:xfrm>
          <a:prstGeom prst="rect">
            <a:avLst/>
          </a:prstGeom>
        </p:spPr>
      </p:pic>
    </p:spTree>
    <p:extLst>
      <p:ext uri="{BB962C8B-B14F-4D97-AF65-F5344CB8AC3E}">
        <p14:creationId xmlns:p14="http://schemas.microsoft.com/office/powerpoint/2010/main" val="418227509"/>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0002" y="1499999"/>
            <a:ext cx="7192268" cy="3840000"/>
          </a:xfrm>
        </p:spPr>
        <p:txBody>
          <a:bodyPr/>
          <a:lstStyle>
            <a:lvl1pPr>
              <a:buNone/>
              <a:defRPr sz="2000"/>
            </a:lvl1pPr>
            <a:lvl2pPr>
              <a:buNone/>
              <a:defRPr sz="2000" b="1">
                <a:solidFill>
                  <a:srgbClr val="E30514"/>
                </a:solidFill>
              </a:defRPr>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05.02.24</a:t>
            </a:r>
          </a:p>
        </p:txBody>
      </p:sp>
      <p:sp>
        <p:nvSpPr>
          <p:cNvPr id="5" name="Footer Placeholder 4"/>
          <p:cNvSpPr>
            <a:spLocks noGrp="1"/>
          </p:cNvSpPr>
          <p:nvPr>
            <p:ph type="ftr" sz="quarter" idx="11"/>
          </p:nvPr>
        </p:nvSpPr>
        <p:spPr/>
        <p:txBody>
          <a:bodyPr/>
          <a:lstStyle>
            <a:lvl1pPr>
              <a:defRPr/>
            </a:lvl1pPr>
          </a:lstStyle>
          <a:p>
            <a:r>
              <a:rPr lang="en-US"/>
              <a:t>How can we do environmentally sustainable healthcare?</a:t>
            </a:r>
          </a:p>
        </p:txBody>
      </p:sp>
      <p:sp>
        <p:nvSpPr>
          <p:cNvPr id="6" name="Slide Number Placeholder 5"/>
          <p:cNvSpPr>
            <a:spLocks noGrp="1"/>
          </p:cNvSpPr>
          <p:nvPr>
            <p:ph type="sldNum" sz="quarter" idx="12"/>
          </p:nvPr>
        </p:nvSpPr>
        <p:spPr/>
        <p:txBody>
          <a:bodyPr/>
          <a:lstStyle/>
          <a:p>
            <a:fld id="{4B096CFE-13EB-9C46-AD64-3E2A74317CB2}" type="slidenum">
              <a:t>‹#›</a:t>
            </a:fld>
            <a:endParaRPr lang="en-US"/>
          </a:p>
        </p:txBody>
      </p:sp>
      <p:cxnSp>
        <p:nvCxnSpPr>
          <p:cNvPr id="7" name="Straight Connector 6"/>
          <p:cNvCxnSpPr/>
          <p:nvPr userDrawn="1"/>
        </p:nvCxnSpPr>
        <p:spPr>
          <a:xfrm>
            <a:off x="360002" y="600000"/>
            <a:ext cx="840646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logolarge600.png">
            <a:extLst>
              <a:ext uri="{FF2B5EF4-FFF2-40B4-BE49-F238E27FC236}">
                <a16:creationId xmlns:a16="http://schemas.microsoft.com/office/drawing/2014/main" id="{6A27596F-AA5B-4FB8-A054-36989CF735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0062" y="180721"/>
            <a:ext cx="1056406" cy="351264"/>
          </a:xfrm>
          <a:prstGeom prst="rect">
            <a:avLst/>
          </a:prstGeom>
        </p:spPr>
      </p:pic>
    </p:spTree>
    <p:extLst>
      <p:ext uri="{BB962C8B-B14F-4D97-AF65-F5344CB8AC3E}">
        <p14:creationId xmlns:p14="http://schemas.microsoft.com/office/powerpoint/2010/main" val="831835522"/>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with referen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0000" y="1500000"/>
            <a:ext cx="7192268" cy="3663404"/>
          </a:xfrm>
        </p:spPr>
        <p:txBody>
          <a:bodyPr/>
          <a:lstStyle>
            <a:lvl1pPr>
              <a:buNone/>
              <a:defRPr sz="2000"/>
            </a:lvl1pPr>
            <a:lvl2pPr>
              <a:buNone/>
              <a:defRPr sz="2000" b="1">
                <a:solidFill>
                  <a:srgbClr val="E30514"/>
                </a:solidFill>
              </a:defRPr>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05.02.24</a:t>
            </a:r>
          </a:p>
        </p:txBody>
      </p:sp>
      <p:sp>
        <p:nvSpPr>
          <p:cNvPr id="5" name="Footer Placeholder 4"/>
          <p:cNvSpPr>
            <a:spLocks noGrp="1"/>
          </p:cNvSpPr>
          <p:nvPr>
            <p:ph type="ftr" sz="quarter" idx="11"/>
          </p:nvPr>
        </p:nvSpPr>
        <p:spPr/>
        <p:txBody>
          <a:bodyPr/>
          <a:lstStyle/>
          <a:p>
            <a:r>
              <a:rPr lang="en-US"/>
              <a:t>How can we do environmentally sustainable healthcare?</a:t>
            </a:r>
          </a:p>
        </p:txBody>
      </p:sp>
      <p:sp>
        <p:nvSpPr>
          <p:cNvPr id="6" name="Slide Number Placeholder 5"/>
          <p:cNvSpPr>
            <a:spLocks noGrp="1"/>
          </p:cNvSpPr>
          <p:nvPr>
            <p:ph type="sldNum" sz="quarter" idx="12"/>
          </p:nvPr>
        </p:nvSpPr>
        <p:spPr/>
        <p:txBody>
          <a:bodyPr/>
          <a:lstStyle/>
          <a:p>
            <a:fld id="{4B096CFE-13EB-9C46-AD64-3E2A74317CB2}" type="slidenum">
              <a:t>‹#›</a:t>
            </a:fld>
            <a:endParaRPr lang="en-US"/>
          </a:p>
        </p:txBody>
      </p:sp>
      <p:cxnSp>
        <p:nvCxnSpPr>
          <p:cNvPr id="7" name="Straight Connector 6"/>
          <p:cNvCxnSpPr/>
          <p:nvPr userDrawn="1"/>
        </p:nvCxnSpPr>
        <p:spPr>
          <a:xfrm>
            <a:off x="360002" y="600000"/>
            <a:ext cx="840646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3" hasCustomPrompt="1"/>
          </p:nvPr>
        </p:nvSpPr>
        <p:spPr>
          <a:xfrm>
            <a:off x="360896" y="5294099"/>
            <a:ext cx="7191375" cy="227147"/>
          </a:xfrm>
        </p:spPr>
        <p:txBody>
          <a:bodyPr/>
          <a:lstStyle>
            <a:lvl1pPr>
              <a:defRPr sz="1200" baseline="0"/>
            </a:lvl1pPr>
          </a:lstStyle>
          <a:p>
            <a:pPr lvl="0"/>
            <a:r>
              <a:rPr lang="en-GB"/>
              <a:t>Click to edit chart reference style</a:t>
            </a:r>
          </a:p>
        </p:txBody>
      </p:sp>
      <p:pic>
        <p:nvPicPr>
          <p:cNvPr id="10" name="Picture 9" descr="logolarge600.png">
            <a:extLst>
              <a:ext uri="{FF2B5EF4-FFF2-40B4-BE49-F238E27FC236}">
                <a16:creationId xmlns:a16="http://schemas.microsoft.com/office/drawing/2014/main" id="{0E261997-E764-490B-B7D8-076490F666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0062" y="180721"/>
            <a:ext cx="1056406" cy="351264"/>
          </a:xfrm>
          <a:prstGeom prst="rect">
            <a:avLst/>
          </a:prstGeom>
        </p:spPr>
      </p:pic>
    </p:spTree>
    <p:extLst>
      <p:ext uri="{BB962C8B-B14F-4D97-AF65-F5344CB8AC3E}">
        <p14:creationId xmlns:p14="http://schemas.microsoft.com/office/powerpoint/2010/main" val="2443462198"/>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4"/>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368000" y="1422419"/>
            <a:ext cx="7398468" cy="615553"/>
          </a:xfrm>
        </p:spPr>
        <p:txBody>
          <a:bodyPr anchor="b" anchorCtr="0"/>
          <a:lstStyle>
            <a:lvl1pPr algn="l">
              <a:defRPr sz="4000" b="0" cap="none">
                <a:solidFill>
                  <a:schemeClr val="bg1"/>
                </a:solidFill>
              </a:defRPr>
            </a:lvl1pPr>
          </a:lstStyle>
          <a:p>
            <a:r>
              <a:rPr lang="en-GB"/>
              <a:t>Coloured divider</a:t>
            </a:r>
            <a:endParaRPr lang="en-US"/>
          </a:p>
        </p:txBody>
      </p:sp>
      <p:sp>
        <p:nvSpPr>
          <p:cNvPr id="6" name="Text Placeholder 2"/>
          <p:cNvSpPr>
            <a:spLocks noGrp="1"/>
          </p:cNvSpPr>
          <p:nvPr>
            <p:ph type="body" idx="1" hasCustomPrompt="1"/>
          </p:nvPr>
        </p:nvSpPr>
        <p:spPr>
          <a:xfrm>
            <a:off x="1368000" y="2179974"/>
            <a:ext cx="7398468" cy="1250156"/>
          </a:xfrm>
        </p:spPr>
        <p:txBody>
          <a:bodyPr anchor="t" anchorCtr="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Insert subheading here if required</a:t>
            </a:r>
          </a:p>
        </p:txBody>
      </p:sp>
    </p:spTree>
    <p:extLst>
      <p:ext uri="{BB962C8B-B14F-4D97-AF65-F5344CB8AC3E}">
        <p14:creationId xmlns:p14="http://schemas.microsoft.com/office/powerpoint/2010/main" val="3532053646"/>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2" y="690479"/>
            <a:ext cx="8406469" cy="523220"/>
          </a:xfrm>
        </p:spPr>
        <p:txBody>
          <a:bodyPr/>
          <a:lstStyle>
            <a:lvl1pPr>
              <a:defRPr lang="en-US" sz="3400" dirty="0"/>
            </a:lvl1pPr>
          </a:lstStyle>
          <a:p>
            <a:r>
              <a:rPr lang="en-US"/>
              <a:t>Click to edit Master title style</a:t>
            </a:r>
          </a:p>
        </p:txBody>
      </p:sp>
      <p:sp>
        <p:nvSpPr>
          <p:cNvPr id="3" name="Content Placeholder 2"/>
          <p:cNvSpPr>
            <a:spLocks noGrp="1"/>
          </p:cNvSpPr>
          <p:nvPr>
            <p:ph sz="half" idx="1"/>
          </p:nvPr>
        </p:nvSpPr>
        <p:spPr>
          <a:xfrm>
            <a:off x="360000" y="1499999"/>
            <a:ext cx="4122000" cy="3840000"/>
          </a:xfrm>
        </p:spPr>
        <p:txBody>
          <a:bodyPr/>
          <a:lstStyle>
            <a:lvl1pPr>
              <a:defRPr lang="en-US" sz="2000" dirty="0" smtClean="0"/>
            </a:lvl1pPr>
            <a:lvl2pPr>
              <a:defRPr sz="2000">
                <a:solidFill>
                  <a:srgbClr val="E30514"/>
                </a:solidFill>
              </a:defRPr>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648200" y="1499999"/>
            <a:ext cx="4122000" cy="3840000"/>
          </a:xfrm>
        </p:spPr>
        <p:txBody>
          <a:bodyPr/>
          <a:lstStyle>
            <a:lvl1pPr>
              <a:defRPr sz="2000" baseline="0"/>
            </a:lvl1pPr>
            <a:lvl2pPr>
              <a:defRPr sz="2000">
                <a:solidFill>
                  <a:srgbClr val="E30514"/>
                </a:solidFill>
              </a:defRPr>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add copy or image</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a:defRPr sz="1050"/>
            </a:lvl1pPr>
          </a:lstStyle>
          <a:p>
            <a:r>
              <a:rPr lang="en-US"/>
              <a:t>05.02.24</a:t>
            </a:r>
          </a:p>
        </p:txBody>
      </p:sp>
      <p:sp>
        <p:nvSpPr>
          <p:cNvPr id="6" name="Footer Placeholder 5"/>
          <p:cNvSpPr>
            <a:spLocks noGrp="1"/>
          </p:cNvSpPr>
          <p:nvPr>
            <p:ph type="ftr" sz="quarter" idx="11"/>
          </p:nvPr>
        </p:nvSpPr>
        <p:spPr/>
        <p:txBody>
          <a:bodyPr/>
          <a:lstStyle>
            <a:lvl1pPr>
              <a:defRPr sz="1050"/>
            </a:lvl1pPr>
          </a:lstStyle>
          <a:p>
            <a:r>
              <a:rPr lang="en-US"/>
              <a:t>How can we do environmentally sustainable healthcare?</a:t>
            </a:r>
          </a:p>
        </p:txBody>
      </p:sp>
      <p:sp>
        <p:nvSpPr>
          <p:cNvPr id="7" name="Slide Number Placeholder 6"/>
          <p:cNvSpPr>
            <a:spLocks noGrp="1"/>
          </p:cNvSpPr>
          <p:nvPr>
            <p:ph type="sldNum" sz="quarter" idx="12"/>
          </p:nvPr>
        </p:nvSpPr>
        <p:spPr/>
        <p:txBody>
          <a:bodyPr/>
          <a:lstStyle/>
          <a:p>
            <a:fld id="{4B096CFE-13EB-9C46-AD64-3E2A74317CB2}" type="slidenum">
              <a:t>‹#›</a:t>
            </a:fld>
            <a:endParaRPr lang="en-US"/>
          </a:p>
        </p:txBody>
      </p:sp>
      <p:cxnSp>
        <p:nvCxnSpPr>
          <p:cNvPr id="8" name="Straight Connector 7"/>
          <p:cNvCxnSpPr/>
          <p:nvPr userDrawn="1"/>
        </p:nvCxnSpPr>
        <p:spPr>
          <a:xfrm>
            <a:off x="360002" y="600000"/>
            <a:ext cx="840646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logolarge600.png">
            <a:extLst>
              <a:ext uri="{FF2B5EF4-FFF2-40B4-BE49-F238E27FC236}">
                <a16:creationId xmlns:a16="http://schemas.microsoft.com/office/drawing/2014/main" id="{7AC52A05-CBF2-4161-886A-FC06575386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0062" y="180721"/>
            <a:ext cx="1056406" cy="351264"/>
          </a:xfrm>
          <a:prstGeom prst="rect">
            <a:avLst/>
          </a:prstGeom>
        </p:spPr>
      </p:pic>
    </p:spTree>
    <p:extLst>
      <p:ext uri="{BB962C8B-B14F-4D97-AF65-F5344CB8AC3E}">
        <p14:creationId xmlns:p14="http://schemas.microsoft.com/office/powerpoint/2010/main" val="2266760859"/>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Pull Out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68001" y="630000"/>
            <a:ext cx="6836199" cy="1231106"/>
          </a:xfrm>
        </p:spPr>
        <p:txBody>
          <a:bodyPr/>
          <a:lstStyle>
            <a:lvl1pPr>
              <a:lnSpc>
                <a:spcPts val="4800"/>
              </a:lnSpc>
              <a:spcAft>
                <a:spcPts val="1500"/>
              </a:spcAft>
              <a:defRPr sz="3300" baseline="0">
                <a:solidFill>
                  <a:schemeClr val="tx1"/>
                </a:solidFill>
              </a:defRPr>
            </a:lvl1pPr>
          </a:lstStyle>
          <a:p>
            <a:r>
              <a:rPr lang="en-GB"/>
              <a:t>“Pull out statement or quote slide” use bold italic font for source</a:t>
            </a:r>
            <a:endParaRPr lang="en-US"/>
          </a:p>
        </p:txBody>
      </p:sp>
    </p:spTree>
    <p:extLst>
      <p:ext uri="{BB962C8B-B14F-4D97-AF65-F5344CB8AC3E}">
        <p14:creationId xmlns:p14="http://schemas.microsoft.com/office/powerpoint/2010/main" val="4132298151"/>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slide imag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0" y="0"/>
            <a:ext cx="9144000" cy="5715000"/>
          </a:xfrm>
        </p:spPr>
        <p:txBody>
          <a:bodyPr/>
          <a:lstStyle>
            <a:lvl1pPr algn="ctr">
              <a:defRPr/>
            </a:lvl1pPr>
            <a:lvl2pPr algn="ctr">
              <a:defRPr/>
            </a:lvl2pPr>
            <a:lvl3pPr algn="ctr">
              <a:defRPr/>
            </a:lvl3pPr>
            <a:lvl4pPr algn="ctr">
              <a:defRPr/>
            </a:lvl4pPr>
            <a:lvl5pPr algn="ctr">
              <a:defRPr/>
            </a:lvl5pPr>
          </a:lstStyle>
          <a:p>
            <a:pPr lvl="0"/>
            <a:r>
              <a:rPr lang="en-GB"/>
              <a:t>Click to add full page charts, infographics</a:t>
            </a:r>
            <a:br>
              <a:rPr lang="en-GB"/>
            </a:br>
            <a:r>
              <a:rPr lang="en-GB"/>
              <a:t>tables, video and smartart</a:t>
            </a:r>
            <a:endParaRPr lang="en-US"/>
          </a:p>
        </p:txBody>
      </p:sp>
    </p:spTree>
    <p:extLst>
      <p:ext uri="{BB962C8B-B14F-4D97-AF65-F5344CB8AC3E}">
        <p14:creationId xmlns:p14="http://schemas.microsoft.com/office/powerpoint/2010/main" val="489044690"/>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Animation">
    <p:spTree>
      <p:nvGrpSpPr>
        <p:cNvPr id="1" name=""/>
        <p:cNvGrpSpPr/>
        <p:nvPr/>
      </p:nvGrpSpPr>
      <p:grpSpPr>
        <a:xfrm>
          <a:off x="0" y="0"/>
          <a:ext cx="0" cy="0"/>
          <a:chOff x="0" y="0"/>
          <a:chExt cx="0" cy="0"/>
        </a:xfrm>
      </p:grpSpPr>
      <p:pic>
        <p:nvPicPr>
          <p:cNvPr id="2" name="4bVQGwtjWk4"/>
          <p:cNvPicPr>
            <a:picLocks noRot="1" noChangeAspect="1"/>
          </p:cNvPicPr>
          <p:nvPr userDrawn="1">
            <a:videoFile r:link="rId1"/>
          </p:nvPr>
        </p:nvPicPr>
        <p:blipFill>
          <a:blip r:embed="rId3"/>
          <a:stretch>
            <a:fillRect/>
          </a:stretch>
        </p:blipFill>
        <p:spPr>
          <a:xfrm>
            <a:off x="0" y="0"/>
            <a:ext cx="9144000" cy="5715000"/>
          </a:xfrm>
          <a:prstGeom prst="rect">
            <a:avLst/>
          </a:prstGeom>
        </p:spPr>
      </p:pic>
    </p:spTree>
    <p:extLst>
      <p:ext uri="{BB962C8B-B14F-4D97-AF65-F5344CB8AC3E}">
        <p14:creationId xmlns:p14="http://schemas.microsoft.com/office/powerpoint/2010/main" val="3231810559"/>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timing>
    <p:tnLst>
      <p:par>
        <p:cTn id="1" dur="indefinite" restart="never" nodeType="tmRoot">
          <p:childTnLst>
            <p:video>
              <p:cMediaNode>
                <p:cTn id="2" fill="hold" display="0">
                  <p:stCondLst>
                    <p:cond delay="indefinite"/>
                  </p:stCondLst>
                </p:cTn>
                <p:tgtEl>
                  <p:spTgt spid="2"/>
                </p:tgtEl>
              </p:cMediaNode>
            </p:video>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2" y="690479"/>
            <a:ext cx="8406469" cy="523220"/>
          </a:xfrm>
          <a:prstGeom prst="rect">
            <a:avLst/>
          </a:prstGeom>
        </p:spPr>
        <p:txBody>
          <a:bodyPr vert="horz"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360002" y="1499999"/>
            <a:ext cx="8406469" cy="384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60000" y="295731"/>
            <a:ext cx="936000" cy="226969"/>
          </a:xfrm>
          <a:prstGeom prst="rect">
            <a:avLst/>
          </a:prstGeom>
        </p:spPr>
        <p:txBody>
          <a:bodyPr vert="horz" lIns="0" tIns="0" rIns="0" bIns="0" rtlCol="0" anchor="b" anchorCtr="0"/>
          <a:lstStyle>
            <a:lvl1pPr algn="l">
              <a:defRPr sz="1050">
                <a:solidFill>
                  <a:srgbClr val="1C1C1C"/>
                </a:solidFill>
                <a:latin typeface="Georgia"/>
                <a:cs typeface="Georgia"/>
              </a:defRPr>
            </a:lvl1pPr>
          </a:lstStyle>
          <a:p>
            <a:r>
              <a:rPr lang="en-US"/>
              <a:t>05.02.24</a:t>
            </a:r>
          </a:p>
        </p:txBody>
      </p:sp>
      <p:sp>
        <p:nvSpPr>
          <p:cNvPr id="5" name="Footer Placeholder 4"/>
          <p:cNvSpPr>
            <a:spLocks noGrp="1"/>
          </p:cNvSpPr>
          <p:nvPr>
            <p:ph type="ftr" sz="quarter" idx="3"/>
          </p:nvPr>
        </p:nvSpPr>
        <p:spPr>
          <a:xfrm>
            <a:off x="1368000" y="295731"/>
            <a:ext cx="5808600" cy="226969"/>
          </a:xfrm>
          <a:prstGeom prst="rect">
            <a:avLst/>
          </a:prstGeom>
        </p:spPr>
        <p:txBody>
          <a:bodyPr vert="horz" lIns="0" tIns="0" rIns="0" bIns="0" rtlCol="0" anchor="b" anchorCtr="0"/>
          <a:lstStyle>
            <a:lvl1pPr algn="l">
              <a:defRPr sz="1050">
                <a:solidFill>
                  <a:schemeClr val="tx1"/>
                </a:solidFill>
                <a:latin typeface="Georgia"/>
                <a:cs typeface="Georgia"/>
              </a:defRPr>
            </a:lvl1pPr>
          </a:lstStyle>
          <a:p>
            <a:r>
              <a:rPr lang="en-US"/>
              <a:t>How can we do environmentally sustainable healthcare?</a:t>
            </a:r>
          </a:p>
        </p:txBody>
      </p:sp>
      <p:sp>
        <p:nvSpPr>
          <p:cNvPr id="6" name="Slide Number Placeholder 5"/>
          <p:cNvSpPr>
            <a:spLocks noGrp="1"/>
          </p:cNvSpPr>
          <p:nvPr>
            <p:ph type="sldNum" sz="quarter" idx="4"/>
          </p:nvPr>
        </p:nvSpPr>
        <p:spPr>
          <a:xfrm>
            <a:off x="6553200" y="5407673"/>
            <a:ext cx="2213268" cy="193557"/>
          </a:xfrm>
          <a:prstGeom prst="rect">
            <a:avLst/>
          </a:prstGeom>
        </p:spPr>
        <p:txBody>
          <a:bodyPr vert="horz" lIns="0" tIns="0" rIns="0" bIns="0" rtlCol="0" anchor="ctr"/>
          <a:lstStyle>
            <a:lvl1pPr algn="r">
              <a:defRPr sz="1100">
                <a:solidFill>
                  <a:schemeClr val="tx1">
                    <a:tint val="75000"/>
                  </a:schemeClr>
                </a:solidFill>
                <a:latin typeface="Georgia"/>
                <a:cs typeface="Georgia"/>
              </a:defRPr>
            </a:lvl1pPr>
          </a:lstStyle>
          <a:p>
            <a:fld id="{4B096CFE-13EB-9C46-AD64-3E2A74317CB2}" type="slidenum">
              <a:rPr lang="en-US"/>
              <a:pPr/>
              <a:t>‹#›</a:t>
            </a:fld>
            <a:endParaRPr lang="en-US"/>
          </a:p>
        </p:txBody>
      </p:sp>
    </p:spTree>
    <p:extLst>
      <p:ext uri="{BB962C8B-B14F-4D97-AF65-F5344CB8AC3E}">
        <p14:creationId xmlns:p14="http://schemas.microsoft.com/office/powerpoint/2010/main" val="32571885"/>
      </p:ext>
    </p:extLst>
  </p:cSld>
  <p:clrMap bg1="lt1" tx1="dk1" bg2="lt2" tx2="dk2" accent1="accent1" accent2="accent2" accent3="accent3" accent4="accent4" accent5="accent5" accent6="accent6" hlink="hlink" folHlink="folHlink"/>
  <p:sldLayoutIdLst>
    <p:sldLayoutId id="2147483666" r:id="rId1"/>
    <p:sldLayoutId id="2147483655" r:id="rId2"/>
    <p:sldLayoutId id="2147483650" r:id="rId3"/>
    <p:sldLayoutId id="2147483685" r:id="rId4"/>
    <p:sldLayoutId id="2147483651" r:id="rId5"/>
    <p:sldLayoutId id="2147483657" r:id="rId6"/>
    <p:sldLayoutId id="2147483654" r:id="rId7"/>
    <p:sldLayoutId id="2147483661" r:id="rId8"/>
    <p:sldLayoutId id="2147483687" r:id="rId9"/>
    <p:sldLayoutId id="2147483662" r:id="rId10"/>
    <p:sldLayoutId id="2147483663" r:id="rId11"/>
    <p:sldLayoutId id="2147483665" r:id="rId12"/>
  </p:sldLayoutIdLst>
  <mc:AlternateContent xmlns:mc="http://schemas.openxmlformats.org/markup-compatibility/2006" xmlns:p14="http://schemas.microsoft.com/office/powerpoint/2010/main">
    <mc:Choice Requires="p14">
      <p:transition spd="slow" p14:dur="11250"/>
    </mc:Choice>
    <mc:Fallback xmlns="">
      <p:transition spd="slow"/>
    </mc:Fallback>
  </mc:AlternateContent>
  <p:hf sldNum="0" hdr="0"/>
  <p:txStyles>
    <p:titleStyle>
      <a:lvl1pPr algn="l" defTabSz="457200" rtl="0" eaLnBrk="1" latinLnBrk="0" hangingPunct="1">
        <a:spcBef>
          <a:spcPct val="0"/>
        </a:spcBef>
        <a:buNone/>
        <a:defRPr sz="3400" b="0" i="0" kern="1200">
          <a:solidFill>
            <a:schemeClr val="tx1"/>
          </a:solidFill>
          <a:latin typeface="Georgia"/>
          <a:ea typeface="+mj-ea"/>
          <a:cs typeface="Georgia"/>
        </a:defRPr>
      </a:lvl1pPr>
    </p:titleStyle>
    <p:bodyStyle>
      <a:lvl1pPr marL="0" indent="0" algn="l" defTabSz="457200" rtl="0" eaLnBrk="1" latinLnBrk="0" hangingPunct="1">
        <a:spcBef>
          <a:spcPts val="1000"/>
        </a:spcBef>
        <a:spcAft>
          <a:spcPts val="0"/>
        </a:spcAft>
        <a:buFont typeface="Arial"/>
        <a:buNone/>
        <a:defRPr sz="2000" kern="1200">
          <a:solidFill>
            <a:schemeClr val="tx1"/>
          </a:solidFill>
          <a:latin typeface="+mn-lt"/>
          <a:ea typeface="+mn-ea"/>
          <a:cs typeface="+mn-cs"/>
        </a:defRPr>
      </a:lvl1pPr>
      <a:lvl2pPr marL="0" indent="0" algn="l" defTabSz="457200" rtl="0" eaLnBrk="1" latinLnBrk="0" hangingPunct="1">
        <a:spcBef>
          <a:spcPts val="1000"/>
        </a:spcBef>
        <a:spcAft>
          <a:spcPts val="0"/>
        </a:spcAft>
        <a:buFont typeface="Arial"/>
        <a:buNone/>
        <a:defRPr sz="2000" b="1" kern="1200">
          <a:solidFill>
            <a:srgbClr val="E30514"/>
          </a:solidFill>
          <a:latin typeface="+mn-lt"/>
          <a:ea typeface="+mn-ea"/>
          <a:cs typeface="+mn-cs"/>
        </a:defRPr>
      </a:lvl2pPr>
      <a:lvl3pPr marL="288000" indent="-288000" algn="l" defTabSz="457200" rtl="0" eaLnBrk="1" latinLnBrk="0" hangingPunct="1">
        <a:spcBef>
          <a:spcPts val="1000"/>
        </a:spcBef>
        <a:spcAft>
          <a:spcPts val="0"/>
        </a:spcAft>
        <a:buSzPct val="120000"/>
        <a:buFont typeface="Arial" panose="020B0604020202020204" pitchFamily="34" charset="0"/>
        <a:buChar char="•"/>
        <a:defRPr sz="2000" kern="1200">
          <a:solidFill>
            <a:schemeClr val="tx1"/>
          </a:solidFill>
          <a:latin typeface="+mn-lt"/>
          <a:ea typeface="+mn-ea"/>
          <a:cs typeface="+mn-cs"/>
        </a:defRPr>
      </a:lvl3pPr>
      <a:lvl4pPr marL="1152000" indent="-288000" algn="l" defTabSz="457200" rtl="0" eaLnBrk="1" latinLnBrk="0" hangingPunct="1">
        <a:spcBef>
          <a:spcPts val="0"/>
        </a:spcBef>
        <a:spcAft>
          <a:spcPts val="500"/>
        </a:spcAft>
        <a:buSzPct val="120000"/>
        <a:buFont typeface="Arial" panose="020B0604020202020204" pitchFamily="34" charset="0"/>
        <a:buChar char="•"/>
        <a:defRPr sz="2000" kern="1200">
          <a:solidFill>
            <a:schemeClr val="tx1"/>
          </a:solidFill>
          <a:latin typeface="+mn-lt"/>
          <a:ea typeface="+mn-ea"/>
          <a:cs typeface="+mn-cs"/>
        </a:defRPr>
      </a:lvl4pPr>
      <a:lvl5pPr marL="1944000" indent="-288000" algn="l" defTabSz="457200" rtl="0" eaLnBrk="1" latinLnBrk="0" hangingPunct="1">
        <a:spcBef>
          <a:spcPts val="0"/>
        </a:spcBef>
        <a:spcAft>
          <a:spcPts val="1000"/>
        </a:spcAft>
        <a:buFont typeface="Arial" panose="020B0604020202020204" pitchFamily="34" charset="0"/>
        <a:buChar char="−"/>
        <a:tabLst/>
        <a:defRPr sz="2000" kern="1200">
          <a:solidFill>
            <a:schemeClr val="tx1"/>
          </a:solidFill>
          <a:latin typeface="+mn-lt"/>
          <a:ea typeface="+mn-ea"/>
          <a:cs typeface="+mn-cs"/>
        </a:defRPr>
      </a:lvl5pPr>
      <a:lvl6pPr marL="288000" indent="-288000" algn="l" defTabSz="457200" rtl="0" eaLnBrk="1" latinLnBrk="0" hangingPunct="1">
        <a:spcBef>
          <a:spcPts val="500"/>
        </a:spcBef>
        <a:buFont typeface="Wingdings" charset="2"/>
        <a:buAutoNum type="arabicPlain"/>
        <a:defRPr sz="2400" kern="1200">
          <a:solidFill>
            <a:schemeClr val="tx1"/>
          </a:solidFill>
          <a:latin typeface="+mn-lt"/>
          <a:ea typeface="+mn-ea"/>
          <a:cs typeface="+mn-cs"/>
        </a:defRPr>
      </a:lvl6pPr>
      <a:lvl7pPr marL="0" indent="0" algn="l" defTabSz="457200" rtl="0" eaLnBrk="1" latinLnBrk="0" hangingPunct="1">
        <a:spcBef>
          <a:spcPts val="500"/>
        </a:spcBef>
        <a:buFont typeface="Arial"/>
        <a:buNone/>
        <a:defRPr sz="1800" kern="1200">
          <a:solidFill>
            <a:schemeClr val="tx1"/>
          </a:solidFill>
          <a:latin typeface="+mn-lt"/>
          <a:ea typeface="+mn-ea"/>
          <a:cs typeface="+mn-cs"/>
        </a:defRPr>
      </a:lvl7pPr>
      <a:lvl8pPr marL="0" indent="0" algn="l" defTabSz="457200" rtl="0" eaLnBrk="1" latinLnBrk="0" hangingPunct="1">
        <a:spcBef>
          <a:spcPts val="500"/>
        </a:spcBef>
        <a:buFont typeface="Arial"/>
        <a:buNone/>
        <a:defRPr sz="1800" b="1" kern="1200">
          <a:solidFill>
            <a:schemeClr val="tx1"/>
          </a:solidFill>
          <a:latin typeface="+mn-lt"/>
          <a:ea typeface="+mn-ea"/>
          <a:cs typeface="+mn-cs"/>
        </a:defRPr>
      </a:lvl8pPr>
      <a:lvl9pPr marL="288000" indent="-288000" algn="l" defTabSz="457200" rtl="0" eaLnBrk="1" latinLnBrk="0" hangingPunct="1">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mailto:Tom.hardie@health.org.uk" TargetMode="External"/><Relationship Id="rId2" Type="http://schemas.openxmlformats.org/officeDocument/2006/relationships/hyperlink" Target="mailto:Caitriona.callan@health.org.uk"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8000" y="815000"/>
            <a:ext cx="7398468" cy="1231106"/>
          </a:xfrm>
        </p:spPr>
        <p:txBody>
          <a:bodyPr/>
          <a:lstStyle/>
          <a:p>
            <a:r>
              <a:rPr lang="en-US" sz="4000"/>
              <a:t>How can we do environmentally sustainable healthcare?</a:t>
            </a:r>
          </a:p>
        </p:txBody>
      </p:sp>
      <p:sp>
        <p:nvSpPr>
          <p:cNvPr id="6" name="Subtitle 5"/>
          <p:cNvSpPr>
            <a:spLocks noGrp="1"/>
          </p:cNvSpPr>
          <p:nvPr>
            <p:ph type="subTitle" idx="1"/>
          </p:nvPr>
        </p:nvSpPr>
        <p:spPr/>
        <p:txBody>
          <a:bodyPr vert="horz" lIns="0" tIns="0" rIns="0" bIns="0" rtlCol="0" anchor="t">
            <a:noAutofit/>
          </a:bodyPr>
          <a:lstStyle/>
          <a:p>
            <a:r>
              <a:rPr lang="en-US" dirty="0">
                <a:latin typeface="Arial"/>
                <a:cs typeface="Arial"/>
              </a:rPr>
              <a:t>Caitríona Callan, Tom Hardie, Charly </a:t>
            </a:r>
            <a:r>
              <a:rPr lang="en-US" dirty="0" err="1">
                <a:latin typeface="Arial"/>
                <a:cs typeface="Arial"/>
              </a:rPr>
              <a:t>Coxon</a:t>
            </a:r>
            <a:r>
              <a:rPr lang="en-US" dirty="0">
                <a:latin typeface="Arial"/>
                <a:cs typeface="Arial"/>
              </a:rPr>
              <a:t> and                    Ayoma Ratnappuli</a:t>
            </a:r>
          </a:p>
          <a:p>
            <a:endParaRPr lang="en-US" dirty="0"/>
          </a:p>
        </p:txBody>
      </p:sp>
      <p:sp>
        <p:nvSpPr>
          <p:cNvPr id="9" name="Text Placeholder 8"/>
          <p:cNvSpPr>
            <a:spLocks noGrp="1"/>
          </p:cNvSpPr>
          <p:nvPr>
            <p:ph type="body" sz="quarter" idx="11"/>
          </p:nvPr>
        </p:nvSpPr>
        <p:spPr>
          <a:xfrm>
            <a:off x="1368425" y="2984930"/>
            <a:ext cx="7398043" cy="451556"/>
          </a:xfrm>
        </p:spPr>
        <p:txBody>
          <a:bodyPr/>
          <a:lstStyle/>
          <a:p>
            <a:r>
              <a:rPr lang="en-US" sz="1800" dirty="0"/>
              <a:t>February 2024</a:t>
            </a:r>
          </a:p>
        </p:txBody>
      </p:sp>
      <p:pic>
        <p:nvPicPr>
          <p:cNvPr id="5" name="Google Shape;101;p2">
            <a:extLst>
              <a:ext uri="{FF2B5EF4-FFF2-40B4-BE49-F238E27FC236}">
                <a16:creationId xmlns:a16="http://schemas.microsoft.com/office/drawing/2014/main" id="{1F32E9AE-3D4C-4222-2234-0FA8BBB92223}"/>
              </a:ext>
            </a:extLst>
          </p:cNvPr>
          <p:cNvPicPr preferRelativeResize="0"/>
          <p:nvPr/>
        </p:nvPicPr>
        <p:blipFill rotWithShape="1">
          <a:blip r:embed="rId3">
            <a:alphaModFix/>
          </a:blip>
          <a:srcRect/>
          <a:stretch/>
        </p:blipFill>
        <p:spPr>
          <a:xfrm>
            <a:off x="6945806" y="4534168"/>
            <a:ext cx="1871190" cy="859154"/>
          </a:xfrm>
          <a:prstGeom prst="rect">
            <a:avLst/>
          </a:prstGeom>
          <a:noFill/>
          <a:ln>
            <a:noFill/>
          </a:ln>
        </p:spPr>
      </p:pic>
    </p:spTree>
    <p:extLst>
      <p:ext uri="{BB962C8B-B14F-4D97-AF65-F5344CB8AC3E}">
        <p14:creationId xmlns:p14="http://schemas.microsoft.com/office/powerpoint/2010/main" val="1417441982"/>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65F5-343E-9758-94E9-B811A4A4ACE9}"/>
              </a:ext>
            </a:extLst>
          </p:cNvPr>
          <p:cNvSpPr>
            <a:spLocks noGrp="1"/>
          </p:cNvSpPr>
          <p:nvPr>
            <p:ph type="title"/>
          </p:nvPr>
        </p:nvSpPr>
        <p:spPr>
          <a:xfrm>
            <a:off x="360000" y="665079"/>
            <a:ext cx="8553845" cy="1046440"/>
          </a:xfrm>
        </p:spPr>
        <p:txBody>
          <a:bodyPr/>
          <a:lstStyle/>
          <a:p>
            <a:r>
              <a:rPr lang="en-GB" dirty="0"/>
              <a:t>SusQI at the Centre for Sustainable Healthcare</a:t>
            </a:r>
          </a:p>
        </p:txBody>
      </p:sp>
      <p:sp>
        <p:nvSpPr>
          <p:cNvPr id="7" name="Date Placeholder 2">
            <a:extLst>
              <a:ext uri="{FF2B5EF4-FFF2-40B4-BE49-F238E27FC236}">
                <a16:creationId xmlns:a16="http://schemas.microsoft.com/office/drawing/2014/main" id="{61A865D7-984E-B4BB-6A4B-9F8DF934F462}"/>
              </a:ext>
            </a:extLst>
          </p:cNvPr>
          <p:cNvSpPr>
            <a:spLocks noGrp="1"/>
          </p:cNvSpPr>
          <p:nvPr>
            <p:ph type="dt" sz="half" idx="10"/>
          </p:nvPr>
        </p:nvSpPr>
        <p:spPr>
          <a:xfrm>
            <a:off x="360000" y="295731"/>
            <a:ext cx="936000" cy="226969"/>
          </a:xfrm>
        </p:spPr>
        <p:txBody>
          <a:bodyPr/>
          <a:lstStyle/>
          <a:p>
            <a:r>
              <a:rPr lang="en-US"/>
              <a:t>05.02.24</a:t>
            </a:r>
          </a:p>
        </p:txBody>
      </p:sp>
      <p:sp>
        <p:nvSpPr>
          <p:cNvPr id="8" name="Footer Placeholder 5">
            <a:extLst>
              <a:ext uri="{FF2B5EF4-FFF2-40B4-BE49-F238E27FC236}">
                <a16:creationId xmlns:a16="http://schemas.microsoft.com/office/drawing/2014/main" id="{C0AD0198-16D6-4AB9-50E7-8D7B4C7EE494}"/>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pic>
        <p:nvPicPr>
          <p:cNvPr id="5" name="Google Shape;101;p2">
            <a:extLst>
              <a:ext uri="{FF2B5EF4-FFF2-40B4-BE49-F238E27FC236}">
                <a16:creationId xmlns:a16="http://schemas.microsoft.com/office/drawing/2014/main" id="{7C5384E3-9ADB-DCE4-4B13-94720AE6653C}"/>
              </a:ext>
            </a:extLst>
          </p:cNvPr>
          <p:cNvPicPr preferRelativeResize="0"/>
          <p:nvPr/>
        </p:nvPicPr>
        <p:blipFill rotWithShape="1">
          <a:blip r:embed="rId3">
            <a:alphaModFix/>
          </a:blip>
          <a:srcRect/>
          <a:stretch/>
        </p:blipFill>
        <p:spPr>
          <a:xfrm>
            <a:off x="6405449" y="72066"/>
            <a:ext cx="1170143" cy="521824"/>
          </a:xfrm>
          <a:prstGeom prst="rect">
            <a:avLst/>
          </a:prstGeom>
          <a:noFill/>
          <a:ln>
            <a:noFill/>
          </a:ln>
        </p:spPr>
      </p:pic>
      <p:sp>
        <p:nvSpPr>
          <p:cNvPr id="11" name="Content Placeholder 3">
            <a:extLst>
              <a:ext uri="{FF2B5EF4-FFF2-40B4-BE49-F238E27FC236}">
                <a16:creationId xmlns:a16="http://schemas.microsoft.com/office/drawing/2014/main" id="{4EA7D1AA-3E80-E8AE-DEBD-70630159A8D8}"/>
              </a:ext>
            </a:extLst>
          </p:cNvPr>
          <p:cNvSpPr txBox="1">
            <a:spLocks/>
          </p:cNvSpPr>
          <p:nvPr/>
        </p:nvSpPr>
        <p:spPr>
          <a:xfrm>
            <a:off x="281277" y="1986420"/>
            <a:ext cx="4978557" cy="988945"/>
          </a:xfrm>
          <a:prstGeom prst="rect">
            <a:avLst/>
          </a:prstGeom>
        </p:spPr>
        <p:txBody>
          <a:bodyPr vert="horz" lIns="0" tIns="0" rIns="0" bIns="0" rtlCol="0">
            <a:noAutofit/>
          </a:bodyPr>
          <a:lstStyle>
            <a:lvl1pPr marL="0" indent="0" algn="l" defTabSz="457200" rtl="0" eaLnBrk="1" latinLnBrk="0" hangingPunct="1">
              <a:spcBef>
                <a:spcPts val="1000"/>
              </a:spcBef>
              <a:spcAft>
                <a:spcPts val="0"/>
              </a:spcAft>
              <a:buFont typeface="Arial"/>
              <a:buNone/>
              <a:defRPr sz="2000" kern="1200" baseline="0">
                <a:solidFill>
                  <a:schemeClr val="tx1"/>
                </a:solidFill>
                <a:latin typeface="+mn-lt"/>
                <a:ea typeface="+mn-ea"/>
                <a:cs typeface="+mn-cs"/>
              </a:defRPr>
            </a:lvl1pPr>
            <a:lvl2pPr marL="0" indent="0" algn="l" defTabSz="457200" rtl="0" eaLnBrk="1" latinLnBrk="0" hangingPunct="1">
              <a:spcBef>
                <a:spcPts val="1000"/>
              </a:spcBef>
              <a:spcAft>
                <a:spcPts val="0"/>
              </a:spcAft>
              <a:buFont typeface="Arial"/>
              <a:buNone/>
              <a:defRPr sz="2000" b="1" kern="1200">
                <a:solidFill>
                  <a:srgbClr val="E30514"/>
                </a:solidFill>
                <a:latin typeface="+mn-lt"/>
                <a:ea typeface="+mn-ea"/>
                <a:cs typeface="+mn-cs"/>
              </a:defRPr>
            </a:lvl2pPr>
            <a:lvl3pPr marL="288000" indent="-288000" algn="l" defTabSz="457200" rtl="0" eaLnBrk="1" latinLnBrk="0" hangingPunct="1">
              <a:spcBef>
                <a:spcPts val="1000"/>
              </a:spcBef>
              <a:spcAft>
                <a:spcPts val="0"/>
              </a:spcAft>
              <a:buSzPct val="120000"/>
              <a:buFont typeface="Arial" panose="020B0604020202020204" pitchFamily="34" charset="0"/>
              <a:buChar char="•"/>
              <a:defRPr sz="2000" kern="1200">
                <a:solidFill>
                  <a:schemeClr val="tx1"/>
                </a:solidFill>
                <a:latin typeface="+mn-lt"/>
                <a:ea typeface="+mn-ea"/>
                <a:cs typeface="+mn-cs"/>
              </a:defRPr>
            </a:lvl3pPr>
            <a:lvl4pPr marL="1152000" indent="-288000" algn="l" defTabSz="457200" rtl="0" eaLnBrk="1" latinLnBrk="0" hangingPunct="1">
              <a:spcBef>
                <a:spcPts val="0"/>
              </a:spcBef>
              <a:spcAft>
                <a:spcPts val="500"/>
              </a:spcAft>
              <a:buSzPct val="120000"/>
              <a:buFont typeface="Arial" panose="020B0604020202020204" pitchFamily="34" charset="0"/>
              <a:buChar char="•"/>
              <a:defRPr sz="2000" kern="1200">
                <a:solidFill>
                  <a:schemeClr val="tx1"/>
                </a:solidFill>
                <a:latin typeface="+mn-lt"/>
                <a:ea typeface="+mn-ea"/>
                <a:cs typeface="+mn-cs"/>
              </a:defRPr>
            </a:lvl4pPr>
            <a:lvl5pPr marL="1944000" indent="-288000" algn="l" defTabSz="457200" rtl="0" eaLnBrk="1" latinLnBrk="0" hangingPunct="1">
              <a:spcBef>
                <a:spcPts val="0"/>
              </a:spcBef>
              <a:spcAft>
                <a:spcPts val="1000"/>
              </a:spcAft>
              <a:buFont typeface="Arial" panose="020B0604020202020204" pitchFamily="34" charset="0"/>
              <a:buChar char="−"/>
              <a:tabLst/>
              <a:defRPr sz="2000" kern="1200">
                <a:solidFill>
                  <a:schemeClr val="tx1"/>
                </a:solidFill>
                <a:latin typeface="+mn-lt"/>
                <a:ea typeface="+mn-ea"/>
                <a:cs typeface="+mn-cs"/>
              </a:defRPr>
            </a:lvl5pPr>
            <a:lvl6pPr marL="288000" indent="-288000" algn="l" defTabSz="457200" rtl="0" eaLnBrk="1" latinLnBrk="0" hangingPunct="1">
              <a:spcBef>
                <a:spcPts val="500"/>
              </a:spcBef>
              <a:buFont typeface="Wingdings" charset="2"/>
              <a:buAutoNum type="arabicPlain"/>
              <a:defRPr sz="1800" kern="1200">
                <a:solidFill>
                  <a:schemeClr val="tx1"/>
                </a:solidFill>
                <a:latin typeface="+mn-lt"/>
                <a:ea typeface="+mn-ea"/>
                <a:cs typeface="+mn-cs"/>
              </a:defRPr>
            </a:lvl6pPr>
            <a:lvl7pPr marL="0" indent="0" algn="l" defTabSz="457200" rtl="0" eaLnBrk="1" latinLnBrk="0" hangingPunct="1">
              <a:spcBef>
                <a:spcPts val="500"/>
              </a:spcBef>
              <a:buFont typeface="Arial"/>
              <a:buNone/>
              <a:defRPr sz="1800" kern="1200">
                <a:solidFill>
                  <a:schemeClr val="tx1"/>
                </a:solidFill>
                <a:latin typeface="+mn-lt"/>
                <a:ea typeface="+mn-ea"/>
                <a:cs typeface="+mn-cs"/>
              </a:defRPr>
            </a:lvl7pPr>
            <a:lvl8pPr marL="0" indent="0" algn="l" defTabSz="457200" rtl="0" eaLnBrk="1" latinLnBrk="0" hangingPunct="1">
              <a:spcBef>
                <a:spcPts val="500"/>
              </a:spcBef>
              <a:buFont typeface="Arial"/>
              <a:buNone/>
              <a:defRPr sz="1800" b="1" kern="1200">
                <a:solidFill>
                  <a:schemeClr val="tx1"/>
                </a:solidFill>
                <a:latin typeface="+mn-lt"/>
                <a:ea typeface="+mn-ea"/>
                <a:cs typeface="+mn-cs"/>
              </a:defRPr>
            </a:lvl8pPr>
            <a:lvl9pPr marL="288000" indent="-288000" algn="l" defTabSz="457200" rtl="0" eaLnBrk="1" latinLnBrk="0" hangingPunct="1">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t>SusQI Framework is a vehicle for actioning principles of sustainable healthcare</a:t>
            </a:r>
          </a:p>
        </p:txBody>
      </p:sp>
      <p:pic>
        <p:nvPicPr>
          <p:cNvPr id="14" name="Google Shape;250;p14" descr="A picture containing logo&#10;&#10;Description automatically generated">
            <a:extLst>
              <a:ext uri="{FF2B5EF4-FFF2-40B4-BE49-F238E27FC236}">
                <a16:creationId xmlns:a16="http://schemas.microsoft.com/office/drawing/2014/main" id="{A4201B31-4937-45AF-3DD6-01C87EE886D0}"/>
              </a:ext>
            </a:extLst>
          </p:cNvPr>
          <p:cNvPicPr preferRelativeResize="0"/>
          <p:nvPr/>
        </p:nvPicPr>
        <p:blipFill rotWithShape="1">
          <a:blip r:embed="rId4">
            <a:alphaModFix/>
          </a:blip>
          <a:srcRect l="6911" t="27035" r="64648" b="23193"/>
          <a:stretch/>
        </p:blipFill>
        <p:spPr>
          <a:xfrm>
            <a:off x="8099101" y="690479"/>
            <a:ext cx="684897" cy="619809"/>
          </a:xfrm>
          <a:prstGeom prst="rect">
            <a:avLst/>
          </a:prstGeom>
          <a:noFill/>
          <a:ln>
            <a:noFill/>
          </a:ln>
        </p:spPr>
      </p:pic>
      <p:sp>
        <p:nvSpPr>
          <p:cNvPr id="3" name="Google Shape;246;p14">
            <a:extLst>
              <a:ext uri="{FF2B5EF4-FFF2-40B4-BE49-F238E27FC236}">
                <a16:creationId xmlns:a16="http://schemas.microsoft.com/office/drawing/2014/main" id="{25D4CAA6-7B93-E482-4101-94AAE8E96354}"/>
              </a:ext>
            </a:extLst>
          </p:cNvPr>
          <p:cNvSpPr txBox="1"/>
          <p:nvPr/>
        </p:nvSpPr>
        <p:spPr>
          <a:xfrm>
            <a:off x="360001" y="5215579"/>
            <a:ext cx="8553844" cy="407379"/>
          </a:xfrm>
          <a:prstGeom prst="rect">
            <a:avLst/>
          </a:prstGeom>
          <a:noFill/>
          <a:ln>
            <a:noFill/>
          </a:ln>
        </p:spPr>
        <p:txBody>
          <a:bodyPr spcFirstLastPara="1" wrap="square" lIns="91425" tIns="45700" rIns="91425" bIns="45700" anchor="t" anchorCtr="0">
            <a:spAutoFit/>
          </a:bodyPr>
          <a:lstStyle/>
          <a:p>
            <a:pPr marL="0" marR="0" lvl="0" indent="0" algn="l" rtl="0">
              <a:lnSpc>
                <a:spcPct val="95000"/>
              </a:lnSpc>
              <a:spcBef>
                <a:spcPts val="0"/>
              </a:spcBef>
              <a:spcAft>
                <a:spcPts val="0"/>
              </a:spcAft>
              <a:buNone/>
            </a:pPr>
            <a:r>
              <a:rPr lang="en-GB" sz="1050" i="1" dirty="0">
                <a:solidFill>
                  <a:srgbClr val="000000"/>
                </a:solidFill>
                <a:latin typeface="Calibri"/>
                <a:ea typeface="Calibri"/>
                <a:cs typeface="Calibri"/>
                <a:sym typeface="Calibri"/>
              </a:rPr>
              <a:t>Mortimer-F. The Sustainable Physician Clinical Medicine 2010, Vol 10, No 2: 110–11</a:t>
            </a:r>
            <a:endParaRPr lang="en-GB" sz="1200" dirty="0"/>
          </a:p>
          <a:p>
            <a:pPr marL="0" marR="0" lvl="0" indent="0" algn="l" rtl="0">
              <a:spcBef>
                <a:spcPts val="0"/>
              </a:spcBef>
              <a:spcAft>
                <a:spcPts val="0"/>
              </a:spcAft>
              <a:buNone/>
            </a:pPr>
            <a:r>
              <a:rPr lang="en-US" sz="1050" i="1" dirty="0">
                <a:solidFill>
                  <a:schemeClr val="dk1"/>
                </a:solidFill>
                <a:latin typeface="Calibri"/>
                <a:ea typeface="Calibri"/>
                <a:cs typeface="Calibri"/>
                <a:sym typeface="Calibri"/>
              </a:rPr>
              <a:t>Mortimer F, Isherwood J, Wilkinson A, Vaux E. Sustainability in quality improvement: redefining value. Future Healthcare Journal, 2018 Vol.5(2):88-93</a:t>
            </a:r>
            <a:endParaRPr sz="1200" dirty="0"/>
          </a:p>
        </p:txBody>
      </p:sp>
      <p:grpSp>
        <p:nvGrpSpPr>
          <p:cNvPr id="40" name="Google Shape;258;p15">
            <a:extLst>
              <a:ext uri="{FF2B5EF4-FFF2-40B4-BE49-F238E27FC236}">
                <a16:creationId xmlns:a16="http://schemas.microsoft.com/office/drawing/2014/main" id="{BC9AB882-8408-259D-976C-337D6F91A509}"/>
              </a:ext>
            </a:extLst>
          </p:cNvPr>
          <p:cNvGrpSpPr/>
          <p:nvPr/>
        </p:nvGrpSpPr>
        <p:grpSpPr>
          <a:xfrm>
            <a:off x="2616127" y="2033850"/>
            <a:ext cx="5978021" cy="3181729"/>
            <a:chOff x="9953" y="1444"/>
            <a:chExt cx="6685692" cy="4926299"/>
          </a:xfrm>
          <a:solidFill>
            <a:schemeClr val="accent6">
              <a:lumMod val="75000"/>
            </a:schemeClr>
          </a:solidFill>
        </p:grpSpPr>
        <p:sp>
          <p:nvSpPr>
            <p:cNvPr id="41" name="Google Shape;259;p15">
              <a:extLst>
                <a:ext uri="{FF2B5EF4-FFF2-40B4-BE49-F238E27FC236}">
                  <a16:creationId xmlns:a16="http://schemas.microsoft.com/office/drawing/2014/main" id="{75E024E3-2DD1-9FB4-8B68-3B2863692037}"/>
                </a:ext>
              </a:extLst>
            </p:cNvPr>
            <p:cNvSpPr/>
            <p:nvPr/>
          </p:nvSpPr>
          <p:spPr>
            <a:xfrm>
              <a:off x="9953" y="2277658"/>
              <a:ext cx="1759392" cy="879696"/>
            </a:xfrm>
            <a:prstGeom prst="roundRect">
              <a:avLst>
                <a:gd name="adj" fmla="val 10000"/>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60;p15">
              <a:extLst>
                <a:ext uri="{FF2B5EF4-FFF2-40B4-BE49-F238E27FC236}">
                  <a16:creationId xmlns:a16="http://schemas.microsoft.com/office/drawing/2014/main" id="{380ACA7B-CF01-C79C-4264-7FBF297E6B72}"/>
                </a:ext>
              </a:extLst>
            </p:cNvPr>
            <p:cNvSpPr txBox="1"/>
            <p:nvPr/>
          </p:nvSpPr>
          <p:spPr>
            <a:xfrm>
              <a:off x="35718" y="2303423"/>
              <a:ext cx="1707862" cy="828166"/>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050" tIns="12050" rIns="12050" bIns="1205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600" dirty="0">
                  <a:solidFill>
                    <a:schemeClr val="lt1"/>
                  </a:solidFill>
                  <a:latin typeface="Calibri"/>
                  <a:ea typeface="Calibri"/>
                  <a:cs typeface="Calibri"/>
                  <a:sym typeface="Calibri"/>
                </a:rPr>
                <a:t>Improve health, reduce carbon</a:t>
              </a:r>
              <a:endParaRPr sz="1600" dirty="0"/>
            </a:p>
          </p:txBody>
        </p:sp>
        <p:sp>
          <p:nvSpPr>
            <p:cNvPr id="43" name="Google Shape;261;p15">
              <a:extLst>
                <a:ext uri="{FF2B5EF4-FFF2-40B4-BE49-F238E27FC236}">
                  <a16:creationId xmlns:a16="http://schemas.microsoft.com/office/drawing/2014/main" id="{9B57245E-1F6A-CC6B-F6ED-EDC9E2E8F56C}"/>
                </a:ext>
              </a:extLst>
            </p:cNvPr>
            <p:cNvSpPr/>
            <p:nvPr/>
          </p:nvSpPr>
          <p:spPr>
            <a:xfrm rot="17945813">
              <a:off x="1397623" y="2069162"/>
              <a:ext cx="1447203" cy="32124"/>
            </a:xfrm>
            <a:custGeom>
              <a:avLst/>
              <a:gdLst/>
              <a:ahLst/>
              <a:cxnLst/>
              <a:rect l="l" t="t" r="r" b="b"/>
              <a:pathLst>
                <a:path w="120000" h="120000" extrusionOk="0">
                  <a:moveTo>
                    <a:pt x="0" y="60000"/>
                  </a:moveTo>
                  <a:lnTo>
                    <a:pt x="120000" y="60000"/>
                  </a:lnTo>
                </a:path>
              </a:pathLst>
            </a:custGeom>
            <a:grpFill/>
            <a:ln>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62;p15">
              <a:extLst>
                <a:ext uri="{FF2B5EF4-FFF2-40B4-BE49-F238E27FC236}">
                  <a16:creationId xmlns:a16="http://schemas.microsoft.com/office/drawing/2014/main" id="{29FD9258-93AF-A573-3DCC-BF5DC0DC7921}"/>
                </a:ext>
              </a:extLst>
            </p:cNvPr>
            <p:cNvSpPr txBox="1"/>
            <p:nvPr/>
          </p:nvSpPr>
          <p:spPr>
            <a:xfrm rot="-3654187">
              <a:off x="2085044" y="2049044"/>
              <a:ext cx="72360" cy="72360"/>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45" name="Google Shape;263;p15">
              <a:extLst>
                <a:ext uri="{FF2B5EF4-FFF2-40B4-BE49-F238E27FC236}">
                  <a16:creationId xmlns:a16="http://schemas.microsoft.com/office/drawing/2014/main" id="{33F45ACE-C0FF-2230-4B4B-69380572ACE2}"/>
                </a:ext>
              </a:extLst>
            </p:cNvPr>
            <p:cNvSpPr/>
            <p:nvPr/>
          </p:nvSpPr>
          <p:spPr>
            <a:xfrm>
              <a:off x="2473103" y="1013094"/>
              <a:ext cx="1759392" cy="879696"/>
            </a:xfrm>
            <a:prstGeom prst="roundRect">
              <a:avLst>
                <a:gd name="adj" fmla="val 10000"/>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4;p15">
              <a:extLst>
                <a:ext uri="{FF2B5EF4-FFF2-40B4-BE49-F238E27FC236}">
                  <a16:creationId xmlns:a16="http://schemas.microsoft.com/office/drawing/2014/main" id="{8C01EC07-83ED-0134-F867-9FC1D8D4C170}"/>
                </a:ext>
              </a:extLst>
            </p:cNvPr>
            <p:cNvSpPr txBox="1"/>
            <p:nvPr/>
          </p:nvSpPr>
          <p:spPr>
            <a:xfrm>
              <a:off x="2498868" y="1038859"/>
              <a:ext cx="1707862" cy="828166"/>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050" tIns="12050" rIns="12050" bIns="1205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600">
                  <a:solidFill>
                    <a:schemeClr val="lt1"/>
                  </a:solidFill>
                  <a:latin typeface="Calibri"/>
                  <a:ea typeface="Calibri"/>
                  <a:cs typeface="Calibri"/>
                  <a:sym typeface="Calibri"/>
                </a:rPr>
                <a:t>Reduce activity</a:t>
              </a:r>
              <a:endParaRPr sz="1600"/>
            </a:p>
          </p:txBody>
        </p:sp>
        <p:sp>
          <p:nvSpPr>
            <p:cNvPr id="47" name="Google Shape;265;p15">
              <a:extLst>
                <a:ext uri="{FF2B5EF4-FFF2-40B4-BE49-F238E27FC236}">
                  <a16:creationId xmlns:a16="http://schemas.microsoft.com/office/drawing/2014/main" id="{4CD6353E-D42B-9093-E80B-EE3CD9D059F8}"/>
                </a:ext>
              </a:extLst>
            </p:cNvPr>
            <p:cNvSpPr/>
            <p:nvPr/>
          </p:nvSpPr>
          <p:spPr>
            <a:xfrm rot="18289469">
              <a:off x="3943689" y="831466"/>
              <a:ext cx="1450414" cy="128482"/>
            </a:xfrm>
            <a:custGeom>
              <a:avLst/>
              <a:gdLst/>
              <a:ahLst/>
              <a:cxnLst/>
              <a:rect l="l" t="t" r="r" b="b"/>
              <a:pathLst>
                <a:path w="120000" h="120000" extrusionOk="0">
                  <a:moveTo>
                    <a:pt x="0" y="60000"/>
                  </a:moveTo>
                  <a:lnTo>
                    <a:pt x="120000" y="60000"/>
                  </a:lnTo>
                </a:path>
              </a:pathLst>
            </a:custGeom>
            <a:grpFill/>
            <a:ln>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66;p15">
              <a:extLst>
                <a:ext uri="{FF2B5EF4-FFF2-40B4-BE49-F238E27FC236}">
                  <a16:creationId xmlns:a16="http://schemas.microsoft.com/office/drawing/2014/main" id="{09999994-C176-45A2-68E2-B565087C386E}"/>
                </a:ext>
              </a:extLst>
            </p:cNvPr>
            <p:cNvSpPr txBox="1"/>
            <p:nvPr/>
          </p:nvSpPr>
          <p:spPr>
            <a:xfrm rot="-3310531">
              <a:off x="4553565" y="916308"/>
              <a:ext cx="61618" cy="61618"/>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49" name="Google Shape;267;p15">
              <a:extLst>
                <a:ext uri="{FF2B5EF4-FFF2-40B4-BE49-F238E27FC236}">
                  <a16:creationId xmlns:a16="http://schemas.microsoft.com/office/drawing/2014/main" id="{5609C01F-AA6E-A56E-3019-4307B9011D7D}"/>
                </a:ext>
              </a:extLst>
            </p:cNvPr>
            <p:cNvSpPr/>
            <p:nvPr/>
          </p:nvSpPr>
          <p:spPr>
            <a:xfrm>
              <a:off x="4936253" y="1444"/>
              <a:ext cx="1759392" cy="879696"/>
            </a:xfrm>
            <a:prstGeom prst="roundRect">
              <a:avLst>
                <a:gd name="adj" fmla="val 10000"/>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68;p15">
              <a:extLst>
                <a:ext uri="{FF2B5EF4-FFF2-40B4-BE49-F238E27FC236}">
                  <a16:creationId xmlns:a16="http://schemas.microsoft.com/office/drawing/2014/main" id="{642735D9-A8EF-022E-8C48-B6A062107EF8}"/>
                </a:ext>
              </a:extLst>
            </p:cNvPr>
            <p:cNvSpPr txBox="1"/>
            <p:nvPr/>
          </p:nvSpPr>
          <p:spPr>
            <a:xfrm>
              <a:off x="4962018" y="27209"/>
              <a:ext cx="1707862" cy="828166"/>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050" tIns="12050" rIns="12050" bIns="1205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600" dirty="0">
                  <a:solidFill>
                    <a:schemeClr val="lt1"/>
                  </a:solidFill>
                  <a:latin typeface="Calibri"/>
                  <a:ea typeface="Calibri"/>
                  <a:cs typeface="Calibri"/>
                  <a:sym typeface="Calibri"/>
                </a:rPr>
                <a:t>Prevention</a:t>
              </a:r>
              <a:endParaRPr sz="1600" dirty="0"/>
            </a:p>
          </p:txBody>
        </p:sp>
        <p:sp>
          <p:nvSpPr>
            <p:cNvPr id="51" name="Google Shape;269;p15">
              <a:extLst>
                <a:ext uri="{FF2B5EF4-FFF2-40B4-BE49-F238E27FC236}">
                  <a16:creationId xmlns:a16="http://schemas.microsoft.com/office/drawing/2014/main" id="{CEC36B75-83F4-4B81-E2D4-246A7702AB41}"/>
                </a:ext>
              </a:extLst>
            </p:cNvPr>
            <p:cNvSpPr/>
            <p:nvPr/>
          </p:nvSpPr>
          <p:spPr>
            <a:xfrm>
              <a:off x="4232496" y="1436881"/>
              <a:ext cx="703757" cy="32124"/>
            </a:xfrm>
            <a:custGeom>
              <a:avLst/>
              <a:gdLst/>
              <a:ahLst/>
              <a:cxnLst/>
              <a:rect l="l" t="t" r="r" b="b"/>
              <a:pathLst>
                <a:path w="120000" h="120000" extrusionOk="0">
                  <a:moveTo>
                    <a:pt x="0" y="60000"/>
                  </a:moveTo>
                  <a:lnTo>
                    <a:pt x="120000" y="60000"/>
                  </a:lnTo>
                </a:path>
              </a:pathLst>
            </a:custGeom>
            <a:grpFill/>
            <a:ln>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1;p15">
              <a:extLst>
                <a:ext uri="{FF2B5EF4-FFF2-40B4-BE49-F238E27FC236}">
                  <a16:creationId xmlns:a16="http://schemas.microsoft.com/office/drawing/2014/main" id="{0672C306-4136-8930-B6FB-F87AB4DF3F84}"/>
                </a:ext>
              </a:extLst>
            </p:cNvPr>
            <p:cNvSpPr/>
            <p:nvPr/>
          </p:nvSpPr>
          <p:spPr>
            <a:xfrm>
              <a:off x="4936253" y="1013094"/>
              <a:ext cx="1759392" cy="879696"/>
            </a:xfrm>
            <a:prstGeom prst="roundRect">
              <a:avLst>
                <a:gd name="adj" fmla="val 10000"/>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2;p15">
              <a:extLst>
                <a:ext uri="{FF2B5EF4-FFF2-40B4-BE49-F238E27FC236}">
                  <a16:creationId xmlns:a16="http://schemas.microsoft.com/office/drawing/2014/main" id="{4011663F-F2B7-5635-C443-9B687D62E7F1}"/>
                </a:ext>
              </a:extLst>
            </p:cNvPr>
            <p:cNvSpPr txBox="1"/>
            <p:nvPr/>
          </p:nvSpPr>
          <p:spPr>
            <a:xfrm>
              <a:off x="4962018" y="1038859"/>
              <a:ext cx="1707862" cy="828166"/>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050" tIns="12050" rIns="12050" bIns="1205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600" dirty="0">
                  <a:solidFill>
                    <a:schemeClr val="lt1"/>
                  </a:solidFill>
                  <a:latin typeface="Calibri"/>
                  <a:ea typeface="Calibri"/>
                  <a:cs typeface="Calibri"/>
                  <a:sym typeface="Calibri"/>
                </a:rPr>
                <a:t>Patient empowerment</a:t>
              </a:r>
              <a:endParaRPr sz="1600" dirty="0"/>
            </a:p>
          </p:txBody>
        </p:sp>
        <p:sp>
          <p:nvSpPr>
            <p:cNvPr id="55" name="Google Shape;273;p15">
              <a:extLst>
                <a:ext uri="{FF2B5EF4-FFF2-40B4-BE49-F238E27FC236}">
                  <a16:creationId xmlns:a16="http://schemas.microsoft.com/office/drawing/2014/main" id="{7DAAA772-DE34-65F0-12CD-1FD71E1D64D2}"/>
                </a:ext>
              </a:extLst>
            </p:cNvPr>
            <p:cNvSpPr/>
            <p:nvPr/>
          </p:nvSpPr>
          <p:spPr>
            <a:xfrm rot="3310531" flipV="1">
              <a:off x="3993743" y="1912341"/>
              <a:ext cx="1261717" cy="51131"/>
            </a:xfrm>
            <a:custGeom>
              <a:avLst/>
              <a:gdLst/>
              <a:ahLst/>
              <a:cxnLst/>
              <a:rect l="l" t="t" r="r" b="b"/>
              <a:pathLst>
                <a:path w="120000" h="120000" extrusionOk="0">
                  <a:moveTo>
                    <a:pt x="0" y="60000"/>
                  </a:moveTo>
                  <a:lnTo>
                    <a:pt x="120000" y="60000"/>
                  </a:lnTo>
                </a:path>
              </a:pathLst>
            </a:custGeom>
            <a:grpFill/>
            <a:ln>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4;p15">
              <a:extLst>
                <a:ext uri="{FF2B5EF4-FFF2-40B4-BE49-F238E27FC236}">
                  <a16:creationId xmlns:a16="http://schemas.microsoft.com/office/drawing/2014/main" id="{FE1C4E11-8D01-81CE-D988-1E94662AFE0A}"/>
                </a:ext>
              </a:extLst>
            </p:cNvPr>
            <p:cNvSpPr txBox="1"/>
            <p:nvPr/>
          </p:nvSpPr>
          <p:spPr>
            <a:xfrm rot="3310531">
              <a:off x="4553565" y="1927959"/>
              <a:ext cx="61618" cy="61618"/>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57" name="Google Shape;275;p15">
              <a:extLst>
                <a:ext uri="{FF2B5EF4-FFF2-40B4-BE49-F238E27FC236}">
                  <a16:creationId xmlns:a16="http://schemas.microsoft.com/office/drawing/2014/main" id="{152322BF-82E3-0987-7E15-C96BBC4B18CF}"/>
                </a:ext>
              </a:extLst>
            </p:cNvPr>
            <p:cNvSpPr/>
            <p:nvPr/>
          </p:nvSpPr>
          <p:spPr>
            <a:xfrm>
              <a:off x="4936253" y="2024745"/>
              <a:ext cx="1759392" cy="879696"/>
            </a:xfrm>
            <a:prstGeom prst="roundRect">
              <a:avLst>
                <a:gd name="adj" fmla="val 10000"/>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6;p15">
              <a:extLst>
                <a:ext uri="{FF2B5EF4-FFF2-40B4-BE49-F238E27FC236}">
                  <a16:creationId xmlns:a16="http://schemas.microsoft.com/office/drawing/2014/main" id="{601CD1B4-D980-7E94-D9DA-16C4A9752E2B}"/>
                </a:ext>
              </a:extLst>
            </p:cNvPr>
            <p:cNvSpPr txBox="1"/>
            <p:nvPr/>
          </p:nvSpPr>
          <p:spPr>
            <a:xfrm>
              <a:off x="4962018" y="2050510"/>
              <a:ext cx="1707862" cy="828166"/>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050" tIns="12050" rIns="12050" bIns="1205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600" dirty="0">
                  <a:solidFill>
                    <a:schemeClr val="lt1"/>
                  </a:solidFill>
                  <a:latin typeface="Calibri"/>
                  <a:ea typeface="Calibri"/>
                  <a:cs typeface="Calibri"/>
                  <a:sym typeface="Calibri"/>
                </a:rPr>
                <a:t>Lean pathways </a:t>
              </a:r>
              <a:endParaRPr sz="1600" dirty="0"/>
            </a:p>
          </p:txBody>
        </p:sp>
        <p:sp>
          <p:nvSpPr>
            <p:cNvPr id="59" name="Google Shape;277;p15">
              <a:extLst>
                <a:ext uri="{FF2B5EF4-FFF2-40B4-BE49-F238E27FC236}">
                  <a16:creationId xmlns:a16="http://schemas.microsoft.com/office/drawing/2014/main" id="{E8E32E6F-99A9-5A72-75A8-972D40224929}"/>
                </a:ext>
              </a:extLst>
            </p:cNvPr>
            <p:cNvSpPr/>
            <p:nvPr/>
          </p:nvSpPr>
          <p:spPr>
            <a:xfrm rot="3654187">
              <a:off x="1397623" y="3333726"/>
              <a:ext cx="1447202" cy="32124"/>
            </a:xfrm>
            <a:custGeom>
              <a:avLst/>
              <a:gdLst/>
              <a:ahLst/>
              <a:cxnLst/>
              <a:rect l="l" t="t" r="r" b="b"/>
              <a:pathLst>
                <a:path w="120000" h="120000" extrusionOk="0">
                  <a:moveTo>
                    <a:pt x="0" y="60000"/>
                  </a:moveTo>
                  <a:lnTo>
                    <a:pt x="120000" y="60000"/>
                  </a:lnTo>
                </a:path>
              </a:pathLst>
            </a:custGeom>
            <a:grpFill/>
            <a:ln>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8;p15">
              <a:extLst>
                <a:ext uri="{FF2B5EF4-FFF2-40B4-BE49-F238E27FC236}">
                  <a16:creationId xmlns:a16="http://schemas.microsoft.com/office/drawing/2014/main" id="{37353C77-5C21-1791-3556-5F8FE1734875}"/>
                </a:ext>
              </a:extLst>
            </p:cNvPr>
            <p:cNvSpPr txBox="1"/>
            <p:nvPr/>
          </p:nvSpPr>
          <p:spPr>
            <a:xfrm rot="3654187">
              <a:off x="2085044" y="3313608"/>
              <a:ext cx="72360" cy="72360"/>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61" name="Google Shape;279;p15">
              <a:extLst>
                <a:ext uri="{FF2B5EF4-FFF2-40B4-BE49-F238E27FC236}">
                  <a16:creationId xmlns:a16="http://schemas.microsoft.com/office/drawing/2014/main" id="{C08FF25F-7BB0-E8E1-0891-EFFA2F997C08}"/>
                </a:ext>
              </a:extLst>
            </p:cNvPr>
            <p:cNvSpPr/>
            <p:nvPr/>
          </p:nvSpPr>
          <p:spPr>
            <a:xfrm>
              <a:off x="2473103" y="3542222"/>
              <a:ext cx="1759392" cy="879696"/>
            </a:xfrm>
            <a:prstGeom prst="roundRect">
              <a:avLst>
                <a:gd name="adj" fmla="val 10000"/>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0;p15">
              <a:extLst>
                <a:ext uri="{FF2B5EF4-FFF2-40B4-BE49-F238E27FC236}">
                  <a16:creationId xmlns:a16="http://schemas.microsoft.com/office/drawing/2014/main" id="{E43F71CD-0A57-41A1-4358-B8B290E8D394}"/>
                </a:ext>
              </a:extLst>
            </p:cNvPr>
            <p:cNvSpPr txBox="1"/>
            <p:nvPr/>
          </p:nvSpPr>
          <p:spPr>
            <a:xfrm>
              <a:off x="2498868" y="3567987"/>
              <a:ext cx="1707862" cy="828166"/>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050" tIns="12050" rIns="12050" bIns="1205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600">
                  <a:solidFill>
                    <a:schemeClr val="lt1"/>
                  </a:solidFill>
                  <a:latin typeface="Calibri"/>
                  <a:ea typeface="Calibri"/>
                  <a:cs typeface="Calibri"/>
                  <a:sym typeface="Calibri"/>
                </a:rPr>
                <a:t>Reduce carbon intensity</a:t>
              </a:r>
              <a:endParaRPr sz="1600"/>
            </a:p>
          </p:txBody>
        </p:sp>
        <p:sp>
          <p:nvSpPr>
            <p:cNvPr id="63" name="Google Shape;281;p15">
              <a:extLst>
                <a:ext uri="{FF2B5EF4-FFF2-40B4-BE49-F238E27FC236}">
                  <a16:creationId xmlns:a16="http://schemas.microsoft.com/office/drawing/2014/main" id="{E1298A89-B617-9860-5A9F-8C092DDE7DFC}"/>
                </a:ext>
              </a:extLst>
            </p:cNvPr>
            <p:cNvSpPr/>
            <p:nvPr/>
          </p:nvSpPr>
          <p:spPr>
            <a:xfrm rot="19457599">
              <a:off x="4168271" y="3602827"/>
              <a:ext cx="866679" cy="32124"/>
            </a:xfrm>
            <a:custGeom>
              <a:avLst/>
              <a:gdLst/>
              <a:ahLst/>
              <a:cxnLst/>
              <a:rect l="l" t="t" r="r" b="b"/>
              <a:pathLst>
                <a:path w="120000" h="120000" extrusionOk="0">
                  <a:moveTo>
                    <a:pt x="0" y="60000"/>
                  </a:moveTo>
                  <a:lnTo>
                    <a:pt x="120000" y="60000"/>
                  </a:lnTo>
                </a:path>
              </a:pathLst>
            </a:custGeom>
            <a:grpFill/>
            <a:ln>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2;p15">
              <a:extLst>
                <a:ext uri="{FF2B5EF4-FFF2-40B4-BE49-F238E27FC236}">
                  <a16:creationId xmlns:a16="http://schemas.microsoft.com/office/drawing/2014/main" id="{8536119B-D7EC-EF41-B2D1-DEEE931198BE}"/>
                </a:ext>
              </a:extLst>
            </p:cNvPr>
            <p:cNvSpPr txBox="1"/>
            <p:nvPr/>
          </p:nvSpPr>
          <p:spPr>
            <a:xfrm rot="19457599">
              <a:off x="4582664" y="3632323"/>
              <a:ext cx="43333" cy="43333"/>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65" name="Google Shape;283;p15">
              <a:extLst>
                <a:ext uri="{FF2B5EF4-FFF2-40B4-BE49-F238E27FC236}">
                  <a16:creationId xmlns:a16="http://schemas.microsoft.com/office/drawing/2014/main" id="{5C77B353-D923-7F6C-3F69-792A54D0842C}"/>
                </a:ext>
              </a:extLst>
            </p:cNvPr>
            <p:cNvSpPr/>
            <p:nvPr/>
          </p:nvSpPr>
          <p:spPr>
            <a:xfrm>
              <a:off x="4936253" y="3036396"/>
              <a:ext cx="1759392" cy="879696"/>
            </a:xfrm>
            <a:prstGeom prst="roundRect">
              <a:avLst>
                <a:gd name="adj" fmla="val 10000"/>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4;p15">
              <a:extLst>
                <a:ext uri="{FF2B5EF4-FFF2-40B4-BE49-F238E27FC236}">
                  <a16:creationId xmlns:a16="http://schemas.microsoft.com/office/drawing/2014/main" id="{374E030C-6FD5-587C-FC7A-10A9BC41E646}"/>
                </a:ext>
              </a:extLst>
            </p:cNvPr>
            <p:cNvSpPr txBox="1"/>
            <p:nvPr/>
          </p:nvSpPr>
          <p:spPr>
            <a:xfrm>
              <a:off x="4962018" y="3062161"/>
              <a:ext cx="1707862" cy="828166"/>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050" tIns="12050" rIns="12050" bIns="1205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600" dirty="0">
                  <a:solidFill>
                    <a:schemeClr val="lt1"/>
                  </a:solidFill>
                  <a:latin typeface="Calibri"/>
                  <a:ea typeface="Calibri"/>
                  <a:cs typeface="Calibri"/>
                  <a:sym typeface="Calibri"/>
                </a:rPr>
                <a:t>Low carbon alternatives</a:t>
              </a:r>
              <a:endParaRPr sz="1600" dirty="0"/>
            </a:p>
          </p:txBody>
        </p:sp>
        <p:sp>
          <p:nvSpPr>
            <p:cNvPr id="67" name="Google Shape;285;p15">
              <a:extLst>
                <a:ext uri="{FF2B5EF4-FFF2-40B4-BE49-F238E27FC236}">
                  <a16:creationId xmlns:a16="http://schemas.microsoft.com/office/drawing/2014/main" id="{9A15DE0F-E8F7-0F3A-0CFD-0CCF3D1B69DD}"/>
                </a:ext>
              </a:extLst>
            </p:cNvPr>
            <p:cNvSpPr/>
            <p:nvPr/>
          </p:nvSpPr>
          <p:spPr>
            <a:xfrm rot="2142401">
              <a:off x="4144264" y="4264753"/>
              <a:ext cx="866679" cy="32124"/>
            </a:xfrm>
            <a:custGeom>
              <a:avLst/>
              <a:gdLst/>
              <a:ahLst/>
              <a:cxnLst/>
              <a:rect l="l" t="t" r="r" b="b"/>
              <a:pathLst>
                <a:path w="120000" h="120000" extrusionOk="0">
                  <a:moveTo>
                    <a:pt x="0" y="60000"/>
                  </a:moveTo>
                  <a:lnTo>
                    <a:pt x="120000" y="60000"/>
                  </a:lnTo>
                </a:path>
              </a:pathLst>
            </a:custGeom>
            <a:grpFill/>
            <a:ln>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6;p15">
              <a:extLst>
                <a:ext uri="{FF2B5EF4-FFF2-40B4-BE49-F238E27FC236}">
                  <a16:creationId xmlns:a16="http://schemas.microsoft.com/office/drawing/2014/main" id="{46600913-10D3-2885-B549-3494A010B4A9}"/>
                </a:ext>
              </a:extLst>
            </p:cNvPr>
            <p:cNvSpPr txBox="1"/>
            <p:nvPr/>
          </p:nvSpPr>
          <p:spPr>
            <a:xfrm rot="2142401">
              <a:off x="4562707" y="4213316"/>
              <a:ext cx="43333" cy="43333"/>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69" name="Google Shape;287;p15">
              <a:extLst>
                <a:ext uri="{FF2B5EF4-FFF2-40B4-BE49-F238E27FC236}">
                  <a16:creationId xmlns:a16="http://schemas.microsoft.com/office/drawing/2014/main" id="{0263E312-DFB1-8F77-EF1E-8C4FB04DEE5E}"/>
                </a:ext>
              </a:extLst>
            </p:cNvPr>
            <p:cNvSpPr/>
            <p:nvPr/>
          </p:nvSpPr>
          <p:spPr>
            <a:xfrm>
              <a:off x="4936253" y="4048047"/>
              <a:ext cx="1759392" cy="879696"/>
            </a:xfrm>
            <a:prstGeom prst="roundRect">
              <a:avLst>
                <a:gd name="adj" fmla="val 10000"/>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8;p15">
              <a:extLst>
                <a:ext uri="{FF2B5EF4-FFF2-40B4-BE49-F238E27FC236}">
                  <a16:creationId xmlns:a16="http://schemas.microsoft.com/office/drawing/2014/main" id="{E1946579-4FB8-ED0C-C15A-41ABDF48F147}"/>
                </a:ext>
              </a:extLst>
            </p:cNvPr>
            <p:cNvSpPr txBox="1"/>
            <p:nvPr/>
          </p:nvSpPr>
          <p:spPr>
            <a:xfrm>
              <a:off x="4962018" y="4073812"/>
              <a:ext cx="1707862" cy="828166"/>
            </a:xfrm>
            <a:prstGeom prst="rect">
              <a:avLst/>
            </a:prstGeom>
            <a:grp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050" tIns="12050" rIns="12050" bIns="1205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600" dirty="0">
                  <a:solidFill>
                    <a:schemeClr val="lt1"/>
                  </a:solidFill>
                  <a:latin typeface="Calibri"/>
                  <a:ea typeface="Calibri"/>
                  <a:cs typeface="Calibri"/>
                  <a:sym typeface="Calibri"/>
                </a:rPr>
                <a:t>Operational resource use</a:t>
              </a:r>
              <a:endParaRPr sz="1600" dirty="0"/>
            </a:p>
          </p:txBody>
        </p:sp>
      </p:grpSp>
      <p:sp>
        <p:nvSpPr>
          <p:cNvPr id="71" name="Google Shape;289;p15">
            <a:extLst>
              <a:ext uri="{FF2B5EF4-FFF2-40B4-BE49-F238E27FC236}">
                <a16:creationId xmlns:a16="http://schemas.microsoft.com/office/drawing/2014/main" id="{2B72417C-D2EE-3BFC-0A57-8D9C3D26AD2A}"/>
              </a:ext>
            </a:extLst>
          </p:cNvPr>
          <p:cNvSpPr txBox="1"/>
          <p:nvPr/>
        </p:nvSpPr>
        <p:spPr>
          <a:xfrm>
            <a:off x="2512130" y="3125035"/>
            <a:ext cx="167640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00000"/>
                </a:solidFill>
                <a:latin typeface="Calibri"/>
                <a:ea typeface="Calibri"/>
                <a:cs typeface="Calibri"/>
                <a:sym typeface="Calibri"/>
              </a:rPr>
              <a:t>Outcome needed</a:t>
            </a:r>
            <a:endParaRPr sz="1600" dirty="0"/>
          </a:p>
        </p:txBody>
      </p:sp>
      <p:sp>
        <p:nvSpPr>
          <p:cNvPr id="72" name="Google Shape;291;p15">
            <a:extLst>
              <a:ext uri="{FF2B5EF4-FFF2-40B4-BE49-F238E27FC236}">
                <a16:creationId xmlns:a16="http://schemas.microsoft.com/office/drawing/2014/main" id="{FFD0A6A5-E7DB-9364-3203-189FB13533F4}"/>
              </a:ext>
            </a:extLst>
          </p:cNvPr>
          <p:cNvSpPr txBox="1"/>
          <p:nvPr/>
        </p:nvSpPr>
        <p:spPr>
          <a:xfrm>
            <a:off x="4743740" y="2324486"/>
            <a:ext cx="167640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00000"/>
                </a:solidFill>
                <a:latin typeface="Calibri"/>
                <a:ea typeface="Calibri"/>
                <a:cs typeface="Calibri"/>
                <a:sym typeface="Calibri"/>
              </a:rPr>
              <a:t>Primary driver</a:t>
            </a:r>
            <a:endParaRPr sz="1600" dirty="0"/>
          </a:p>
        </p:txBody>
      </p:sp>
      <p:sp>
        <p:nvSpPr>
          <p:cNvPr id="73" name="Google Shape;291;p15">
            <a:extLst>
              <a:ext uri="{FF2B5EF4-FFF2-40B4-BE49-F238E27FC236}">
                <a16:creationId xmlns:a16="http://schemas.microsoft.com/office/drawing/2014/main" id="{66BFD545-5F5A-E2CF-4ECC-C8E294B1C53F}"/>
              </a:ext>
            </a:extLst>
          </p:cNvPr>
          <p:cNvSpPr txBox="1"/>
          <p:nvPr/>
        </p:nvSpPr>
        <p:spPr>
          <a:xfrm>
            <a:off x="4754629" y="3977225"/>
            <a:ext cx="167640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00000"/>
                </a:solidFill>
                <a:latin typeface="Calibri"/>
                <a:ea typeface="Calibri"/>
                <a:cs typeface="Calibri"/>
                <a:sym typeface="Calibri"/>
              </a:rPr>
              <a:t>Primary driver</a:t>
            </a:r>
            <a:endParaRPr sz="1600" dirty="0"/>
          </a:p>
        </p:txBody>
      </p:sp>
      <p:sp>
        <p:nvSpPr>
          <p:cNvPr id="74" name="Google Shape;290;p15">
            <a:extLst>
              <a:ext uri="{FF2B5EF4-FFF2-40B4-BE49-F238E27FC236}">
                <a16:creationId xmlns:a16="http://schemas.microsoft.com/office/drawing/2014/main" id="{236F3C50-26D7-2BA7-C09A-0CAEAF07968A}"/>
              </a:ext>
            </a:extLst>
          </p:cNvPr>
          <p:cNvSpPr txBox="1"/>
          <p:nvPr/>
        </p:nvSpPr>
        <p:spPr>
          <a:xfrm>
            <a:off x="6888555" y="1622493"/>
            <a:ext cx="189544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00000"/>
                </a:solidFill>
                <a:latin typeface="Calibri"/>
                <a:ea typeface="Calibri"/>
                <a:cs typeface="Calibri"/>
                <a:sym typeface="Calibri"/>
              </a:rPr>
              <a:t>Secondary drivers</a:t>
            </a:r>
            <a:endParaRPr sz="1600" dirty="0"/>
          </a:p>
        </p:txBody>
      </p:sp>
      <p:sp>
        <p:nvSpPr>
          <p:cNvPr id="75" name="Google Shape;274;p15">
            <a:extLst>
              <a:ext uri="{FF2B5EF4-FFF2-40B4-BE49-F238E27FC236}">
                <a16:creationId xmlns:a16="http://schemas.microsoft.com/office/drawing/2014/main" id="{A334E439-14F8-A5C5-C17F-EF189F674782}"/>
              </a:ext>
            </a:extLst>
          </p:cNvPr>
          <p:cNvSpPr txBox="1"/>
          <p:nvPr/>
        </p:nvSpPr>
        <p:spPr>
          <a:xfrm rot="5400000">
            <a:off x="6754410" y="2943775"/>
            <a:ext cx="39797" cy="55096"/>
          </a:xfrm>
          <a:prstGeom prst="rect">
            <a:avLst/>
          </a:prstGeom>
          <a:solidFill>
            <a:schemeClr val="accent6">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9325477"/>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a:extLst>
              <a:ext uri="{FF2B5EF4-FFF2-40B4-BE49-F238E27FC236}">
                <a16:creationId xmlns:a16="http://schemas.microsoft.com/office/drawing/2014/main" id="{61A865D7-984E-B4BB-6A4B-9F8DF934F462}"/>
              </a:ext>
            </a:extLst>
          </p:cNvPr>
          <p:cNvSpPr>
            <a:spLocks noGrp="1"/>
          </p:cNvSpPr>
          <p:nvPr>
            <p:ph type="dt" sz="half" idx="10"/>
          </p:nvPr>
        </p:nvSpPr>
        <p:spPr>
          <a:xfrm>
            <a:off x="360000" y="295731"/>
            <a:ext cx="936000" cy="226969"/>
          </a:xfrm>
        </p:spPr>
        <p:txBody>
          <a:bodyPr/>
          <a:lstStyle/>
          <a:p>
            <a:r>
              <a:rPr lang="en-US"/>
              <a:t>05.02.24</a:t>
            </a:r>
          </a:p>
        </p:txBody>
      </p:sp>
      <p:sp>
        <p:nvSpPr>
          <p:cNvPr id="8" name="Footer Placeholder 5">
            <a:extLst>
              <a:ext uri="{FF2B5EF4-FFF2-40B4-BE49-F238E27FC236}">
                <a16:creationId xmlns:a16="http://schemas.microsoft.com/office/drawing/2014/main" id="{C0AD0198-16D6-4AB9-50E7-8D7B4C7EE494}"/>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pic>
        <p:nvPicPr>
          <p:cNvPr id="5" name="Google Shape;101;p2">
            <a:extLst>
              <a:ext uri="{FF2B5EF4-FFF2-40B4-BE49-F238E27FC236}">
                <a16:creationId xmlns:a16="http://schemas.microsoft.com/office/drawing/2014/main" id="{7C5384E3-9ADB-DCE4-4B13-94720AE6653C}"/>
              </a:ext>
            </a:extLst>
          </p:cNvPr>
          <p:cNvPicPr preferRelativeResize="0"/>
          <p:nvPr/>
        </p:nvPicPr>
        <p:blipFill rotWithShape="1">
          <a:blip r:embed="rId3">
            <a:alphaModFix/>
          </a:blip>
          <a:srcRect/>
          <a:stretch/>
        </p:blipFill>
        <p:spPr>
          <a:xfrm>
            <a:off x="6405449" y="72066"/>
            <a:ext cx="1170143" cy="521824"/>
          </a:xfrm>
          <a:prstGeom prst="rect">
            <a:avLst/>
          </a:prstGeom>
          <a:noFill/>
          <a:ln>
            <a:noFill/>
          </a:ln>
        </p:spPr>
      </p:pic>
      <p:pic>
        <p:nvPicPr>
          <p:cNvPr id="10" name="Google Shape;302;gf077487481_0_590">
            <a:extLst>
              <a:ext uri="{FF2B5EF4-FFF2-40B4-BE49-F238E27FC236}">
                <a16:creationId xmlns:a16="http://schemas.microsoft.com/office/drawing/2014/main" id="{70FC5162-0C63-5EDA-3550-ECD74B658A77}"/>
              </a:ext>
            </a:extLst>
          </p:cNvPr>
          <p:cNvPicPr preferRelativeResize="0"/>
          <p:nvPr/>
        </p:nvPicPr>
        <p:blipFill rotWithShape="1">
          <a:blip r:embed="rId4"/>
          <a:srcRect t="21070" b="8576"/>
          <a:stretch/>
        </p:blipFill>
        <p:spPr>
          <a:xfrm>
            <a:off x="481113" y="1427013"/>
            <a:ext cx="5973524" cy="1509985"/>
          </a:xfrm>
          <a:prstGeom prst="rect">
            <a:avLst/>
          </a:prstGeom>
          <a:noFill/>
          <a:ln>
            <a:noFill/>
          </a:ln>
        </p:spPr>
      </p:pic>
      <p:pic>
        <p:nvPicPr>
          <p:cNvPr id="6" name="Google Shape;250;p14" descr="A picture containing logo&#10;&#10;Description automatically generated">
            <a:extLst>
              <a:ext uri="{FF2B5EF4-FFF2-40B4-BE49-F238E27FC236}">
                <a16:creationId xmlns:a16="http://schemas.microsoft.com/office/drawing/2014/main" id="{85CB95F1-4076-2586-D9F7-F9DA2A0BA014}"/>
              </a:ext>
            </a:extLst>
          </p:cNvPr>
          <p:cNvPicPr preferRelativeResize="0"/>
          <p:nvPr/>
        </p:nvPicPr>
        <p:blipFill rotWithShape="1">
          <a:blip r:embed="rId5">
            <a:alphaModFix/>
          </a:blip>
          <a:srcRect l="6911" t="27035" r="64648" b="23193"/>
          <a:stretch/>
        </p:blipFill>
        <p:spPr>
          <a:xfrm>
            <a:off x="8099101" y="690479"/>
            <a:ext cx="684897" cy="619809"/>
          </a:xfrm>
          <a:prstGeom prst="rect">
            <a:avLst/>
          </a:prstGeom>
          <a:noFill/>
          <a:ln>
            <a:noFill/>
          </a:ln>
        </p:spPr>
      </p:pic>
      <p:sp>
        <p:nvSpPr>
          <p:cNvPr id="9" name="Title 8">
            <a:extLst>
              <a:ext uri="{FF2B5EF4-FFF2-40B4-BE49-F238E27FC236}">
                <a16:creationId xmlns:a16="http://schemas.microsoft.com/office/drawing/2014/main" id="{FC5990E6-9D17-0CF4-664F-C36989993973}"/>
              </a:ext>
            </a:extLst>
          </p:cNvPr>
          <p:cNvSpPr>
            <a:spLocks noGrp="1"/>
          </p:cNvSpPr>
          <p:nvPr>
            <p:ph type="title"/>
          </p:nvPr>
        </p:nvSpPr>
        <p:spPr/>
        <p:txBody>
          <a:bodyPr/>
          <a:lstStyle/>
          <a:p>
            <a:r>
              <a:rPr lang="en-GB" dirty="0"/>
              <a:t>SusQI Framework</a:t>
            </a:r>
          </a:p>
        </p:txBody>
      </p:sp>
      <p:pic>
        <p:nvPicPr>
          <p:cNvPr id="12" name="Picture 2">
            <a:extLst>
              <a:ext uri="{FF2B5EF4-FFF2-40B4-BE49-F238E27FC236}">
                <a16:creationId xmlns:a16="http://schemas.microsoft.com/office/drawing/2014/main" id="{E61FEF0E-CEF7-8198-981B-3CC53BFDEF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500"/>
          <a:stretch/>
        </p:blipFill>
        <p:spPr bwMode="auto">
          <a:xfrm>
            <a:off x="4396339" y="2996069"/>
            <a:ext cx="4602937" cy="1189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85E0B29-E0C5-EE16-B25D-54D87C0592D1}"/>
              </a:ext>
            </a:extLst>
          </p:cNvPr>
          <p:cNvSpPr txBox="1"/>
          <p:nvPr/>
        </p:nvSpPr>
        <p:spPr>
          <a:xfrm>
            <a:off x="481113" y="3737140"/>
            <a:ext cx="4929283" cy="443576"/>
          </a:xfrm>
          <a:prstGeom prst="rect">
            <a:avLst/>
          </a:prstGeom>
          <a:noFill/>
          <a:ln>
            <a:noFill/>
          </a:ln>
        </p:spPr>
        <p:txBody>
          <a:bodyPr wrap="none" rtlCol="0">
            <a:noAutofit/>
          </a:bodyPr>
          <a:lstStyle/>
          <a:p>
            <a:r>
              <a:rPr lang="en-GB" sz="2000" dirty="0"/>
              <a:t>Aims to improve sustainable value, by:</a:t>
            </a:r>
          </a:p>
          <a:p>
            <a:endParaRPr lang="en-GB" sz="1400" dirty="0">
              <a:solidFill>
                <a:srgbClr val="FFFFFF"/>
              </a:solidFill>
              <a:latin typeface="+mj-lt"/>
            </a:endParaRPr>
          </a:p>
        </p:txBody>
      </p:sp>
      <p:sp>
        <p:nvSpPr>
          <p:cNvPr id="4" name="Content Placeholder 3">
            <a:extLst>
              <a:ext uri="{FF2B5EF4-FFF2-40B4-BE49-F238E27FC236}">
                <a16:creationId xmlns:a16="http://schemas.microsoft.com/office/drawing/2014/main" id="{DBA4CD58-94F6-9E9D-584C-24B3635827F1}"/>
              </a:ext>
            </a:extLst>
          </p:cNvPr>
          <p:cNvSpPr>
            <a:spLocks noGrp="1"/>
          </p:cNvSpPr>
          <p:nvPr>
            <p:ph sz="half" idx="2"/>
          </p:nvPr>
        </p:nvSpPr>
        <p:spPr>
          <a:xfrm>
            <a:off x="144724" y="3783657"/>
            <a:ext cx="8706090" cy="1335144"/>
          </a:xfrm>
        </p:spPr>
        <p:txBody>
          <a:bodyPr/>
          <a:lstStyle/>
          <a:p>
            <a:pPr marL="6350" lvl="0" algn="l" rtl="0">
              <a:lnSpc>
                <a:spcPct val="150000"/>
              </a:lnSpc>
              <a:spcBef>
                <a:spcPts val="0"/>
              </a:spcBef>
              <a:spcAft>
                <a:spcPts val="0"/>
              </a:spcAft>
              <a:buClr>
                <a:schemeClr val="dk1"/>
              </a:buClr>
              <a:buSzPts val="2700"/>
              <a:buNone/>
            </a:pPr>
            <a:endParaRPr lang="en-GB" sz="2000" dirty="0"/>
          </a:p>
          <a:p>
            <a:pPr marL="349250" lvl="0" algn="l" rtl="0">
              <a:lnSpc>
                <a:spcPct val="150000"/>
              </a:lnSpc>
              <a:spcBef>
                <a:spcPts val="0"/>
              </a:spcBef>
              <a:spcAft>
                <a:spcPts val="0"/>
              </a:spcAft>
              <a:buClr>
                <a:schemeClr val="dk1"/>
              </a:buClr>
              <a:buSzPts val="2700"/>
              <a:buFont typeface="Arial" panose="020B0604020202020204" pitchFamily="34" charset="0"/>
              <a:buChar char="•"/>
            </a:pPr>
            <a:r>
              <a:rPr lang="en-GB" sz="1800" dirty="0"/>
              <a:t> Understanding environmental, social and financial impacts of the current system</a:t>
            </a:r>
          </a:p>
          <a:p>
            <a:pPr marL="349250" lvl="0" algn="l" rtl="0">
              <a:lnSpc>
                <a:spcPct val="150000"/>
              </a:lnSpc>
              <a:spcBef>
                <a:spcPts val="0"/>
              </a:spcBef>
              <a:spcAft>
                <a:spcPts val="0"/>
              </a:spcAft>
              <a:buClr>
                <a:schemeClr val="dk1"/>
              </a:buClr>
              <a:buSzPts val="2700"/>
              <a:buFont typeface="Arial" panose="020B0604020202020204" pitchFamily="34" charset="0"/>
              <a:buChar char="•"/>
            </a:pPr>
            <a:r>
              <a:rPr lang="en-GB" sz="1800" dirty="0"/>
              <a:t> Using the principles of sustainable clinical practice to design improvements</a:t>
            </a:r>
          </a:p>
          <a:p>
            <a:pPr marL="349250" lvl="0" algn="l" rtl="0">
              <a:lnSpc>
                <a:spcPct val="150000"/>
              </a:lnSpc>
              <a:spcBef>
                <a:spcPts val="0"/>
              </a:spcBef>
              <a:spcAft>
                <a:spcPts val="0"/>
              </a:spcAft>
              <a:buClr>
                <a:schemeClr val="dk1"/>
              </a:buClr>
              <a:buSzPts val="2700"/>
              <a:buFont typeface="Arial" panose="020B0604020202020204" pitchFamily="34" charset="0"/>
              <a:buChar char="•"/>
            </a:pPr>
            <a:r>
              <a:rPr lang="en-GB" sz="1800" dirty="0"/>
              <a:t> Measuring the impact on sustainable value. </a:t>
            </a:r>
          </a:p>
        </p:txBody>
      </p:sp>
    </p:spTree>
    <p:extLst>
      <p:ext uri="{BB962C8B-B14F-4D97-AF65-F5344CB8AC3E}">
        <p14:creationId xmlns:p14="http://schemas.microsoft.com/office/powerpoint/2010/main" val="3536817357"/>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65F5-343E-9758-94E9-B811A4A4ACE9}"/>
              </a:ext>
            </a:extLst>
          </p:cNvPr>
          <p:cNvSpPr>
            <a:spLocks noGrp="1"/>
          </p:cNvSpPr>
          <p:nvPr>
            <p:ph type="title"/>
          </p:nvPr>
        </p:nvSpPr>
        <p:spPr>
          <a:xfrm>
            <a:off x="360000" y="665079"/>
            <a:ext cx="8553845" cy="523220"/>
          </a:xfrm>
        </p:spPr>
        <p:txBody>
          <a:bodyPr/>
          <a:lstStyle/>
          <a:p>
            <a:r>
              <a:rPr lang="en-GB" dirty="0"/>
              <a:t>SusQI in Practice</a:t>
            </a:r>
          </a:p>
        </p:txBody>
      </p:sp>
      <p:sp>
        <p:nvSpPr>
          <p:cNvPr id="7" name="Date Placeholder 2">
            <a:extLst>
              <a:ext uri="{FF2B5EF4-FFF2-40B4-BE49-F238E27FC236}">
                <a16:creationId xmlns:a16="http://schemas.microsoft.com/office/drawing/2014/main" id="{61A865D7-984E-B4BB-6A4B-9F8DF934F462}"/>
              </a:ext>
            </a:extLst>
          </p:cNvPr>
          <p:cNvSpPr>
            <a:spLocks noGrp="1"/>
          </p:cNvSpPr>
          <p:nvPr>
            <p:ph type="dt" sz="half" idx="10"/>
          </p:nvPr>
        </p:nvSpPr>
        <p:spPr>
          <a:xfrm>
            <a:off x="360000" y="295731"/>
            <a:ext cx="936000" cy="226969"/>
          </a:xfrm>
        </p:spPr>
        <p:txBody>
          <a:bodyPr/>
          <a:lstStyle/>
          <a:p>
            <a:r>
              <a:rPr lang="en-US"/>
              <a:t>05.02.24</a:t>
            </a:r>
          </a:p>
        </p:txBody>
      </p:sp>
      <p:sp>
        <p:nvSpPr>
          <p:cNvPr id="8" name="Footer Placeholder 5">
            <a:extLst>
              <a:ext uri="{FF2B5EF4-FFF2-40B4-BE49-F238E27FC236}">
                <a16:creationId xmlns:a16="http://schemas.microsoft.com/office/drawing/2014/main" id="{C0AD0198-16D6-4AB9-50E7-8D7B4C7EE494}"/>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pic>
        <p:nvPicPr>
          <p:cNvPr id="5" name="Google Shape;101;p2">
            <a:extLst>
              <a:ext uri="{FF2B5EF4-FFF2-40B4-BE49-F238E27FC236}">
                <a16:creationId xmlns:a16="http://schemas.microsoft.com/office/drawing/2014/main" id="{7C5384E3-9ADB-DCE4-4B13-94720AE6653C}"/>
              </a:ext>
            </a:extLst>
          </p:cNvPr>
          <p:cNvPicPr preferRelativeResize="0"/>
          <p:nvPr/>
        </p:nvPicPr>
        <p:blipFill rotWithShape="1">
          <a:blip r:embed="rId3">
            <a:alphaModFix/>
          </a:blip>
          <a:srcRect/>
          <a:stretch/>
        </p:blipFill>
        <p:spPr>
          <a:xfrm>
            <a:off x="6405449" y="72066"/>
            <a:ext cx="1170143" cy="521824"/>
          </a:xfrm>
          <a:prstGeom prst="rect">
            <a:avLst/>
          </a:prstGeom>
          <a:noFill/>
          <a:ln>
            <a:noFill/>
          </a:ln>
        </p:spPr>
      </p:pic>
      <p:pic>
        <p:nvPicPr>
          <p:cNvPr id="14" name="Google Shape;250;p14" descr="A picture containing logo&#10;&#10;Description automatically generated">
            <a:extLst>
              <a:ext uri="{FF2B5EF4-FFF2-40B4-BE49-F238E27FC236}">
                <a16:creationId xmlns:a16="http://schemas.microsoft.com/office/drawing/2014/main" id="{A4201B31-4937-45AF-3DD6-01C87EE886D0}"/>
              </a:ext>
            </a:extLst>
          </p:cNvPr>
          <p:cNvPicPr preferRelativeResize="0"/>
          <p:nvPr/>
        </p:nvPicPr>
        <p:blipFill rotWithShape="1">
          <a:blip r:embed="rId4">
            <a:alphaModFix/>
          </a:blip>
          <a:srcRect l="6911" t="27035" r="64648" b="23193"/>
          <a:stretch/>
        </p:blipFill>
        <p:spPr>
          <a:xfrm>
            <a:off x="8099101" y="690479"/>
            <a:ext cx="684897" cy="619809"/>
          </a:xfrm>
          <a:prstGeom prst="rect">
            <a:avLst/>
          </a:prstGeom>
          <a:noFill/>
          <a:ln>
            <a:noFill/>
          </a:ln>
        </p:spPr>
      </p:pic>
      <p:pic>
        <p:nvPicPr>
          <p:cNvPr id="1026" name="Picture 2">
            <a:extLst>
              <a:ext uri="{FF2B5EF4-FFF2-40B4-BE49-F238E27FC236}">
                <a16:creationId xmlns:a16="http://schemas.microsoft.com/office/drawing/2014/main" id="{9F82536E-DAC5-26DA-88F4-8402516645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176" t="8842" r="21975" b="7352"/>
          <a:stretch/>
        </p:blipFill>
        <p:spPr bwMode="auto">
          <a:xfrm>
            <a:off x="7457361" y="4033049"/>
            <a:ext cx="1456484" cy="14533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348559D-A93E-A3D2-4BAD-B829CCEE4A1E}"/>
              </a:ext>
            </a:extLst>
          </p:cNvPr>
          <p:cNvPicPr>
            <a:picLocks noChangeAspect="1"/>
          </p:cNvPicPr>
          <p:nvPr/>
        </p:nvPicPr>
        <p:blipFill>
          <a:blip r:embed="rId6"/>
          <a:stretch>
            <a:fillRect/>
          </a:stretch>
        </p:blipFill>
        <p:spPr>
          <a:xfrm>
            <a:off x="511737" y="1392593"/>
            <a:ext cx="6602520" cy="3778914"/>
          </a:xfrm>
          <a:prstGeom prst="rect">
            <a:avLst/>
          </a:prstGeom>
        </p:spPr>
      </p:pic>
      <p:sp>
        <p:nvSpPr>
          <p:cNvPr id="17" name="Oval 16">
            <a:extLst>
              <a:ext uri="{FF2B5EF4-FFF2-40B4-BE49-F238E27FC236}">
                <a16:creationId xmlns:a16="http://schemas.microsoft.com/office/drawing/2014/main" id="{2CCB95AC-B092-33AC-4BD3-B95419E4D31C}"/>
              </a:ext>
            </a:extLst>
          </p:cNvPr>
          <p:cNvSpPr/>
          <p:nvPr/>
        </p:nvSpPr>
        <p:spPr>
          <a:xfrm>
            <a:off x="2188165" y="1562351"/>
            <a:ext cx="812416" cy="32216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l"/>
            <a:endParaRPr lang="en-GB" sz="3000">
              <a:solidFill>
                <a:schemeClr val="accent1"/>
              </a:solidFill>
              <a:latin typeface="Univers LT Std 65 Bold"/>
              <a:cs typeface="Univers LT Std 65 Bold"/>
            </a:endParaRPr>
          </a:p>
        </p:txBody>
      </p:sp>
      <p:sp>
        <p:nvSpPr>
          <p:cNvPr id="19" name="Oval 18">
            <a:extLst>
              <a:ext uri="{FF2B5EF4-FFF2-40B4-BE49-F238E27FC236}">
                <a16:creationId xmlns:a16="http://schemas.microsoft.com/office/drawing/2014/main" id="{EBCFEF5E-747F-C97B-6928-4392609C412F}"/>
              </a:ext>
            </a:extLst>
          </p:cNvPr>
          <p:cNvSpPr/>
          <p:nvPr/>
        </p:nvSpPr>
        <p:spPr>
          <a:xfrm>
            <a:off x="3680860" y="1562352"/>
            <a:ext cx="1339256" cy="32216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l"/>
            <a:endParaRPr lang="en-GB" sz="3000">
              <a:solidFill>
                <a:schemeClr val="accent1"/>
              </a:solidFill>
              <a:latin typeface="Univers LT Std 65 Bold"/>
              <a:cs typeface="Univers LT Std 65 Bold"/>
            </a:endParaRPr>
          </a:p>
        </p:txBody>
      </p:sp>
      <p:sp>
        <p:nvSpPr>
          <p:cNvPr id="20" name="Oval 19">
            <a:extLst>
              <a:ext uri="{FF2B5EF4-FFF2-40B4-BE49-F238E27FC236}">
                <a16:creationId xmlns:a16="http://schemas.microsoft.com/office/drawing/2014/main" id="{F9CF6E22-F61E-85FD-D705-B5D28C72DAF6}"/>
              </a:ext>
            </a:extLst>
          </p:cNvPr>
          <p:cNvSpPr/>
          <p:nvPr/>
        </p:nvSpPr>
        <p:spPr>
          <a:xfrm>
            <a:off x="5020116" y="1568324"/>
            <a:ext cx="812416" cy="32216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l"/>
            <a:endParaRPr lang="en-GB" sz="3000">
              <a:solidFill>
                <a:schemeClr val="accent1"/>
              </a:solidFill>
              <a:latin typeface="Univers LT Std 65 Bold"/>
              <a:cs typeface="Univers LT Std 65 Bold"/>
            </a:endParaRPr>
          </a:p>
        </p:txBody>
      </p:sp>
      <p:sp>
        <p:nvSpPr>
          <p:cNvPr id="22" name="Oval 21">
            <a:extLst>
              <a:ext uri="{FF2B5EF4-FFF2-40B4-BE49-F238E27FC236}">
                <a16:creationId xmlns:a16="http://schemas.microsoft.com/office/drawing/2014/main" id="{ED561E42-B33B-1D54-2D27-68292A362456}"/>
              </a:ext>
            </a:extLst>
          </p:cNvPr>
          <p:cNvSpPr/>
          <p:nvPr/>
        </p:nvSpPr>
        <p:spPr>
          <a:xfrm>
            <a:off x="962891" y="3487744"/>
            <a:ext cx="1659195" cy="85283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l"/>
            <a:endParaRPr lang="en-GB" sz="3000">
              <a:solidFill>
                <a:schemeClr val="accent1"/>
              </a:solidFill>
              <a:latin typeface="Univers LT Std 65 Bold"/>
              <a:cs typeface="Univers LT Std 65 Bold"/>
            </a:endParaRPr>
          </a:p>
        </p:txBody>
      </p:sp>
      <p:pic>
        <p:nvPicPr>
          <p:cNvPr id="4" name="Picture 3">
            <a:extLst>
              <a:ext uri="{FF2B5EF4-FFF2-40B4-BE49-F238E27FC236}">
                <a16:creationId xmlns:a16="http://schemas.microsoft.com/office/drawing/2014/main" id="{44B8ED53-AFAF-D916-C3FD-557E0C19004A}"/>
              </a:ext>
            </a:extLst>
          </p:cNvPr>
          <p:cNvPicPr>
            <a:picLocks noChangeAspect="1"/>
          </p:cNvPicPr>
          <p:nvPr/>
        </p:nvPicPr>
        <p:blipFill>
          <a:blip r:embed="rId7"/>
          <a:stretch>
            <a:fillRect/>
          </a:stretch>
        </p:blipFill>
        <p:spPr>
          <a:xfrm>
            <a:off x="1913990" y="2643459"/>
            <a:ext cx="5445863" cy="2927720"/>
          </a:xfrm>
          <a:prstGeom prst="rect">
            <a:avLst/>
          </a:prstGeom>
          <a:ln w="28575">
            <a:solidFill>
              <a:srgbClr val="002060"/>
            </a:solidFill>
          </a:ln>
        </p:spPr>
      </p:pic>
    </p:spTree>
    <p:extLst>
      <p:ext uri="{BB962C8B-B14F-4D97-AF65-F5344CB8AC3E}">
        <p14:creationId xmlns:p14="http://schemas.microsoft.com/office/powerpoint/2010/main" val="3048127621"/>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1"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2" y="690479"/>
            <a:ext cx="8406469" cy="523220"/>
          </a:xfrm>
        </p:spPr>
        <p:txBody>
          <a:bodyPr anchor="t">
            <a:normAutofit/>
          </a:bodyPr>
          <a:lstStyle/>
          <a:p>
            <a:r>
              <a:rPr lang="en-US"/>
              <a:t>Framework of low-carbon care </a:t>
            </a:r>
          </a:p>
        </p:txBody>
      </p:sp>
      <p:sp>
        <p:nvSpPr>
          <p:cNvPr id="4" name="Date Placeholder 3"/>
          <p:cNvSpPr>
            <a:spLocks noGrp="1"/>
          </p:cNvSpPr>
          <p:nvPr>
            <p:ph type="dt" sz="half" idx="10"/>
          </p:nvPr>
        </p:nvSpPr>
        <p:spPr>
          <a:xfrm>
            <a:off x="360000" y="295731"/>
            <a:ext cx="936000" cy="226969"/>
          </a:xfrm>
        </p:spPr>
        <p:txBody>
          <a:bodyPr anchor="b">
            <a:normAutofit/>
          </a:bodyPr>
          <a:lstStyle/>
          <a:p>
            <a:pPr>
              <a:spcAft>
                <a:spcPts val="600"/>
              </a:spcAft>
            </a:pPr>
            <a:r>
              <a:rPr lang="en-US"/>
              <a:t>25.01.2024</a:t>
            </a:r>
          </a:p>
        </p:txBody>
      </p:sp>
      <p:sp>
        <p:nvSpPr>
          <p:cNvPr id="14" name="Content Placeholder 13">
            <a:extLst>
              <a:ext uri="{FF2B5EF4-FFF2-40B4-BE49-F238E27FC236}">
                <a16:creationId xmlns:a16="http://schemas.microsoft.com/office/drawing/2014/main" id="{E4F3E1B3-AAEA-CB64-CB73-0E22EC52F14D}"/>
              </a:ext>
            </a:extLst>
          </p:cNvPr>
          <p:cNvSpPr>
            <a:spLocks noGrp="1"/>
          </p:cNvSpPr>
          <p:nvPr>
            <p:ph sz="half" idx="1"/>
          </p:nvPr>
        </p:nvSpPr>
        <p:spPr>
          <a:xfrm>
            <a:off x="360000" y="1499999"/>
            <a:ext cx="7438077" cy="3840000"/>
          </a:xfrm>
        </p:spPr>
        <p:txBody>
          <a:bodyPr vert="horz" lIns="0" tIns="0" rIns="0" bIns="0" rtlCol="0" anchor="t">
            <a:noAutofit/>
          </a:bodyPr>
          <a:lstStyle/>
          <a:p>
            <a:pPr marL="342900" indent="-342900">
              <a:buChar char="•"/>
            </a:pPr>
            <a:r>
              <a:rPr lang="en-GB">
                <a:cs typeface="Arial"/>
              </a:rPr>
              <a:t>We adapted the Centre for Sustainable Healthcare's principles of sustainable clinical practice to outline a framework of low-carbon care:</a:t>
            </a:r>
          </a:p>
          <a:p>
            <a:pPr marL="630555" lvl="2" indent="-342900">
              <a:buFont typeface="Wingdings"/>
              <a:buChar char="§"/>
            </a:pPr>
            <a:r>
              <a:rPr lang="en-GB">
                <a:solidFill>
                  <a:srgbClr val="1C1C1C"/>
                </a:solidFill>
                <a:cs typeface="Arial"/>
              </a:rPr>
              <a:t>Preventing disease</a:t>
            </a:r>
          </a:p>
          <a:p>
            <a:pPr marL="630555" lvl="1" indent="-342900">
              <a:buFont typeface="Wingdings"/>
              <a:buChar char="§"/>
            </a:pPr>
            <a:r>
              <a:rPr lang="en-GB" b="0">
                <a:solidFill>
                  <a:srgbClr val="1C1C1C"/>
                </a:solidFill>
                <a:cs typeface="Arial"/>
              </a:rPr>
              <a:t>Improving the management of disease and health</a:t>
            </a:r>
          </a:p>
          <a:p>
            <a:pPr marL="630555" lvl="1" indent="-342900">
              <a:buFont typeface="Wingdings"/>
              <a:buChar char="§"/>
            </a:pPr>
            <a:r>
              <a:rPr lang="en-GB" b="0">
                <a:solidFill>
                  <a:srgbClr val="1C1C1C"/>
                </a:solidFill>
                <a:cs typeface="Arial"/>
              </a:rPr>
              <a:t>Moving care out of hospitals</a:t>
            </a:r>
          </a:p>
          <a:p>
            <a:pPr marL="630555" lvl="1" indent="-342900">
              <a:buFont typeface="Wingdings"/>
              <a:buChar char="§"/>
            </a:pPr>
            <a:r>
              <a:rPr lang="en-GB" b="0">
                <a:solidFill>
                  <a:srgbClr val="1C1C1C"/>
                </a:solidFill>
                <a:cs typeface="Arial"/>
              </a:rPr>
              <a:t>Eliminating avoidable waste and unnecessary interventions</a:t>
            </a:r>
          </a:p>
          <a:p>
            <a:pPr marL="630555" lvl="1" indent="-342900">
              <a:buFont typeface="Wingdings"/>
              <a:buChar char="§"/>
            </a:pPr>
            <a:r>
              <a:rPr lang="en-GB" b="0">
                <a:solidFill>
                  <a:srgbClr val="1C1C1C"/>
                </a:solidFill>
                <a:cs typeface="Arial"/>
              </a:rPr>
              <a:t>Using lower-carbon alternatives </a:t>
            </a:r>
          </a:p>
          <a:p>
            <a:pPr marL="630555" lvl="2" indent="-342900">
              <a:buFont typeface="Wingdings"/>
              <a:buChar char="§"/>
            </a:pPr>
            <a:endParaRPr lang="en-GB">
              <a:solidFill>
                <a:srgbClr val="1C1C1C"/>
              </a:solidFill>
              <a:cs typeface="Arial"/>
            </a:endParaRPr>
          </a:p>
        </p:txBody>
      </p:sp>
      <p:sp>
        <p:nvSpPr>
          <p:cNvPr id="8" name="Content Placeholder 7">
            <a:extLst>
              <a:ext uri="{FF2B5EF4-FFF2-40B4-BE49-F238E27FC236}">
                <a16:creationId xmlns:a16="http://schemas.microsoft.com/office/drawing/2014/main" id="{FE756EC1-5861-435D-3DA6-B4597AD8A1D5}"/>
              </a:ext>
            </a:extLst>
          </p:cNvPr>
          <p:cNvSpPr>
            <a:spLocks noGrp="1"/>
          </p:cNvSpPr>
          <p:nvPr>
            <p:ph sz="half" idx="2"/>
          </p:nvPr>
        </p:nvSpPr>
        <p:spPr>
          <a:xfrm>
            <a:off x="472808" y="5199883"/>
            <a:ext cx="8209257" cy="690694"/>
          </a:xfrm>
        </p:spPr>
        <p:txBody>
          <a:bodyPr vert="horz" lIns="0" tIns="0" rIns="0" bIns="0" rtlCol="0" anchor="t">
            <a:noAutofit/>
          </a:bodyPr>
          <a:lstStyle/>
          <a:p>
            <a:r>
              <a:rPr lang="en-GB" sz="1600">
                <a:solidFill>
                  <a:schemeClr val="tx1">
                    <a:lumMod val="25000"/>
                    <a:lumOff val="75000"/>
                  </a:schemeClr>
                </a:solidFill>
                <a:ea typeface="+mn-lt"/>
                <a:cs typeface="+mn-lt"/>
              </a:rPr>
              <a:t>https://www.rcpjournals.org/content/clinmedicine/10/2/110</a:t>
            </a:r>
            <a:endParaRPr lang="en-US" sz="1600">
              <a:solidFill>
                <a:schemeClr val="tx1">
                  <a:lumMod val="25000"/>
                  <a:lumOff val="75000"/>
                </a:schemeClr>
              </a:solidFill>
              <a:cs typeface="Arial"/>
            </a:endParaRPr>
          </a:p>
        </p:txBody>
      </p:sp>
      <p:sp>
        <p:nvSpPr>
          <p:cNvPr id="3" name="Rectangle: Rounded Corners 2">
            <a:extLst>
              <a:ext uri="{FF2B5EF4-FFF2-40B4-BE49-F238E27FC236}">
                <a16:creationId xmlns:a16="http://schemas.microsoft.com/office/drawing/2014/main" id="{8AC514E1-EF55-2646-2674-193E7E673B61}"/>
              </a:ext>
            </a:extLst>
          </p:cNvPr>
          <p:cNvSpPr/>
          <p:nvPr/>
        </p:nvSpPr>
        <p:spPr>
          <a:xfrm>
            <a:off x="467683" y="4148376"/>
            <a:ext cx="7385116" cy="472240"/>
          </a:xfrm>
          <a:prstGeom prst="round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t"/>
          <a:lstStyle/>
          <a:p>
            <a:pPr algn="l"/>
            <a:endParaRPr lang="en-US" sz="3000">
              <a:solidFill>
                <a:schemeClr val="accent1"/>
              </a:solidFill>
              <a:latin typeface="Univers LT Std 65 Bold"/>
              <a:cs typeface="Univers LT Std 65 Bold"/>
            </a:endParaRPr>
          </a:p>
        </p:txBody>
      </p:sp>
      <p:sp>
        <p:nvSpPr>
          <p:cNvPr id="10" name="Rectangle: Rounded Corners 9">
            <a:extLst>
              <a:ext uri="{FF2B5EF4-FFF2-40B4-BE49-F238E27FC236}">
                <a16:creationId xmlns:a16="http://schemas.microsoft.com/office/drawing/2014/main" id="{00CB1181-3B53-9F16-8F85-33B6B90CF162}"/>
              </a:ext>
            </a:extLst>
          </p:cNvPr>
          <p:cNvSpPr/>
          <p:nvPr/>
        </p:nvSpPr>
        <p:spPr>
          <a:xfrm>
            <a:off x="467683" y="2916929"/>
            <a:ext cx="6665117" cy="461962"/>
          </a:xfrm>
          <a:prstGeom prst="round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t"/>
          <a:lstStyle/>
          <a:p>
            <a:pPr algn="l"/>
            <a:endParaRPr lang="en-US" sz="3000">
              <a:solidFill>
                <a:schemeClr val="accent1"/>
              </a:solidFill>
              <a:latin typeface="Univers LT Std 65 Bold"/>
              <a:cs typeface="Univers LT Std 65 Bold"/>
            </a:endParaRPr>
          </a:p>
        </p:txBody>
      </p:sp>
    </p:spTree>
    <p:extLst>
      <p:ext uri="{BB962C8B-B14F-4D97-AF65-F5344CB8AC3E}">
        <p14:creationId xmlns:p14="http://schemas.microsoft.com/office/powerpoint/2010/main" val="251875880"/>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2" y="690479"/>
            <a:ext cx="8681890" cy="523220"/>
          </a:xfrm>
        </p:spPr>
        <p:txBody>
          <a:bodyPr anchor="t">
            <a:normAutofit fontScale="90000"/>
          </a:bodyPr>
          <a:lstStyle/>
          <a:p>
            <a:r>
              <a:rPr lang="en-US"/>
              <a:t>Improving the management of disease and health</a:t>
            </a:r>
          </a:p>
        </p:txBody>
      </p:sp>
      <p:pic>
        <p:nvPicPr>
          <p:cNvPr id="6" name="Content Placeholder 5" descr="A person holding her belly&#10;&#10;Description automatically generated">
            <a:extLst>
              <a:ext uri="{FF2B5EF4-FFF2-40B4-BE49-F238E27FC236}">
                <a16:creationId xmlns:a16="http://schemas.microsoft.com/office/drawing/2014/main" id="{C8604599-001B-6806-3504-409FAF73877E}"/>
              </a:ext>
            </a:extLst>
          </p:cNvPr>
          <p:cNvPicPr>
            <a:picLocks noGrp="1" noChangeAspect="1"/>
          </p:cNvPicPr>
          <p:nvPr>
            <p:ph sz="half" idx="2"/>
          </p:nvPr>
        </p:nvPicPr>
        <p:blipFill>
          <a:blip r:embed="rId2"/>
          <a:stretch>
            <a:fillRect/>
          </a:stretch>
        </p:blipFill>
        <p:spPr>
          <a:xfrm>
            <a:off x="4677454" y="1499999"/>
            <a:ext cx="4063491" cy="3840000"/>
          </a:xfrm>
          <a:noFill/>
        </p:spPr>
      </p:pic>
      <p:sp>
        <p:nvSpPr>
          <p:cNvPr id="14" name="Content Placeholder 13">
            <a:extLst>
              <a:ext uri="{FF2B5EF4-FFF2-40B4-BE49-F238E27FC236}">
                <a16:creationId xmlns:a16="http://schemas.microsoft.com/office/drawing/2014/main" id="{E4F3E1B3-AAEA-CB64-CB73-0E22EC52F14D}"/>
              </a:ext>
            </a:extLst>
          </p:cNvPr>
          <p:cNvSpPr>
            <a:spLocks noGrp="1"/>
          </p:cNvSpPr>
          <p:nvPr>
            <p:ph sz="half" idx="1"/>
          </p:nvPr>
        </p:nvSpPr>
        <p:spPr/>
        <p:txBody>
          <a:bodyPr vert="horz" lIns="0" tIns="0" rIns="0" bIns="0" rtlCol="0" anchor="t">
            <a:noAutofit/>
          </a:bodyPr>
          <a:lstStyle/>
          <a:p>
            <a:pPr marL="342900" indent="-342900">
              <a:buChar char="•"/>
            </a:pPr>
            <a:r>
              <a:rPr lang="en-GB">
                <a:cs typeface="Arial"/>
              </a:rPr>
              <a:t>Oxford AHSN worked to increase use of Placental Growth Factor blood testing in maternity care across Thames Valley in 2021</a:t>
            </a:r>
            <a:endParaRPr lang="en-US"/>
          </a:p>
        </p:txBody>
      </p:sp>
      <p:sp>
        <p:nvSpPr>
          <p:cNvPr id="7" name="TextBox 6">
            <a:extLst>
              <a:ext uri="{FF2B5EF4-FFF2-40B4-BE49-F238E27FC236}">
                <a16:creationId xmlns:a16="http://schemas.microsoft.com/office/drawing/2014/main" id="{12E9FBCA-0528-C726-8604-485F6A16EBF9}"/>
              </a:ext>
            </a:extLst>
          </p:cNvPr>
          <p:cNvSpPr txBox="1"/>
          <p:nvPr/>
        </p:nvSpPr>
        <p:spPr>
          <a:xfrm>
            <a:off x="306854" y="5338925"/>
            <a:ext cx="8346556" cy="2616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a:solidFill>
                  <a:schemeClr val="tx1">
                    <a:lumMod val="75000"/>
                    <a:lumOff val="25000"/>
                  </a:schemeClr>
                </a:solidFill>
                <a:ea typeface="+mn-lt"/>
                <a:cs typeface="+mn-lt"/>
              </a:rPr>
              <a:t>https://www.healthinnovationoxford.org/wp-content/uploads/2021/07/PlGF_CaseStudy_210720-FINAL.pdf</a:t>
            </a:r>
            <a:endParaRPr lang="en-US" sz="1100">
              <a:solidFill>
                <a:schemeClr val="tx1">
                  <a:lumMod val="75000"/>
                  <a:lumOff val="25000"/>
                </a:schemeClr>
              </a:solidFill>
              <a:cs typeface="Arial"/>
            </a:endParaRPr>
          </a:p>
        </p:txBody>
      </p:sp>
      <p:sp>
        <p:nvSpPr>
          <p:cNvPr id="3" name="Date Placeholder 2">
            <a:extLst>
              <a:ext uri="{FF2B5EF4-FFF2-40B4-BE49-F238E27FC236}">
                <a16:creationId xmlns:a16="http://schemas.microsoft.com/office/drawing/2014/main" id="{7F3D939F-54AD-1BC1-F376-C01C11F8B06A}"/>
              </a:ext>
            </a:extLst>
          </p:cNvPr>
          <p:cNvSpPr>
            <a:spLocks noGrp="1"/>
          </p:cNvSpPr>
          <p:nvPr>
            <p:ph type="dt" sz="half" idx="10"/>
          </p:nvPr>
        </p:nvSpPr>
        <p:spPr>
          <a:xfrm>
            <a:off x="360000" y="295731"/>
            <a:ext cx="936000" cy="226969"/>
          </a:xfrm>
        </p:spPr>
        <p:txBody>
          <a:bodyPr/>
          <a:lstStyle/>
          <a:p>
            <a:r>
              <a:rPr lang="en-US"/>
              <a:t>05.02.24</a:t>
            </a:r>
          </a:p>
        </p:txBody>
      </p:sp>
      <p:sp>
        <p:nvSpPr>
          <p:cNvPr id="8" name="Footer Placeholder 5">
            <a:extLst>
              <a:ext uri="{FF2B5EF4-FFF2-40B4-BE49-F238E27FC236}">
                <a16:creationId xmlns:a16="http://schemas.microsoft.com/office/drawing/2014/main" id="{FF2F2695-AAF2-7F81-AC2D-6AE6D0D6B261}"/>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Tree>
    <p:extLst>
      <p:ext uri="{BB962C8B-B14F-4D97-AF65-F5344CB8AC3E}">
        <p14:creationId xmlns:p14="http://schemas.microsoft.com/office/powerpoint/2010/main" val="2906664293"/>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2" y="690479"/>
            <a:ext cx="8659856" cy="534231"/>
          </a:xfrm>
        </p:spPr>
        <p:txBody>
          <a:bodyPr anchor="t">
            <a:normAutofit/>
          </a:bodyPr>
          <a:lstStyle/>
          <a:p>
            <a:r>
              <a:rPr lang="en-US" sz="3100"/>
              <a:t>Improving the management of disease and health</a:t>
            </a:r>
            <a:endParaRPr lang="en-US"/>
          </a:p>
        </p:txBody>
      </p:sp>
      <p:pic>
        <p:nvPicPr>
          <p:cNvPr id="11" name="Content Placeholder 10" descr="A diagram of a flowchart&#10;&#10;Description automatically generated">
            <a:extLst>
              <a:ext uri="{FF2B5EF4-FFF2-40B4-BE49-F238E27FC236}">
                <a16:creationId xmlns:a16="http://schemas.microsoft.com/office/drawing/2014/main" id="{84789455-B886-2F1A-E74C-56AB00E1A144}"/>
              </a:ext>
            </a:extLst>
          </p:cNvPr>
          <p:cNvPicPr>
            <a:picLocks noGrp="1" noChangeAspect="1"/>
          </p:cNvPicPr>
          <p:nvPr>
            <p:ph sz="half" idx="2"/>
          </p:nvPr>
        </p:nvPicPr>
        <p:blipFill>
          <a:blip r:embed="rId2"/>
          <a:stretch>
            <a:fillRect/>
          </a:stretch>
        </p:blipFill>
        <p:spPr>
          <a:xfrm>
            <a:off x="4779965" y="1214037"/>
            <a:ext cx="4206147" cy="2415059"/>
          </a:xfrm>
        </p:spPr>
      </p:pic>
      <p:sp>
        <p:nvSpPr>
          <p:cNvPr id="10" name="Content Placeholder 9">
            <a:extLst>
              <a:ext uri="{FF2B5EF4-FFF2-40B4-BE49-F238E27FC236}">
                <a16:creationId xmlns:a16="http://schemas.microsoft.com/office/drawing/2014/main" id="{D39F9200-82B3-D1D4-25EB-E6151A426C95}"/>
              </a:ext>
            </a:extLst>
          </p:cNvPr>
          <p:cNvSpPr>
            <a:spLocks noGrp="1"/>
          </p:cNvSpPr>
          <p:nvPr>
            <p:ph sz="half" idx="1"/>
          </p:nvPr>
        </p:nvSpPr>
        <p:spPr/>
        <p:txBody>
          <a:bodyPr vert="horz" lIns="0" tIns="0" rIns="0" bIns="0" rtlCol="0" anchor="t">
            <a:noAutofit/>
          </a:bodyPr>
          <a:lstStyle/>
          <a:p>
            <a:pPr marL="342900" indent="-342900">
              <a:buChar char="•"/>
            </a:pPr>
            <a:r>
              <a:rPr lang="en-GB">
                <a:cs typeface="Arial"/>
              </a:rPr>
              <a:t>Whole-care-pathway approach critical to realise the gains across the 'triple bottom line' -social, carbon and financial. </a:t>
            </a:r>
          </a:p>
          <a:p>
            <a:pPr marL="342900" indent="-342900">
              <a:buFont typeface="Arial"/>
              <a:buChar char="•"/>
            </a:pPr>
            <a:endParaRPr lang="en-GB">
              <a:solidFill>
                <a:srgbClr val="1C1C1C"/>
              </a:solidFill>
              <a:cs typeface="Arial"/>
            </a:endParaRPr>
          </a:p>
          <a:p>
            <a:pPr marL="342900" lvl="1" indent="-342900">
              <a:buFont typeface="Courier New"/>
              <a:buChar char="o"/>
            </a:pPr>
            <a:r>
              <a:rPr lang="en-GB" sz="1600" b="0">
                <a:solidFill>
                  <a:schemeClr val="bg1">
                    <a:lumMod val="85000"/>
                  </a:schemeClr>
                </a:solidFill>
                <a:cs typeface="Arial"/>
              </a:rPr>
              <a:t>1 centre in 1 year saved (</a:t>
            </a:r>
            <a:r>
              <a:rPr lang="en-GB" sz="1600" b="0" err="1">
                <a:solidFill>
                  <a:schemeClr val="bg1">
                    <a:lumMod val="85000"/>
                  </a:schemeClr>
                </a:solidFill>
                <a:cs typeface="Arial"/>
              </a:rPr>
              <a:t>est</a:t>
            </a:r>
            <a:r>
              <a:rPr lang="en-GB" sz="1600" b="0">
                <a:solidFill>
                  <a:schemeClr val="bg1">
                    <a:lumMod val="85000"/>
                  </a:schemeClr>
                </a:solidFill>
                <a:cs typeface="Arial"/>
              </a:rPr>
              <a:t>): </a:t>
            </a:r>
          </a:p>
          <a:p>
            <a:pPr marL="630555" lvl="2" indent="-342900">
              <a:buFont typeface="Wingdings"/>
              <a:buChar char="§"/>
            </a:pPr>
            <a:r>
              <a:rPr lang="en-GB" sz="1600">
                <a:solidFill>
                  <a:schemeClr val="bg1">
                    <a:lumMod val="85000"/>
                  </a:schemeClr>
                </a:solidFill>
                <a:cs typeface="Arial"/>
              </a:rPr>
              <a:t>386 avoidable admissions</a:t>
            </a:r>
          </a:p>
          <a:p>
            <a:pPr marL="630555" lvl="2" indent="-342900">
              <a:buFont typeface="Wingdings"/>
              <a:buChar char="§"/>
            </a:pPr>
            <a:r>
              <a:rPr lang="en-GB" sz="1600">
                <a:solidFill>
                  <a:schemeClr val="bg1">
                    <a:lumMod val="85000"/>
                  </a:schemeClr>
                </a:solidFill>
                <a:cs typeface="Arial"/>
              </a:rPr>
              <a:t>£250-600 per woman receiving test </a:t>
            </a:r>
          </a:p>
          <a:p>
            <a:pPr marL="630555" lvl="2" indent="-342900">
              <a:buFont typeface="Wingdings"/>
              <a:buChar char="§"/>
            </a:pPr>
            <a:r>
              <a:rPr lang="en-GB" sz="1600">
                <a:solidFill>
                  <a:schemeClr val="bg1">
                    <a:lumMod val="85000"/>
                  </a:schemeClr>
                </a:solidFill>
                <a:cs typeface="Arial"/>
              </a:rPr>
              <a:t>35t CO2eq and 1.9 t of waste </a:t>
            </a:r>
          </a:p>
          <a:p>
            <a:pPr marL="630555" lvl="2" indent="-342900">
              <a:buFont typeface="Wingdings"/>
              <a:buChar char="§"/>
            </a:pPr>
            <a:endParaRPr lang="en-GB">
              <a:cs typeface="Arial"/>
            </a:endParaRPr>
          </a:p>
          <a:p>
            <a:pPr marL="342900" indent="-342900">
              <a:buChar char="•"/>
            </a:pPr>
            <a:endParaRPr lang="en-GB">
              <a:cs typeface="Arial"/>
            </a:endParaRPr>
          </a:p>
        </p:txBody>
      </p:sp>
      <p:sp>
        <p:nvSpPr>
          <p:cNvPr id="15" name="TextBox 14">
            <a:extLst>
              <a:ext uri="{FF2B5EF4-FFF2-40B4-BE49-F238E27FC236}">
                <a16:creationId xmlns:a16="http://schemas.microsoft.com/office/drawing/2014/main" id="{9F2D27E5-05FC-449D-0203-4E45C6F504FF}"/>
              </a:ext>
            </a:extLst>
          </p:cNvPr>
          <p:cNvSpPr txBox="1"/>
          <p:nvPr/>
        </p:nvSpPr>
        <p:spPr>
          <a:xfrm>
            <a:off x="418658" y="5283052"/>
            <a:ext cx="8346556" cy="2616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dirty="0">
                <a:solidFill>
                  <a:schemeClr val="tx1">
                    <a:lumMod val="75000"/>
                    <a:lumOff val="25000"/>
                  </a:schemeClr>
                </a:solidFill>
                <a:ea typeface="+mn-lt"/>
                <a:cs typeface="+mn-lt"/>
              </a:rPr>
              <a:t>https://www.healthinnovationoxford.org/wp-content/uploads/2021/07/PlGF_CaseStudy_210720-FINAL.pdf</a:t>
            </a:r>
            <a:endParaRPr lang="en-US" sz="1100" dirty="0">
              <a:solidFill>
                <a:schemeClr val="tx1">
                  <a:lumMod val="75000"/>
                  <a:lumOff val="25000"/>
                </a:schemeClr>
              </a:solidFill>
              <a:cs typeface="Arial"/>
            </a:endParaRPr>
          </a:p>
        </p:txBody>
      </p:sp>
      <p:sp>
        <p:nvSpPr>
          <p:cNvPr id="3" name="Date Placeholder 2">
            <a:extLst>
              <a:ext uri="{FF2B5EF4-FFF2-40B4-BE49-F238E27FC236}">
                <a16:creationId xmlns:a16="http://schemas.microsoft.com/office/drawing/2014/main" id="{E4207C84-7676-B872-76BD-E62B51303351}"/>
              </a:ext>
            </a:extLst>
          </p:cNvPr>
          <p:cNvSpPr>
            <a:spLocks noGrp="1"/>
          </p:cNvSpPr>
          <p:nvPr>
            <p:ph type="dt" sz="half" idx="10"/>
          </p:nvPr>
        </p:nvSpPr>
        <p:spPr>
          <a:xfrm>
            <a:off x="360000" y="295731"/>
            <a:ext cx="936000" cy="226969"/>
          </a:xfrm>
        </p:spPr>
        <p:txBody>
          <a:bodyPr/>
          <a:lstStyle/>
          <a:p>
            <a:r>
              <a:rPr lang="en-US"/>
              <a:t>05.02.24</a:t>
            </a:r>
          </a:p>
        </p:txBody>
      </p:sp>
      <p:sp>
        <p:nvSpPr>
          <p:cNvPr id="6" name="Footer Placeholder 5">
            <a:extLst>
              <a:ext uri="{FF2B5EF4-FFF2-40B4-BE49-F238E27FC236}">
                <a16:creationId xmlns:a16="http://schemas.microsoft.com/office/drawing/2014/main" id="{9362493A-56F1-C3E0-4401-AE6444CDE5F6}"/>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Tree>
    <p:extLst>
      <p:ext uri="{BB962C8B-B14F-4D97-AF65-F5344CB8AC3E}">
        <p14:creationId xmlns:p14="http://schemas.microsoft.com/office/powerpoint/2010/main" val="4185348886"/>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2" y="690479"/>
            <a:ext cx="8626806" cy="688392"/>
          </a:xfrm>
        </p:spPr>
        <p:txBody>
          <a:bodyPr anchor="t">
            <a:normAutofit/>
          </a:bodyPr>
          <a:lstStyle/>
          <a:p>
            <a:r>
              <a:rPr lang="en-US" sz="3100"/>
              <a:t>Improving the management of disease and health</a:t>
            </a:r>
            <a:endParaRPr lang="en-US"/>
          </a:p>
        </p:txBody>
      </p:sp>
      <p:pic>
        <p:nvPicPr>
          <p:cNvPr id="11" name="Content Placeholder 10" descr="A diagram of a flowchart&#10;&#10;Description automatically generated">
            <a:extLst>
              <a:ext uri="{FF2B5EF4-FFF2-40B4-BE49-F238E27FC236}">
                <a16:creationId xmlns:a16="http://schemas.microsoft.com/office/drawing/2014/main" id="{84789455-B886-2F1A-E74C-56AB00E1A144}"/>
              </a:ext>
            </a:extLst>
          </p:cNvPr>
          <p:cNvPicPr>
            <a:picLocks noGrp="1" noChangeAspect="1"/>
          </p:cNvPicPr>
          <p:nvPr>
            <p:ph sz="half" idx="2"/>
          </p:nvPr>
        </p:nvPicPr>
        <p:blipFill>
          <a:blip r:embed="rId2"/>
          <a:stretch>
            <a:fillRect/>
          </a:stretch>
        </p:blipFill>
        <p:spPr>
          <a:xfrm>
            <a:off x="4779965" y="1214037"/>
            <a:ext cx="4206147" cy="2415059"/>
          </a:xfrm>
        </p:spPr>
      </p:pic>
      <p:sp>
        <p:nvSpPr>
          <p:cNvPr id="10" name="Content Placeholder 9">
            <a:extLst>
              <a:ext uri="{FF2B5EF4-FFF2-40B4-BE49-F238E27FC236}">
                <a16:creationId xmlns:a16="http://schemas.microsoft.com/office/drawing/2014/main" id="{D39F9200-82B3-D1D4-25EB-E6151A426C95}"/>
              </a:ext>
            </a:extLst>
          </p:cNvPr>
          <p:cNvSpPr>
            <a:spLocks noGrp="1"/>
          </p:cNvSpPr>
          <p:nvPr>
            <p:ph sz="half" idx="1"/>
          </p:nvPr>
        </p:nvSpPr>
        <p:spPr>
          <a:xfrm>
            <a:off x="360000" y="1499999"/>
            <a:ext cx="4313664" cy="3840000"/>
          </a:xfrm>
        </p:spPr>
        <p:txBody>
          <a:bodyPr vert="horz" lIns="0" tIns="0" rIns="0" bIns="0" rtlCol="0" anchor="t">
            <a:noAutofit/>
          </a:bodyPr>
          <a:lstStyle/>
          <a:p>
            <a:pPr marL="342900" indent="-342900">
              <a:buChar char="•"/>
            </a:pPr>
            <a:r>
              <a:rPr lang="en-GB">
                <a:cs typeface="Arial"/>
              </a:rPr>
              <a:t>Whole-care-pathway approach critical to realise the gains across the 'triple bottom line' -social, carbon and financial </a:t>
            </a:r>
          </a:p>
          <a:p>
            <a:pPr marL="342900" indent="-342900">
              <a:buFont typeface="Arial"/>
              <a:buChar char="•"/>
            </a:pPr>
            <a:endParaRPr lang="en-GB">
              <a:solidFill>
                <a:srgbClr val="1C1C1C"/>
              </a:solidFill>
              <a:cs typeface="Arial"/>
            </a:endParaRPr>
          </a:p>
          <a:p>
            <a:pPr marL="342900" lvl="1" indent="-342900">
              <a:buFont typeface="Courier New"/>
              <a:buChar char="o"/>
            </a:pPr>
            <a:r>
              <a:rPr lang="en-GB" sz="1600" b="0">
                <a:solidFill>
                  <a:srgbClr val="1C1C1C"/>
                </a:solidFill>
                <a:cs typeface="Arial"/>
              </a:rPr>
              <a:t>1 centre in 1 year saved (</a:t>
            </a:r>
            <a:r>
              <a:rPr lang="en-GB" sz="1600" b="0" err="1">
                <a:solidFill>
                  <a:srgbClr val="1C1C1C"/>
                </a:solidFill>
                <a:cs typeface="Arial"/>
              </a:rPr>
              <a:t>est</a:t>
            </a:r>
            <a:r>
              <a:rPr lang="en-GB" sz="1600" b="0">
                <a:solidFill>
                  <a:srgbClr val="1C1C1C"/>
                </a:solidFill>
                <a:cs typeface="Arial"/>
              </a:rPr>
              <a:t>): </a:t>
            </a:r>
          </a:p>
          <a:p>
            <a:pPr marL="630555" lvl="2" indent="-342900">
              <a:buFont typeface="Wingdings"/>
              <a:buChar char="§"/>
            </a:pPr>
            <a:r>
              <a:rPr lang="en-GB" sz="1600">
                <a:cs typeface="Arial"/>
              </a:rPr>
              <a:t>386 avoidable admissions</a:t>
            </a:r>
          </a:p>
          <a:p>
            <a:pPr marL="630555" lvl="2" indent="-342900">
              <a:buFont typeface="Wingdings"/>
              <a:buChar char="§"/>
            </a:pPr>
            <a:r>
              <a:rPr lang="en-GB" sz="1600">
                <a:cs typeface="Arial"/>
              </a:rPr>
              <a:t>£250-600 saved per woman receiving test </a:t>
            </a:r>
          </a:p>
          <a:p>
            <a:pPr marL="630555" lvl="2" indent="-342900">
              <a:buFont typeface="Wingdings"/>
              <a:buChar char="§"/>
            </a:pPr>
            <a:r>
              <a:rPr lang="en-GB" sz="1600">
                <a:cs typeface="Arial"/>
              </a:rPr>
              <a:t>35t CO2eq and 1.9 t of waste </a:t>
            </a:r>
          </a:p>
          <a:p>
            <a:pPr marL="630555" lvl="2" indent="-342900">
              <a:buFont typeface="Wingdings"/>
              <a:buChar char="§"/>
            </a:pPr>
            <a:endParaRPr lang="en-GB">
              <a:cs typeface="Arial"/>
            </a:endParaRPr>
          </a:p>
          <a:p>
            <a:pPr marL="342900" indent="-342900">
              <a:buChar char="•"/>
            </a:pPr>
            <a:endParaRPr lang="en-GB">
              <a:cs typeface="Arial"/>
            </a:endParaRPr>
          </a:p>
        </p:txBody>
      </p:sp>
      <p:pic>
        <p:nvPicPr>
          <p:cNvPr id="12" name="Picture 11" descr="A screenshot of a computer&#10;&#10;Description automatically generated">
            <a:extLst>
              <a:ext uri="{FF2B5EF4-FFF2-40B4-BE49-F238E27FC236}">
                <a16:creationId xmlns:a16="http://schemas.microsoft.com/office/drawing/2014/main" id="{B144964C-A13A-F5BA-6E24-8E92D1C54484}"/>
              </a:ext>
            </a:extLst>
          </p:cNvPr>
          <p:cNvPicPr>
            <a:picLocks noChangeAspect="1"/>
          </p:cNvPicPr>
          <p:nvPr/>
        </p:nvPicPr>
        <p:blipFill>
          <a:blip r:embed="rId3"/>
          <a:stretch>
            <a:fillRect/>
          </a:stretch>
        </p:blipFill>
        <p:spPr>
          <a:xfrm>
            <a:off x="5405991" y="2382358"/>
            <a:ext cx="3031165" cy="1794908"/>
          </a:xfrm>
          <a:prstGeom prst="rect">
            <a:avLst/>
          </a:prstGeom>
        </p:spPr>
      </p:pic>
      <p:pic>
        <p:nvPicPr>
          <p:cNvPr id="13" name="Picture 12" descr="A white bookmark with a black background&#10;&#10;Description automatically generated">
            <a:extLst>
              <a:ext uri="{FF2B5EF4-FFF2-40B4-BE49-F238E27FC236}">
                <a16:creationId xmlns:a16="http://schemas.microsoft.com/office/drawing/2014/main" id="{01BEFBFB-ADA4-FCB1-DB1A-9943672338B0}"/>
              </a:ext>
            </a:extLst>
          </p:cNvPr>
          <p:cNvPicPr>
            <a:picLocks noChangeAspect="1"/>
          </p:cNvPicPr>
          <p:nvPr/>
        </p:nvPicPr>
        <p:blipFill>
          <a:blip r:embed="rId4"/>
          <a:stretch>
            <a:fillRect/>
          </a:stretch>
        </p:blipFill>
        <p:spPr>
          <a:xfrm>
            <a:off x="7555762" y="3262866"/>
            <a:ext cx="850826" cy="876521"/>
          </a:xfrm>
          <a:prstGeom prst="rect">
            <a:avLst/>
          </a:prstGeom>
        </p:spPr>
      </p:pic>
      <p:sp>
        <p:nvSpPr>
          <p:cNvPr id="6" name="TextBox 5">
            <a:extLst>
              <a:ext uri="{FF2B5EF4-FFF2-40B4-BE49-F238E27FC236}">
                <a16:creationId xmlns:a16="http://schemas.microsoft.com/office/drawing/2014/main" id="{0EFA110F-994D-F0F9-04DB-FB9ED71B6A00}"/>
              </a:ext>
            </a:extLst>
          </p:cNvPr>
          <p:cNvSpPr txBox="1"/>
          <p:nvPr/>
        </p:nvSpPr>
        <p:spPr>
          <a:xfrm>
            <a:off x="418658" y="5283052"/>
            <a:ext cx="8346556" cy="2616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a:solidFill>
                  <a:schemeClr val="tx1">
                    <a:lumMod val="75000"/>
                    <a:lumOff val="25000"/>
                  </a:schemeClr>
                </a:solidFill>
                <a:ea typeface="+mn-lt"/>
                <a:cs typeface="+mn-lt"/>
              </a:rPr>
              <a:t>https://www.healthinnovationoxford.org/wp-content/uploads/2021/07/PlGF_CaseStudy_210720-FINAL.pdf</a:t>
            </a:r>
            <a:endParaRPr lang="en-US" sz="1100">
              <a:solidFill>
                <a:schemeClr val="tx1">
                  <a:lumMod val="75000"/>
                  <a:lumOff val="25000"/>
                </a:schemeClr>
              </a:solidFill>
              <a:cs typeface="Arial"/>
            </a:endParaRPr>
          </a:p>
        </p:txBody>
      </p:sp>
      <p:sp>
        <p:nvSpPr>
          <p:cNvPr id="8" name="Date Placeholder 2">
            <a:extLst>
              <a:ext uri="{FF2B5EF4-FFF2-40B4-BE49-F238E27FC236}">
                <a16:creationId xmlns:a16="http://schemas.microsoft.com/office/drawing/2014/main" id="{071EDE7E-A50C-E3A2-5B89-36AFBE49364F}"/>
              </a:ext>
            </a:extLst>
          </p:cNvPr>
          <p:cNvSpPr>
            <a:spLocks noGrp="1"/>
          </p:cNvSpPr>
          <p:nvPr>
            <p:ph type="dt" sz="half" idx="10"/>
          </p:nvPr>
        </p:nvSpPr>
        <p:spPr>
          <a:xfrm>
            <a:off x="360000" y="295731"/>
            <a:ext cx="936000" cy="226969"/>
          </a:xfrm>
        </p:spPr>
        <p:txBody>
          <a:bodyPr/>
          <a:lstStyle/>
          <a:p>
            <a:r>
              <a:rPr lang="en-US"/>
              <a:t>05.02.24</a:t>
            </a:r>
          </a:p>
        </p:txBody>
      </p:sp>
      <p:sp>
        <p:nvSpPr>
          <p:cNvPr id="9" name="Footer Placeholder 5">
            <a:extLst>
              <a:ext uri="{FF2B5EF4-FFF2-40B4-BE49-F238E27FC236}">
                <a16:creationId xmlns:a16="http://schemas.microsoft.com/office/drawing/2014/main" id="{1D170C7F-D29D-56DE-A1AA-E3AF27ADA18A}"/>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Tree>
    <p:extLst>
      <p:ext uri="{BB962C8B-B14F-4D97-AF65-F5344CB8AC3E}">
        <p14:creationId xmlns:p14="http://schemas.microsoft.com/office/powerpoint/2010/main" val="940725719"/>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F2C1-B2BE-135F-5327-9C0C23B60F79}"/>
              </a:ext>
            </a:extLst>
          </p:cNvPr>
          <p:cNvSpPr>
            <a:spLocks noGrp="1"/>
          </p:cNvSpPr>
          <p:nvPr>
            <p:ph type="title"/>
          </p:nvPr>
        </p:nvSpPr>
        <p:spPr/>
        <p:txBody>
          <a:bodyPr/>
          <a:lstStyle/>
          <a:p>
            <a:r>
              <a:rPr lang="en-GB"/>
              <a:t>Using lower-carbon alternatives </a:t>
            </a:r>
          </a:p>
        </p:txBody>
      </p:sp>
      <p:sp>
        <p:nvSpPr>
          <p:cNvPr id="3" name="Content Placeholder 2">
            <a:extLst>
              <a:ext uri="{FF2B5EF4-FFF2-40B4-BE49-F238E27FC236}">
                <a16:creationId xmlns:a16="http://schemas.microsoft.com/office/drawing/2014/main" id="{A38A852F-B954-0A61-0C7F-9E008BAF1854}"/>
              </a:ext>
            </a:extLst>
          </p:cNvPr>
          <p:cNvSpPr>
            <a:spLocks noGrp="1"/>
          </p:cNvSpPr>
          <p:nvPr>
            <p:ph sz="half" idx="1"/>
          </p:nvPr>
        </p:nvSpPr>
        <p:spPr>
          <a:xfrm>
            <a:off x="108886" y="1499999"/>
            <a:ext cx="4253826" cy="3816038"/>
          </a:xfrm>
        </p:spPr>
        <p:txBody>
          <a:bodyPr vert="horz" lIns="0" tIns="0" rIns="0" bIns="0" rtlCol="0" anchor="t">
            <a:noAutofit/>
          </a:bodyPr>
          <a:lstStyle/>
          <a:p>
            <a:pPr marL="342900" indent="-342900">
              <a:buChar char="•"/>
            </a:pPr>
            <a:r>
              <a:rPr lang="en-GB">
                <a:cs typeface="Arial"/>
              </a:rPr>
              <a:t>Partnership of Revolution-ZERO, West of England AHSN won SBRI funding as part of NHS Accelerated Access Collaborative </a:t>
            </a:r>
            <a:endParaRPr lang="en-US">
              <a:cs typeface="Arial"/>
            </a:endParaRPr>
          </a:p>
          <a:p>
            <a:pPr marL="342900" indent="-342900">
              <a:buChar char="•"/>
            </a:pPr>
            <a:r>
              <a:rPr lang="en-GB">
                <a:cs typeface="Arial"/>
              </a:rPr>
              <a:t>Worked with Royal Cornwall Hospitals NHS Trust to switch from single-use surgical gowns and surgical drapes to reusable equivalents</a:t>
            </a:r>
            <a:endParaRPr lang="en-US">
              <a:cs typeface="Arial"/>
            </a:endParaRPr>
          </a:p>
          <a:p>
            <a:pPr marL="342900" indent="-342900">
              <a:buChar char="•"/>
            </a:pPr>
            <a:endParaRPr lang="en-GB">
              <a:cs typeface="Arial"/>
            </a:endParaRPr>
          </a:p>
          <a:p>
            <a:pPr marL="342900" indent="-342900">
              <a:buChar char="•"/>
            </a:pPr>
            <a:endParaRPr lang="en-GB">
              <a:cs typeface="Arial"/>
            </a:endParaRPr>
          </a:p>
          <a:p>
            <a:pPr marL="342900" indent="-342900">
              <a:buChar char="•"/>
            </a:pPr>
            <a:endParaRPr lang="en-GB">
              <a:cs typeface="Arial"/>
            </a:endParaRPr>
          </a:p>
          <a:p>
            <a:pPr marL="342900" indent="-342900">
              <a:buChar char="•"/>
            </a:pPr>
            <a:endParaRPr lang="en-GB">
              <a:cs typeface="Arial"/>
            </a:endParaRPr>
          </a:p>
        </p:txBody>
      </p:sp>
      <p:sp>
        <p:nvSpPr>
          <p:cNvPr id="8" name="TextBox 7">
            <a:extLst>
              <a:ext uri="{FF2B5EF4-FFF2-40B4-BE49-F238E27FC236}">
                <a16:creationId xmlns:a16="http://schemas.microsoft.com/office/drawing/2014/main" id="{F7C913AD-58B2-B103-3F0F-6243BD641E25}"/>
              </a:ext>
            </a:extLst>
          </p:cNvPr>
          <p:cNvSpPr txBox="1"/>
          <p:nvPr/>
        </p:nvSpPr>
        <p:spPr>
          <a:xfrm>
            <a:off x="247650" y="4986338"/>
            <a:ext cx="86248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50000"/>
                  </a:schemeClr>
                </a:solidFill>
              </a:rPr>
              <a:t>UKHACC Green Surgery Report, </a:t>
            </a:r>
            <a:r>
              <a:rPr lang="en-US" sz="1400">
                <a:solidFill>
                  <a:schemeClr val="bg1">
                    <a:lumMod val="50000"/>
                  </a:schemeClr>
                </a:solidFill>
                <a:ea typeface="+mn-lt"/>
                <a:cs typeface="+mn-lt"/>
              </a:rPr>
              <a:t>ukhealthalliance.org/sustainable-healthcare/green-surgery-report/</a:t>
            </a:r>
            <a:endParaRPr lang="en-US" sz="1400">
              <a:solidFill>
                <a:schemeClr val="bg1">
                  <a:lumMod val="50000"/>
                </a:schemeClr>
              </a:solidFill>
              <a:cs typeface="Arial"/>
            </a:endParaRPr>
          </a:p>
        </p:txBody>
      </p:sp>
      <p:pic>
        <p:nvPicPr>
          <p:cNvPr id="4" name="Picture 3" descr="A person lying in a circle of blue objects&#10;&#10;Description automatically generated">
            <a:extLst>
              <a:ext uri="{FF2B5EF4-FFF2-40B4-BE49-F238E27FC236}">
                <a16:creationId xmlns:a16="http://schemas.microsoft.com/office/drawing/2014/main" id="{91C1270A-2D01-3FD8-608D-612F50A02658}"/>
              </a:ext>
            </a:extLst>
          </p:cNvPr>
          <p:cNvPicPr>
            <a:picLocks noChangeAspect="1"/>
          </p:cNvPicPr>
          <p:nvPr/>
        </p:nvPicPr>
        <p:blipFill>
          <a:blip r:embed="rId3"/>
          <a:stretch>
            <a:fillRect/>
          </a:stretch>
        </p:blipFill>
        <p:spPr>
          <a:xfrm>
            <a:off x="4407379" y="1633545"/>
            <a:ext cx="4734790" cy="2674401"/>
          </a:xfrm>
          <a:prstGeom prst="rect">
            <a:avLst/>
          </a:prstGeom>
        </p:spPr>
      </p:pic>
      <p:sp>
        <p:nvSpPr>
          <p:cNvPr id="11" name="TextBox 10">
            <a:extLst>
              <a:ext uri="{FF2B5EF4-FFF2-40B4-BE49-F238E27FC236}">
                <a16:creationId xmlns:a16="http://schemas.microsoft.com/office/drawing/2014/main" id="{4E0C1634-46B0-A889-EC46-F77AE54ABC98}"/>
              </a:ext>
            </a:extLst>
          </p:cNvPr>
          <p:cNvSpPr txBox="1"/>
          <p:nvPr/>
        </p:nvSpPr>
        <p:spPr>
          <a:xfrm>
            <a:off x="7226877" y="4308764"/>
            <a:ext cx="2275609" cy="254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chemeClr val="bg1">
                    <a:lumMod val="85000"/>
                  </a:schemeClr>
                </a:solidFill>
              </a:rPr>
              <a:t>Youtube</a:t>
            </a:r>
            <a:r>
              <a:rPr lang="en-US" sz="1000">
                <a:solidFill>
                  <a:schemeClr val="bg1">
                    <a:lumMod val="85000"/>
                  </a:schemeClr>
                </a:solidFill>
              </a:rPr>
              <a:t> image via Maria </a:t>
            </a:r>
            <a:r>
              <a:rPr lang="en-US" sz="1000" err="1">
                <a:solidFill>
                  <a:schemeClr val="bg1">
                    <a:lumMod val="85000"/>
                  </a:schemeClr>
                </a:solidFill>
              </a:rPr>
              <a:t>Koijck</a:t>
            </a:r>
            <a:endParaRPr lang="en-US" err="1">
              <a:solidFill>
                <a:schemeClr val="bg1">
                  <a:lumMod val="85000"/>
                </a:schemeClr>
              </a:solidFill>
            </a:endParaRPr>
          </a:p>
        </p:txBody>
      </p:sp>
      <p:sp>
        <p:nvSpPr>
          <p:cNvPr id="7" name="Date Placeholder 2">
            <a:extLst>
              <a:ext uri="{FF2B5EF4-FFF2-40B4-BE49-F238E27FC236}">
                <a16:creationId xmlns:a16="http://schemas.microsoft.com/office/drawing/2014/main" id="{E0E217FA-10A1-BB06-033B-1D9A087A09B8}"/>
              </a:ext>
            </a:extLst>
          </p:cNvPr>
          <p:cNvSpPr>
            <a:spLocks noGrp="1"/>
          </p:cNvSpPr>
          <p:nvPr>
            <p:ph type="dt" sz="half" idx="10"/>
          </p:nvPr>
        </p:nvSpPr>
        <p:spPr>
          <a:xfrm>
            <a:off x="360000" y="295731"/>
            <a:ext cx="936000" cy="226969"/>
          </a:xfrm>
        </p:spPr>
        <p:txBody>
          <a:bodyPr/>
          <a:lstStyle/>
          <a:p>
            <a:r>
              <a:rPr lang="en-US"/>
              <a:t>05.02.24</a:t>
            </a:r>
          </a:p>
        </p:txBody>
      </p:sp>
      <p:sp>
        <p:nvSpPr>
          <p:cNvPr id="9" name="Footer Placeholder 5">
            <a:extLst>
              <a:ext uri="{FF2B5EF4-FFF2-40B4-BE49-F238E27FC236}">
                <a16:creationId xmlns:a16="http://schemas.microsoft.com/office/drawing/2014/main" id="{555AF204-04B1-CC86-4342-E63D70CED9E5}"/>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Tree>
    <p:extLst>
      <p:ext uri="{BB962C8B-B14F-4D97-AF65-F5344CB8AC3E}">
        <p14:creationId xmlns:p14="http://schemas.microsoft.com/office/powerpoint/2010/main" val="738154068"/>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F2C1-B2BE-135F-5327-9C0C23B60F79}"/>
              </a:ext>
            </a:extLst>
          </p:cNvPr>
          <p:cNvSpPr>
            <a:spLocks noGrp="1"/>
          </p:cNvSpPr>
          <p:nvPr>
            <p:ph type="title"/>
          </p:nvPr>
        </p:nvSpPr>
        <p:spPr/>
        <p:txBody>
          <a:bodyPr/>
          <a:lstStyle/>
          <a:p>
            <a:r>
              <a:rPr lang="en-GB"/>
              <a:t>Using lower-carbon alternatives </a:t>
            </a:r>
          </a:p>
        </p:txBody>
      </p:sp>
      <p:sp>
        <p:nvSpPr>
          <p:cNvPr id="3" name="Content Placeholder 2">
            <a:extLst>
              <a:ext uri="{FF2B5EF4-FFF2-40B4-BE49-F238E27FC236}">
                <a16:creationId xmlns:a16="http://schemas.microsoft.com/office/drawing/2014/main" id="{A38A852F-B954-0A61-0C7F-9E008BAF1854}"/>
              </a:ext>
            </a:extLst>
          </p:cNvPr>
          <p:cNvSpPr>
            <a:spLocks noGrp="1"/>
          </p:cNvSpPr>
          <p:nvPr>
            <p:ph sz="half" idx="1"/>
          </p:nvPr>
        </p:nvSpPr>
        <p:spPr>
          <a:xfrm>
            <a:off x="108886" y="1499999"/>
            <a:ext cx="4122000" cy="3840000"/>
          </a:xfrm>
        </p:spPr>
        <p:txBody>
          <a:bodyPr vert="horz" lIns="0" tIns="0" rIns="0" bIns="0" rtlCol="0" anchor="t">
            <a:noAutofit/>
          </a:bodyPr>
          <a:lstStyle/>
          <a:p>
            <a:pPr marL="342900" indent="-342900">
              <a:buChar char="•"/>
            </a:pPr>
            <a:r>
              <a:rPr lang="en-GB">
                <a:cs typeface="Arial"/>
              </a:rPr>
              <a:t>Also developed and validated low temperature decontamination process</a:t>
            </a:r>
            <a:endParaRPr lang="en-US">
              <a:cs typeface="Arial"/>
            </a:endParaRPr>
          </a:p>
          <a:p>
            <a:pPr marL="342900" indent="-342900">
              <a:buChar char="•"/>
            </a:pPr>
            <a:endParaRPr lang="en-GB">
              <a:cs typeface="Arial"/>
            </a:endParaRPr>
          </a:p>
          <a:p>
            <a:pPr marL="342900" indent="-342900">
              <a:buChar char="•"/>
            </a:pPr>
            <a:r>
              <a:rPr lang="en-GB">
                <a:cs typeface="Arial"/>
              </a:rPr>
              <a:t>Estimated savings of 67 tonnes CO2e per year, and £10,000 at this trust</a:t>
            </a:r>
            <a:endParaRPr lang="en-GB"/>
          </a:p>
          <a:p>
            <a:pPr marL="342900" indent="-342900">
              <a:buChar char="•"/>
            </a:pPr>
            <a:endParaRPr lang="en-GB">
              <a:cs typeface="Arial"/>
            </a:endParaRPr>
          </a:p>
          <a:p>
            <a:pPr marL="342900" indent="-342900">
              <a:buChar char="•"/>
            </a:pPr>
            <a:endParaRPr lang="en-GB">
              <a:cs typeface="Arial"/>
            </a:endParaRPr>
          </a:p>
          <a:p>
            <a:pPr marL="342900" indent="-342900">
              <a:buChar char="•"/>
            </a:pPr>
            <a:endParaRPr lang="en-GB">
              <a:cs typeface="Arial"/>
            </a:endParaRPr>
          </a:p>
          <a:p>
            <a:pPr marL="342900" indent="-342900">
              <a:buChar char="•"/>
            </a:pPr>
            <a:endParaRPr lang="en-GB">
              <a:cs typeface="Arial"/>
            </a:endParaRPr>
          </a:p>
        </p:txBody>
      </p:sp>
      <p:sp>
        <p:nvSpPr>
          <p:cNvPr id="8" name="TextBox 7">
            <a:extLst>
              <a:ext uri="{FF2B5EF4-FFF2-40B4-BE49-F238E27FC236}">
                <a16:creationId xmlns:a16="http://schemas.microsoft.com/office/drawing/2014/main" id="{F7C913AD-58B2-B103-3F0F-6243BD641E25}"/>
              </a:ext>
            </a:extLst>
          </p:cNvPr>
          <p:cNvSpPr txBox="1"/>
          <p:nvPr/>
        </p:nvSpPr>
        <p:spPr>
          <a:xfrm>
            <a:off x="247650" y="4986338"/>
            <a:ext cx="86248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50000"/>
                  </a:schemeClr>
                </a:solidFill>
              </a:rPr>
              <a:t>UKHACC Green Surgery Report, </a:t>
            </a:r>
            <a:r>
              <a:rPr lang="en-US" sz="1400">
                <a:solidFill>
                  <a:schemeClr val="bg1">
                    <a:lumMod val="50000"/>
                  </a:schemeClr>
                </a:solidFill>
                <a:ea typeface="+mn-lt"/>
                <a:cs typeface="+mn-lt"/>
              </a:rPr>
              <a:t>ukhealthalliance.org/sustainable-healthcare/green-surgery-report/</a:t>
            </a:r>
            <a:endParaRPr lang="en-US" sz="1400">
              <a:solidFill>
                <a:schemeClr val="bg1">
                  <a:lumMod val="50000"/>
                </a:schemeClr>
              </a:solidFill>
              <a:cs typeface="Arial"/>
            </a:endParaRPr>
          </a:p>
        </p:txBody>
      </p:sp>
      <p:pic>
        <p:nvPicPr>
          <p:cNvPr id="4" name="Picture 3" descr="A person lying in a circle of blue objects&#10;&#10;Description automatically generated">
            <a:extLst>
              <a:ext uri="{FF2B5EF4-FFF2-40B4-BE49-F238E27FC236}">
                <a16:creationId xmlns:a16="http://schemas.microsoft.com/office/drawing/2014/main" id="{91C1270A-2D01-3FD8-608D-612F50A02658}"/>
              </a:ext>
            </a:extLst>
          </p:cNvPr>
          <p:cNvPicPr>
            <a:picLocks noChangeAspect="1"/>
          </p:cNvPicPr>
          <p:nvPr/>
        </p:nvPicPr>
        <p:blipFill>
          <a:blip r:embed="rId3"/>
          <a:stretch>
            <a:fillRect/>
          </a:stretch>
        </p:blipFill>
        <p:spPr>
          <a:xfrm>
            <a:off x="4447309" y="1641527"/>
            <a:ext cx="4734790" cy="2674401"/>
          </a:xfrm>
          <a:prstGeom prst="rect">
            <a:avLst/>
          </a:prstGeom>
        </p:spPr>
      </p:pic>
      <p:sp>
        <p:nvSpPr>
          <p:cNvPr id="11" name="TextBox 10">
            <a:extLst>
              <a:ext uri="{FF2B5EF4-FFF2-40B4-BE49-F238E27FC236}">
                <a16:creationId xmlns:a16="http://schemas.microsoft.com/office/drawing/2014/main" id="{4E0C1634-46B0-A889-EC46-F77AE54ABC98}"/>
              </a:ext>
            </a:extLst>
          </p:cNvPr>
          <p:cNvSpPr txBox="1"/>
          <p:nvPr/>
        </p:nvSpPr>
        <p:spPr>
          <a:xfrm>
            <a:off x="7226877" y="4308764"/>
            <a:ext cx="2275609" cy="254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chemeClr val="bg1">
                    <a:lumMod val="85000"/>
                  </a:schemeClr>
                </a:solidFill>
              </a:rPr>
              <a:t>Youtube</a:t>
            </a:r>
            <a:r>
              <a:rPr lang="en-US" sz="1000">
                <a:solidFill>
                  <a:schemeClr val="bg1">
                    <a:lumMod val="85000"/>
                  </a:schemeClr>
                </a:solidFill>
              </a:rPr>
              <a:t> image via Maria </a:t>
            </a:r>
            <a:r>
              <a:rPr lang="en-US" sz="1000" err="1">
                <a:solidFill>
                  <a:schemeClr val="bg1">
                    <a:lumMod val="85000"/>
                  </a:schemeClr>
                </a:solidFill>
              </a:rPr>
              <a:t>Koijck</a:t>
            </a:r>
            <a:endParaRPr lang="en-US" err="1">
              <a:solidFill>
                <a:schemeClr val="bg1">
                  <a:lumMod val="85000"/>
                </a:schemeClr>
              </a:solidFill>
            </a:endParaRPr>
          </a:p>
        </p:txBody>
      </p:sp>
      <p:sp>
        <p:nvSpPr>
          <p:cNvPr id="7" name="Date Placeholder 2">
            <a:extLst>
              <a:ext uri="{FF2B5EF4-FFF2-40B4-BE49-F238E27FC236}">
                <a16:creationId xmlns:a16="http://schemas.microsoft.com/office/drawing/2014/main" id="{D6BE6E29-DFDE-CA51-B241-B07AD14AC51A}"/>
              </a:ext>
            </a:extLst>
          </p:cNvPr>
          <p:cNvSpPr>
            <a:spLocks noGrp="1"/>
          </p:cNvSpPr>
          <p:nvPr>
            <p:ph type="dt" sz="half" idx="10"/>
          </p:nvPr>
        </p:nvSpPr>
        <p:spPr>
          <a:xfrm>
            <a:off x="360000" y="295731"/>
            <a:ext cx="936000" cy="226969"/>
          </a:xfrm>
        </p:spPr>
        <p:txBody>
          <a:bodyPr/>
          <a:lstStyle/>
          <a:p>
            <a:r>
              <a:rPr lang="en-US"/>
              <a:t>05.02.24</a:t>
            </a:r>
          </a:p>
        </p:txBody>
      </p:sp>
      <p:sp>
        <p:nvSpPr>
          <p:cNvPr id="9" name="Footer Placeholder 5">
            <a:extLst>
              <a:ext uri="{FF2B5EF4-FFF2-40B4-BE49-F238E27FC236}">
                <a16:creationId xmlns:a16="http://schemas.microsoft.com/office/drawing/2014/main" id="{C029E857-8D89-829C-687F-40E6CDF8B952}"/>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Tree>
    <p:extLst>
      <p:ext uri="{BB962C8B-B14F-4D97-AF65-F5344CB8AC3E}">
        <p14:creationId xmlns:p14="http://schemas.microsoft.com/office/powerpoint/2010/main" val="3835947440"/>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562" y="1626394"/>
            <a:ext cx="7398468" cy="1231106"/>
          </a:xfrm>
        </p:spPr>
        <p:txBody>
          <a:bodyPr/>
          <a:lstStyle/>
          <a:p>
            <a:r>
              <a:rPr lang="en-US"/>
              <a:t>What is needed to transition </a:t>
            </a:r>
            <a:br>
              <a:rPr lang="en-US"/>
            </a:br>
            <a:r>
              <a:rPr lang="en-US"/>
              <a:t>to net zero care?</a:t>
            </a:r>
            <a:endParaRPr lang="en-GB" sz="4000"/>
          </a:p>
        </p:txBody>
      </p:sp>
    </p:spTree>
    <p:extLst>
      <p:ext uri="{BB962C8B-B14F-4D97-AF65-F5344CB8AC3E}">
        <p14:creationId xmlns:p14="http://schemas.microsoft.com/office/powerpoint/2010/main" val="4189825929"/>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Sustainability at the Health Foundation</a:t>
            </a:r>
          </a:p>
          <a:p>
            <a:r>
              <a:rPr lang="en-US"/>
              <a:t>What is net zero care?</a:t>
            </a:r>
          </a:p>
          <a:p>
            <a:r>
              <a:rPr lang="en-US" err="1"/>
              <a:t>SusQI</a:t>
            </a:r>
            <a:r>
              <a:rPr lang="en-US"/>
              <a:t> and net zero</a:t>
            </a:r>
          </a:p>
          <a:p>
            <a:r>
              <a:rPr lang="en-US"/>
              <a:t>Future areas of focus</a:t>
            </a:r>
          </a:p>
          <a:p>
            <a:r>
              <a:rPr lang="en-US"/>
              <a:t>Discussion</a:t>
            </a:r>
          </a:p>
          <a:p>
            <a:endParaRPr lang="en-US"/>
          </a:p>
        </p:txBody>
      </p:sp>
      <p:sp>
        <p:nvSpPr>
          <p:cNvPr id="3" name="Date Placeholder 2"/>
          <p:cNvSpPr>
            <a:spLocks noGrp="1"/>
          </p:cNvSpPr>
          <p:nvPr>
            <p:ph type="dt" sz="half" idx="10"/>
          </p:nvPr>
        </p:nvSpPr>
        <p:spPr/>
        <p:txBody>
          <a:bodyPr/>
          <a:lstStyle/>
          <a:p>
            <a:r>
              <a:rPr lang="en-US"/>
              <a:t>05.02.24</a:t>
            </a:r>
          </a:p>
        </p:txBody>
      </p:sp>
      <p:sp>
        <p:nvSpPr>
          <p:cNvPr id="5" name="Footer Placeholder 5">
            <a:extLst>
              <a:ext uri="{FF2B5EF4-FFF2-40B4-BE49-F238E27FC236}">
                <a16:creationId xmlns:a16="http://schemas.microsoft.com/office/drawing/2014/main" id="{A68FAF81-0DB1-717D-60E4-79174B7A7C49}"/>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Tree>
    <p:extLst>
      <p:ext uri="{BB962C8B-B14F-4D97-AF65-F5344CB8AC3E}">
        <p14:creationId xmlns:p14="http://schemas.microsoft.com/office/powerpoint/2010/main" val="2999079567"/>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2" y="690479"/>
            <a:ext cx="8406469" cy="523220"/>
          </a:xfrm>
        </p:spPr>
        <p:txBody>
          <a:bodyPr/>
          <a:lstStyle/>
          <a:p>
            <a:r>
              <a:rPr lang="en-GB"/>
              <a:t>Four areas for action to enable net zero care</a:t>
            </a:r>
          </a:p>
        </p:txBody>
      </p:sp>
      <p:graphicFrame>
        <p:nvGraphicFramePr>
          <p:cNvPr id="16" name="Content Placeholder 15">
            <a:extLst>
              <a:ext uri="{FF2B5EF4-FFF2-40B4-BE49-F238E27FC236}">
                <a16:creationId xmlns:a16="http://schemas.microsoft.com/office/drawing/2014/main" id="{8D6EF915-6DF3-ED1F-A05D-3DB622BF27DF}"/>
              </a:ext>
            </a:extLst>
          </p:cNvPr>
          <p:cNvGraphicFramePr>
            <a:graphicFrameLocks noGrp="1"/>
          </p:cNvGraphicFramePr>
          <p:nvPr>
            <p:ph idx="1"/>
            <p:extLst>
              <p:ext uri="{D42A27DB-BD31-4B8C-83A1-F6EECF244321}">
                <p14:modId xmlns:p14="http://schemas.microsoft.com/office/powerpoint/2010/main" val="1477414703"/>
              </p:ext>
            </p:extLst>
          </p:nvPr>
        </p:nvGraphicFramePr>
        <p:xfrm>
          <a:off x="360000" y="1575095"/>
          <a:ext cx="6285346" cy="3318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r>
              <a:rPr lang="en-US"/>
              <a:t>25.01.2024</a:t>
            </a:r>
          </a:p>
        </p:txBody>
      </p:sp>
    </p:spTree>
    <p:extLst>
      <p:ext uri="{BB962C8B-B14F-4D97-AF65-F5344CB8AC3E}">
        <p14:creationId xmlns:p14="http://schemas.microsoft.com/office/powerpoint/2010/main" val="2192916164"/>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4B635-3B36-B2B3-F5FC-71FDCD363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FCE607-8FBB-3A0A-0C13-1460476FFCA1}"/>
              </a:ext>
            </a:extLst>
          </p:cNvPr>
          <p:cNvSpPr>
            <a:spLocks noGrp="1"/>
          </p:cNvSpPr>
          <p:nvPr>
            <p:ph type="title"/>
          </p:nvPr>
        </p:nvSpPr>
        <p:spPr>
          <a:xfrm>
            <a:off x="360002" y="690479"/>
            <a:ext cx="8406469" cy="1046440"/>
          </a:xfrm>
        </p:spPr>
        <p:txBody>
          <a:bodyPr/>
          <a:lstStyle/>
          <a:p>
            <a:r>
              <a:rPr lang="en-GB"/>
              <a:t>Invest resources to shift to low-carbon care models​</a:t>
            </a:r>
          </a:p>
        </p:txBody>
      </p:sp>
      <p:sp>
        <p:nvSpPr>
          <p:cNvPr id="3" name="Content Placeholder 2">
            <a:extLst>
              <a:ext uri="{FF2B5EF4-FFF2-40B4-BE49-F238E27FC236}">
                <a16:creationId xmlns:a16="http://schemas.microsoft.com/office/drawing/2014/main" id="{5193AD9A-757F-4852-4534-B1DEEEC9C2B8}"/>
              </a:ext>
            </a:extLst>
          </p:cNvPr>
          <p:cNvSpPr>
            <a:spLocks noGrp="1"/>
          </p:cNvSpPr>
          <p:nvPr>
            <p:ph sz="half" idx="1"/>
          </p:nvPr>
        </p:nvSpPr>
        <p:spPr>
          <a:xfrm>
            <a:off x="360000" y="1952852"/>
            <a:ext cx="5073556" cy="3052037"/>
          </a:xfrm>
        </p:spPr>
        <p:txBody>
          <a:bodyPr vert="horz" lIns="0" tIns="0" rIns="0" bIns="0" rtlCol="0" anchor="t">
            <a:noAutofit/>
          </a:bodyPr>
          <a:lstStyle/>
          <a:p>
            <a:r>
              <a:rPr lang="en-US" sz="1600" b="1">
                <a:solidFill>
                  <a:srgbClr val="1C1C1C"/>
                </a:solidFill>
                <a:cs typeface="Arial"/>
              </a:rPr>
              <a:t>Capacity</a:t>
            </a:r>
            <a:endParaRPr lang="en-US" sz="1600">
              <a:cs typeface="Arial"/>
            </a:endParaRPr>
          </a:p>
          <a:p>
            <a:pPr marL="573405" lvl="2" indent="-285750">
              <a:buFont typeface="Arial"/>
              <a:buChar char="•"/>
            </a:pPr>
            <a:r>
              <a:rPr lang="en-US" sz="1600" b="0">
                <a:solidFill>
                  <a:srgbClr val="1C1C1C"/>
                </a:solidFill>
                <a:cs typeface="Arial"/>
              </a:rPr>
              <a:t>Reliance on volunteerism insufficient and unsustainable</a:t>
            </a:r>
            <a:r>
              <a:rPr lang="en-US" sz="1600">
                <a:solidFill>
                  <a:srgbClr val="1C1C1C"/>
                </a:solidFill>
                <a:cs typeface="Arial"/>
              </a:rPr>
              <a:t>.</a:t>
            </a:r>
            <a:r>
              <a:rPr lang="en-US" sz="1600" b="0">
                <a:solidFill>
                  <a:srgbClr val="1C1C1C"/>
                </a:solidFill>
                <a:cs typeface="Arial"/>
              </a:rPr>
              <a:t> </a:t>
            </a:r>
          </a:p>
          <a:p>
            <a:pPr marL="573405" lvl="2" indent="-285750">
              <a:buFont typeface="Arial"/>
              <a:buChar char="•"/>
            </a:pPr>
            <a:r>
              <a:rPr lang="en-US" sz="1600" b="0">
                <a:solidFill>
                  <a:srgbClr val="1C1C1C"/>
                </a:solidFill>
                <a:cs typeface="Arial"/>
              </a:rPr>
              <a:t>Staff need time, space and resources to focus on sustainability</a:t>
            </a:r>
            <a:r>
              <a:rPr lang="en-US" sz="1600">
                <a:solidFill>
                  <a:srgbClr val="1C1C1C"/>
                </a:solidFill>
                <a:cs typeface="Arial"/>
              </a:rPr>
              <a:t>.</a:t>
            </a:r>
            <a:endParaRPr lang="en-US" sz="1600" b="0">
              <a:solidFill>
                <a:srgbClr val="1C1C1C"/>
              </a:solidFill>
              <a:cs typeface="Arial"/>
            </a:endParaRPr>
          </a:p>
          <a:p>
            <a:r>
              <a:rPr lang="en-US" sz="1600" b="1">
                <a:solidFill>
                  <a:srgbClr val="1C1C1C"/>
                </a:solidFill>
                <a:cs typeface="Arial"/>
              </a:rPr>
              <a:t>Capability</a:t>
            </a:r>
          </a:p>
          <a:p>
            <a:pPr marL="573405" lvl="2" indent="-285750">
              <a:buFont typeface="Arial"/>
              <a:buChar char="•"/>
            </a:pPr>
            <a:r>
              <a:rPr lang="en-US" sz="1600" b="0">
                <a:solidFill>
                  <a:srgbClr val="1C1C1C"/>
                </a:solidFill>
                <a:cs typeface="Arial"/>
              </a:rPr>
              <a:t>Awareness, skills and knowledge around low carbon care relatively low. </a:t>
            </a:r>
          </a:p>
          <a:p>
            <a:pPr marL="573405" lvl="2" indent="-285750">
              <a:buFont typeface="Arial"/>
              <a:buChar char="•"/>
            </a:pPr>
            <a:r>
              <a:rPr lang="en-US" sz="1600" b="0">
                <a:solidFill>
                  <a:srgbClr val="1C1C1C"/>
                </a:solidFill>
                <a:cs typeface="Arial"/>
              </a:rPr>
              <a:t>Need to integrate sustainability into education and training</a:t>
            </a:r>
            <a:r>
              <a:rPr lang="en-US" sz="1600">
                <a:solidFill>
                  <a:srgbClr val="1C1C1C"/>
                </a:solidFill>
                <a:cs typeface="Arial"/>
              </a:rPr>
              <a:t>.</a:t>
            </a:r>
            <a:r>
              <a:rPr lang="en-US" sz="1600" b="0">
                <a:solidFill>
                  <a:srgbClr val="1C1C1C"/>
                </a:solidFill>
                <a:cs typeface="Arial"/>
              </a:rPr>
              <a:t> </a:t>
            </a:r>
          </a:p>
          <a:p>
            <a:pPr marL="573405" lvl="2" indent="-285750">
              <a:buFont typeface="Arial"/>
              <a:buChar char="•"/>
            </a:pPr>
            <a:r>
              <a:rPr lang="en-US" sz="1600" b="0">
                <a:solidFill>
                  <a:srgbClr val="1C1C1C"/>
                </a:solidFill>
                <a:cs typeface="Arial"/>
              </a:rPr>
              <a:t>Integrating into efforts to improve quality of care</a:t>
            </a:r>
            <a:r>
              <a:rPr lang="en-US" sz="1600">
                <a:solidFill>
                  <a:srgbClr val="1C1C1C"/>
                </a:solidFill>
                <a:cs typeface="Arial"/>
              </a:rPr>
              <a:t>.</a:t>
            </a:r>
            <a:endParaRPr lang="en-US" sz="1600" b="0">
              <a:solidFill>
                <a:srgbClr val="1C1C1C"/>
              </a:solidFill>
              <a:cs typeface="Arial"/>
            </a:endParaRPr>
          </a:p>
          <a:p>
            <a:endParaRPr lang="en-US" sz="1600" b="1">
              <a:solidFill>
                <a:srgbClr val="1C1C1C"/>
              </a:solidFill>
              <a:cs typeface="Arial"/>
            </a:endParaRPr>
          </a:p>
        </p:txBody>
      </p:sp>
      <p:pic>
        <p:nvPicPr>
          <p:cNvPr id="4" name="Picture 3" descr="A person standing on top of a building&#10;&#10;Description automatically generated">
            <a:extLst>
              <a:ext uri="{FF2B5EF4-FFF2-40B4-BE49-F238E27FC236}">
                <a16:creationId xmlns:a16="http://schemas.microsoft.com/office/drawing/2014/main" id="{A489335D-88E5-AE47-2DFC-4B65F9B70B48}"/>
              </a:ext>
            </a:extLst>
          </p:cNvPr>
          <p:cNvPicPr>
            <a:picLocks noChangeAspect="1"/>
          </p:cNvPicPr>
          <p:nvPr/>
        </p:nvPicPr>
        <p:blipFill rotWithShape="1">
          <a:blip r:embed="rId2"/>
          <a:srcRect l="19925" r="21992" b="-503"/>
          <a:stretch/>
        </p:blipFill>
        <p:spPr>
          <a:xfrm>
            <a:off x="5706193" y="2337959"/>
            <a:ext cx="3088193" cy="1990106"/>
          </a:xfrm>
          <a:prstGeom prst="rect">
            <a:avLst/>
          </a:prstGeom>
        </p:spPr>
      </p:pic>
      <p:sp>
        <p:nvSpPr>
          <p:cNvPr id="7" name="Date Placeholder 2">
            <a:extLst>
              <a:ext uri="{FF2B5EF4-FFF2-40B4-BE49-F238E27FC236}">
                <a16:creationId xmlns:a16="http://schemas.microsoft.com/office/drawing/2014/main" id="{1B13D5D4-A44B-4425-3C8B-09D721666DE8}"/>
              </a:ext>
            </a:extLst>
          </p:cNvPr>
          <p:cNvSpPr>
            <a:spLocks noGrp="1"/>
          </p:cNvSpPr>
          <p:nvPr>
            <p:ph type="dt" sz="half" idx="10"/>
          </p:nvPr>
        </p:nvSpPr>
        <p:spPr>
          <a:xfrm>
            <a:off x="360000" y="295731"/>
            <a:ext cx="936000" cy="226969"/>
          </a:xfrm>
        </p:spPr>
        <p:txBody>
          <a:bodyPr/>
          <a:lstStyle/>
          <a:p>
            <a:r>
              <a:rPr lang="en-US"/>
              <a:t>05.02.24</a:t>
            </a:r>
          </a:p>
        </p:txBody>
      </p:sp>
      <p:sp>
        <p:nvSpPr>
          <p:cNvPr id="8" name="Footer Placeholder 5">
            <a:extLst>
              <a:ext uri="{FF2B5EF4-FFF2-40B4-BE49-F238E27FC236}">
                <a16:creationId xmlns:a16="http://schemas.microsoft.com/office/drawing/2014/main" id="{D054E90F-C938-9E7B-4448-03BCD332A771}"/>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Tree>
    <p:extLst>
      <p:ext uri="{BB962C8B-B14F-4D97-AF65-F5344CB8AC3E}">
        <p14:creationId xmlns:p14="http://schemas.microsoft.com/office/powerpoint/2010/main" val="22104771"/>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F835B-9A8D-BD79-C0B2-2C4D21A9AB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049472-6271-5937-3F55-DCDD35E489A3}"/>
              </a:ext>
            </a:extLst>
          </p:cNvPr>
          <p:cNvSpPr>
            <a:spLocks noGrp="1"/>
          </p:cNvSpPr>
          <p:nvPr>
            <p:ph type="title"/>
          </p:nvPr>
        </p:nvSpPr>
        <p:spPr>
          <a:xfrm>
            <a:off x="360002" y="690479"/>
            <a:ext cx="8406469" cy="1046440"/>
          </a:xfrm>
        </p:spPr>
        <p:txBody>
          <a:bodyPr/>
          <a:lstStyle/>
          <a:p>
            <a:r>
              <a:rPr lang="en-GB"/>
              <a:t>Put sustainability at the core of good leadership</a:t>
            </a:r>
          </a:p>
        </p:txBody>
      </p:sp>
      <p:sp>
        <p:nvSpPr>
          <p:cNvPr id="3" name="Content Placeholder 2">
            <a:extLst>
              <a:ext uri="{FF2B5EF4-FFF2-40B4-BE49-F238E27FC236}">
                <a16:creationId xmlns:a16="http://schemas.microsoft.com/office/drawing/2014/main" id="{70ED2BA5-9732-CF38-227C-D4479694650D}"/>
              </a:ext>
            </a:extLst>
          </p:cNvPr>
          <p:cNvSpPr>
            <a:spLocks noGrp="1"/>
          </p:cNvSpPr>
          <p:nvPr>
            <p:ph sz="half" idx="1"/>
          </p:nvPr>
        </p:nvSpPr>
        <p:spPr>
          <a:xfrm>
            <a:off x="360000" y="1952852"/>
            <a:ext cx="5073556" cy="3052037"/>
          </a:xfrm>
        </p:spPr>
        <p:txBody>
          <a:bodyPr vert="horz" lIns="0" tIns="0" rIns="0" bIns="0" rtlCol="0" anchor="t">
            <a:noAutofit/>
          </a:bodyPr>
          <a:lstStyle/>
          <a:p>
            <a:pPr marL="285750" indent="-285750">
              <a:buFont typeface="Arial,Sans-Serif"/>
              <a:buChar char="•"/>
            </a:pPr>
            <a:r>
              <a:rPr lang="en-GB" sz="1800">
                <a:solidFill>
                  <a:srgbClr val="1C1C1C"/>
                </a:solidFill>
                <a:cs typeface="Arial"/>
              </a:rPr>
              <a:t>Competing urgent priorities crowding out </a:t>
            </a:r>
            <a:r>
              <a:rPr lang="en-GB" sz="1800" b="0">
                <a:solidFill>
                  <a:srgbClr val="1C1C1C"/>
                </a:solidFill>
                <a:cs typeface="Arial"/>
              </a:rPr>
              <a:t>sustainability</a:t>
            </a:r>
            <a:r>
              <a:rPr lang="en-GB" sz="1800">
                <a:solidFill>
                  <a:srgbClr val="1C1C1C"/>
                </a:solidFill>
                <a:cs typeface="Arial"/>
              </a:rPr>
              <a:t> – but net zero can be integrated into strategic decision making.</a:t>
            </a:r>
            <a:endParaRPr lang="en-US" sz="1800" b="0">
              <a:solidFill>
                <a:srgbClr val="1C1C1C"/>
              </a:solidFill>
              <a:cs typeface="Arial"/>
            </a:endParaRPr>
          </a:p>
          <a:p>
            <a:pPr marL="285750" indent="-285750">
              <a:buFont typeface="Arial,Sans-Serif"/>
              <a:buChar char="•"/>
            </a:pPr>
            <a:r>
              <a:rPr lang="en-GB" sz="1800">
                <a:solidFill>
                  <a:srgbClr val="1C1C1C"/>
                </a:solidFill>
                <a:cs typeface="Arial"/>
              </a:rPr>
              <a:t>Prioritising sustainability</a:t>
            </a:r>
            <a:r>
              <a:rPr lang="en-GB" sz="1800" b="0">
                <a:solidFill>
                  <a:srgbClr val="1C1C1C"/>
                </a:solidFill>
                <a:cs typeface="Arial"/>
              </a:rPr>
              <a:t>, </a:t>
            </a:r>
            <a:r>
              <a:rPr lang="en-GB" sz="1800">
                <a:solidFill>
                  <a:srgbClr val="1C1C1C"/>
                </a:solidFill>
                <a:cs typeface="Arial"/>
              </a:rPr>
              <a:t>unlocking resources and investing staff time </a:t>
            </a:r>
            <a:r>
              <a:rPr lang="en-GB" sz="1800" b="0">
                <a:solidFill>
                  <a:srgbClr val="1C1C1C"/>
                </a:solidFill>
                <a:cs typeface="Arial"/>
              </a:rPr>
              <a:t>and </a:t>
            </a:r>
            <a:r>
              <a:rPr lang="en-GB" sz="1800">
                <a:solidFill>
                  <a:srgbClr val="1C1C1C"/>
                </a:solidFill>
                <a:cs typeface="Arial"/>
              </a:rPr>
              <a:t>training in decarbonising </a:t>
            </a:r>
            <a:r>
              <a:rPr lang="en-GB" sz="1800" b="0">
                <a:solidFill>
                  <a:srgbClr val="1C1C1C"/>
                </a:solidFill>
                <a:cs typeface="Arial"/>
              </a:rPr>
              <a:t>care</a:t>
            </a:r>
            <a:r>
              <a:rPr lang="en-GB" sz="1800">
                <a:solidFill>
                  <a:srgbClr val="1C1C1C"/>
                </a:solidFill>
                <a:cs typeface="Arial"/>
              </a:rPr>
              <a:t> all rest with leaders</a:t>
            </a:r>
            <a:r>
              <a:rPr lang="en-GB" sz="1800" b="0">
                <a:solidFill>
                  <a:srgbClr val="1C1C1C"/>
                </a:solidFill>
                <a:cs typeface="Arial"/>
              </a:rPr>
              <a:t>.</a:t>
            </a:r>
          </a:p>
          <a:p>
            <a:pPr marL="285750" indent="-285750">
              <a:buFont typeface="Arial,Sans-Serif"/>
              <a:buChar char="•"/>
            </a:pPr>
            <a:r>
              <a:rPr lang="en-US" sz="1800">
                <a:cs typeface="Arial"/>
              </a:rPr>
              <a:t>Support </a:t>
            </a:r>
            <a:r>
              <a:rPr lang="en-US" sz="1800" b="0">
                <a:cs typeface="Arial"/>
              </a:rPr>
              <a:t>and</a:t>
            </a:r>
            <a:r>
              <a:rPr lang="en-US" sz="1800">
                <a:cs typeface="Arial"/>
              </a:rPr>
              <a:t> </a:t>
            </a:r>
            <a:r>
              <a:rPr lang="en-US" sz="1800" b="0">
                <a:cs typeface="Arial"/>
              </a:rPr>
              <a:t>training</a:t>
            </a:r>
            <a:r>
              <a:rPr lang="en-US" sz="1800">
                <a:cs typeface="Arial"/>
              </a:rPr>
              <a:t> should be available </a:t>
            </a:r>
            <a:r>
              <a:rPr lang="en-US" sz="1800" b="0">
                <a:cs typeface="Arial"/>
              </a:rPr>
              <a:t>to </a:t>
            </a:r>
            <a:r>
              <a:rPr lang="en-US" sz="1800">
                <a:cs typeface="Arial"/>
              </a:rPr>
              <a:t>leaders across all levels </a:t>
            </a:r>
            <a:r>
              <a:rPr lang="en-US" sz="1800" b="0">
                <a:cs typeface="Arial"/>
              </a:rPr>
              <a:t>of</a:t>
            </a:r>
            <a:r>
              <a:rPr lang="en-US" sz="1800">
                <a:cs typeface="Arial"/>
              </a:rPr>
              <a:t> health </a:t>
            </a:r>
            <a:r>
              <a:rPr lang="en-US" sz="1800" b="0">
                <a:cs typeface="Arial"/>
              </a:rPr>
              <a:t>care</a:t>
            </a:r>
            <a:r>
              <a:rPr lang="en-US" sz="1800">
                <a:cs typeface="Arial"/>
              </a:rPr>
              <a:t> organisations and ICSs.</a:t>
            </a:r>
          </a:p>
          <a:p>
            <a:endParaRPr lang="en-US" sz="1600" b="1">
              <a:solidFill>
                <a:srgbClr val="1C1C1C"/>
              </a:solidFill>
              <a:cs typeface="Arial"/>
            </a:endParaRPr>
          </a:p>
        </p:txBody>
      </p:sp>
      <p:pic>
        <p:nvPicPr>
          <p:cNvPr id="7" name="Picture 6" descr="Case Studies in Distributed Leadership">
            <a:extLst>
              <a:ext uri="{FF2B5EF4-FFF2-40B4-BE49-F238E27FC236}">
                <a16:creationId xmlns:a16="http://schemas.microsoft.com/office/drawing/2014/main" id="{9859228B-9C12-295A-8F9E-E9DF8B22694B}"/>
              </a:ext>
            </a:extLst>
          </p:cNvPr>
          <p:cNvPicPr>
            <a:picLocks noChangeAspect="1"/>
          </p:cNvPicPr>
          <p:nvPr/>
        </p:nvPicPr>
        <p:blipFill>
          <a:blip r:embed="rId2"/>
          <a:stretch>
            <a:fillRect/>
          </a:stretch>
        </p:blipFill>
        <p:spPr>
          <a:xfrm>
            <a:off x="5860792" y="2188192"/>
            <a:ext cx="2638755" cy="2162808"/>
          </a:xfrm>
          <a:prstGeom prst="rect">
            <a:avLst/>
          </a:prstGeom>
        </p:spPr>
      </p:pic>
      <p:sp>
        <p:nvSpPr>
          <p:cNvPr id="9" name="Rectangle 8">
            <a:extLst>
              <a:ext uri="{FF2B5EF4-FFF2-40B4-BE49-F238E27FC236}">
                <a16:creationId xmlns:a16="http://schemas.microsoft.com/office/drawing/2014/main" id="{BD8E0BE5-2359-F715-D2EB-12A8F91E8143}"/>
              </a:ext>
            </a:extLst>
          </p:cNvPr>
          <p:cNvSpPr/>
          <p:nvPr/>
        </p:nvSpPr>
        <p:spPr>
          <a:xfrm>
            <a:off x="6984913" y="3652016"/>
            <a:ext cx="1732892" cy="988159"/>
          </a:xfrm>
          <a:prstGeom prst="rect">
            <a:avLst/>
          </a:prstGeom>
          <a:solidFill>
            <a:srgbClr val="E1503D">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l"/>
            <a:endParaRPr lang="en-GB" sz="3000">
              <a:solidFill>
                <a:schemeClr val="accent1"/>
              </a:solidFill>
              <a:latin typeface="Univers LT Std 65 Bold"/>
              <a:cs typeface="Univers LT Std 65 Bold"/>
            </a:endParaRPr>
          </a:p>
        </p:txBody>
      </p:sp>
      <p:sp>
        <p:nvSpPr>
          <p:cNvPr id="4" name="Date Placeholder 2">
            <a:extLst>
              <a:ext uri="{FF2B5EF4-FFF2-40B4-BE49-F238E27FC236}">
                <a16:creationId xmlns:a16="http://schemas.microsoft.com/office/drawing/2014/main" id="{77956935-F208-D782-994D-AD26C7D1818D}"/>
              </a:ext>
            </a:extLst>
          </p:cNvPr>
          <p:cNvSpPr>
            <a:spLocks noGrp="1"/>
          </p:cNvSpPr>
          <p:nvPr>
            <p:ph type="dt" sz="half" idx="10"/>
          </p:nvPr>
        </p:nvSpPr>
        <p:spPr>
          <a:xfrm>
            <a:off x="360000" y="295731"/>
            <a:ext cx="936000" cy="226969"/>
          </a:xfrm>
        </p:spPr>
        <p:txBody>
          <a:bodyPr/>
          <a:lstStyle/>
          <a:p>
            <a:r>
              <a:rPr lang="en-US"/>
              <a:t>05.02.24</a:t>
            </a:r>
          </a:p>
        </p:txBody>
      </p:sp>
      <p:sp>
        <p:nvSpPr>
          <p:cNvPr id="8" name="Footer Placeholder 5">
            <a:extLst>
              <a:ext uri="{FF2B5EF4-FFF2-40B4-BE49-F238E27FC236}">
                <a16:creationId xmlns:a16="http://schemas.microsoft.com/office/drawing/2014/main" id="{F7DF2BE2-9AFA-23EE-8D40-1F6F4CEC19CA}"/>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Tree>
    <p:extLst>
      <p:ext uri="{BB962C8B-B14F-4D97-AF65-F5344CB8AC3E}">
        <p14:creationId xmlns:p14="http://schemas.microsoft.com/office/powerpoint/2010/main" val="1727616889"/>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221" y="1513753"/>
            <a:ext cx="7398468" cy="1231106"/>
          </a:xfrm>
        </p:spPr>
        <p:txBody>
          <a:bodyPr/>
          <a:lstStyle/>
          <a:p>
            <a:r>
              <a:rPr lang="en-US"/>
              <a:t>Health Foundation work on sustainability</a:t>
            </a:r>
          </a:p>
        </p:txBody>
      </p:sp>
    </p:spTree>
    <p:extLst>
      <p:ext uri="{BB962C8B-B14F-4D97-AF65-F5344CB8AC3E}">
        <p14:creationId xmlns:p14="http://schemas.microsoft.com/office/powerpoint/2010/main" val="3059328500"/>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2" y="690479"/>
            <a:ext cx="8787468" cy="523220"/>
          </a:xfrm>
        </p:spPr>
        <p:txBody>
          <a:bodyPr/>
          <a:lstStyle/>
          <a:p>
            <a:r>
              <a:rPr lang="en-US"/>
              <a:t>Health Foundation work on sustainability</a:t>
            </a:r>
          </a:p>
        </p:txBody>
      </p:sp>
      <p:sp>
        <p:nvSpPr>
          <p:cNvPr id="3" name="Content Placeholder 2"/>
          <p:cNvSpPr>
            <a:spLocks noGrp="1"/>
          </p:cNvSpPr>
          <p:nvPr>
            <p:ph sz="half" idx="1"/>
          </p:nvPr>
        </p:nvSpPr>
        <p:spPr>
          <a:xfrm>
            <a:off x="360002" y="1738531"/>
            <a:ext cx="5838667" cy="3680738"/>
          </a:xfrm>
        </p:spPr>
        <p:txBody>
          <a:bodyPr vert="horz" lIns="0" tIns="0" rIns="0" bIns="0" rtlCol="0" anchor="t">
            <a:noAutofit/>
          </a:bodyPr>
          <a:lstStyle/>
          <a:p>
            <a:pPr marL="0" lvl="2" indent="-349250">
              <a:buNone/>
            </a:pPr>
            <a:r>
              <a:rPr lang="en-US" sz="1800" b="1">
                <a:cs typeface="Arial"/>
              </a:rPr>
              <a:t>Research and analysis to inform policy </a:t>
            </a:r>
            <a:endParaRPr lang="en-US"/>
          </a:p>
          <a:p>
            <a:pPr marL="863600" lvl="3" indent="-349250"/>
            <a:r>
              <a:rPr lang="en-US" sz="1800">
                <a:cs typeface="Arial"/>
              </a:rPr>
              <a:t>Public polling; Net zero long read</a:t>
            </a:r>
          </a:p>
          <a:p>
            <a:pPr marL="0" lvl="2" indent="-349250">
              <a:buNone/>
            </a:pPr>
            <a:r>
              <a:rPr lang="en-US" sz="1800" b="1">
                <a:cs typeface="Arial"/>
              </a:rPr>
              <a:t>Capacity building</a:t>
            </a:r>
          </a:p>
          <a:p>
            <a:pPr marL="800100" lvl="3" indent="-285750"/>
            <a:r>
              <a:rPr lang="en-US" sz="1800">
                <a:cs typeface="Arial"/>
              </a:rPr>
              <a:t>Green surgery report; </a:t>
            </a:r>
            <a:r>
              <a:rPr lang="en-US" sz="1800" err="1">
                <a:cs typeface="Arial"/>
              </a:rPr>
              <a:t>SusQI</a:t>
            </a:r>
            <a:r>
              <a:rPr lang="en-US" sz="1800">
                <a:cs typeface="Arial"/>
              </a:rPr>
              <a:t>; Q community  </a:t>
            </a:r>
          </a:p>
          <a:p>
            <a:pPr marL="0" lvl="2" indent="-349250">
              <a:buNone/>
            </a:pPr>
            <a:r>
              <a:rPr lang="en-US" sz="1800" b="1">
                <a:cs typeface="Arial"/>
              </a:rPr>
              <a:t>Frontline change projects </a:t>
            </a:r>
          </a:p>
          <a:p>
            <a:pPr marL="863600" lvl="3" indent="-349250"/>
            <a:r>
              <a:rPr lang="en-US" sz="1800">
                <a:cs typeface="Arial"/>
              </a:rPr>
              <a:t>Asthma toolkit; Scaling up virtual consultations</a:t>
            </a:r>
          </a:p>
          <a:p>
            <a:pPr marL="0" lvl="2" indent="-349250">
              <a:buNone/>
            </a:pPr>
            <a:r>
              <a:rPr lang="en-US" sz="1800" b="1">
                <a:cs typeface="Arial"/>
              </a:rPr>
              <a:t>Improving our own sustainability </a:t>
            </a:r>
          </a:p>
          <a:p>
            <a:pPr marL="800100" lvl="3" indent="-285750"/>
            <a:r>
              <a:rPr lang="en-US" sz="1800">
                <a:cs typeface="Arial"/>
              </a:rPr>
              <a:t>Net zero endowment; Strategy for wider ops</a:t>
            </a:r>
          </a:p>
          <a:p>
            <a:pPr marL="0" lvl="2" indent="0">
              <a:buNone/>
            </a:pPr>
            <a:r>
              <a:rPr lang="en-US" sz="1800" b="1">
                <a:cs typeface="Arial"/>
              </a:rPr>
              <a:t>Convening and engaging policymakers</a:t>
            </a:r>
          </a:p>
          <a:p>
            <a:pPr marL="857250" lvl="3" indent="-342900"/>
            <a:r>
              <a:rPr lang="en-US" sz="1800">
                <a:cs typeface="Arial"/>
              </a:rPr>
              <a:t>Net zero NHS immersive installation</a:t>
            </a:r>
            <a:r>
              <a:rPr lang="en-US">
                <a:cs typeface="Arial"/>
              </a:rPr>
              <a:t> </a:t>
            </a:r>
          </a:p>
        </p:txBody>
      </p:sp>
      <p:pic>
        <p:nvPicPr>
          <p:cNvPr id="6" name="Picture 5">
            <a:extLst>
              <a:ext uri="{FF2B5EF4-FFF2-40B4-BE49-F238E27FC236}">
                <a16:creationId xmlns:a16="http://schemas.microsoft.com/office/drawing/2014/main" id="{02E9DDAA-3067-1132-FE9C-6DA54C5BB308}"/>
              </a:ext>
            </a:extLst>
          </p:cNvPr>
          <p:cNvPicPr>
            <a:picLocks noChangeAspect="1"/>
          </p:cNvPicPr>
          <p:nvPr/>
        </p:nvPicPr>
        <p:blipFill>
          <a:blip r:embed="rId3"/>
          <a:stretch>
            <a:fillRect/>
          </a:stretch>
        </p:blipFill>
        <p:spPr>
          <a:xfrm>
            <a:off x="6356196" y="1644804"/>
            <a:ext cx="2152513" cy="2648409"/>
          </a:xfrm>
          <a:prstGeom prst="rect">
            <a:avLst/>
          </a:prstGeom>
        </p:spPr>
      </p:pic>
      <p:sp>
        <p:nvSpPr>
          <p:cNvPr id="4" name="Date Placeholder 2">
            <a:extLst>
              <a:ext uri="{FF2B5EF4-FFF2-40B4-BE49-F238E27FC236}">
                <a16:creationId xmlns:a16="http://schemas.microsoft.com/office/drawing/2014/main" id="{E98E9432-6C0E-E43D-A9E6-74D1E7EA28A0}"/>
              </a:ext>
            </a:extLst>
          </p:cNvPr>
          <p:cNvSpPr>
            <a:spLocks noGrp="1"/>
          </p:cNvSpPr>
          <p:nvPr>
            <p:ph type="dt" sz="half" idx="10"/>
          </p:nvPr>
        </p:nvSpPr>
        <p:spPr>
          <a:xfrm>
            <a:off x="360000" y="295731"/>
            <a:ext cx="936000" cy="226969"/>
          </a:xfrm>
        </p:spPr>
        <p:txBody>
          <a:bodyPr/>
          <a:lstStyle/>
          <a:p>
            <a:r>
              <a:rPr lang="en-US"/>
              <a:t>05.02.24</a:t>
            </a:r>
          </a:p>
        </p:txBody>
      </p:sp>
      <p:sp>
        <p:nvSpPr>
          <p:cNvPr id="8" name="Footer Placeholder 5">
            <a:extLst>
              <a:ext uri="{FF2B5EF4-FFF2-40B4-BE49-F238E27FC236}">
                <a16:creationId xmlns:a16="http://schemas.microsoft.com/office/drawing/2014/main" id="{7990DFAC-04A1-A4A8-87ED-0285A6D8D6D0}"/>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Tree>
    <p:extLst>
      <p:ext uri="{BB962C8B-B14F-4D97-AF65-F5344CB8AC3E}">
        <p14:creationId xmlns:p14="http://schemas.microsoft.com/office/powerpoint/2010/main" val="3231621578"/>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AF7FF-04E1-A2DB-04B6-794C4AE77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EB0169-0BBE-5352-CBEE-1D4246F9D85D}"/>
              </a:ext>
            </a:extLst>
          </p:cNvPr>
          <p:cNvSpPr>
            <a:spLocks noGrp="1"/>
          </p:cNvSpPr>
          <p:nvPr>
            <p:ph type="title"/>
          </p:nvPr>
        </p:nvSpPr>
        <p:spPr/>
        <p:txBody>
          <a:bodyPr/>
          <a:lstStyle/>
          <a:p>
            <a:r>
              <a:rPr lang="en-GB"/>
              <a:t>Net zero NHS installation </a:t>
            </a:r>
            <a:endParaRPr lang="en-US"/>
          </a:p>
        </p:txBody>
      </p:sp>
      <p:sp>
        <p:nvSpPr>
          <p:cNvPr id="3" name="Content Placeholder 2">
            <a:extLst>
              <a:ext uri="{FF2B5EF4-FFF2-40B4-BE49-F238E27FC236}">
                <a16:creationId xmlns:a16="http://schemas.microsoft.com/office/drawing/2014/main" id="{AB5D15D7-734B-68F9-9DE1-1F13DA4BE09C}"/>
              </a:ext>
            </a:extLst>
          </p:cNvPr>
          <p:cNvSpPr>
            <a:spLocks noGrp="1"/>
          </p:cNvSpPr>
          <p:nvPr>
            <p:ph sz="half" idx="1"/>
          </p:nvPr>
        </p:nvSpPr>
        <p:spPr>
          <a:xfrm>
            <a:off x="360000" y="1499999"/>
            <a:ext cx="4810745" cy="3840000"/>
          </a:xfrm>
        </p:spPr>
        <p:txBody>
          <a:bodyPr vert="horz" lIns="0" tIns="0" rIns="0" bIns="0" rtlCol="0" anchor="t">
            <a:noAutofit/>
          </a:bodyPr>
          <a:lstStyle/>
          <a:p>
            <a:r>
              <a:rPr lang="en-GB" sz="1800">
                <a:cs typeface="Arial"/>
              </a:rPr>
              <a:t>Brought together health care leaders, clinicians and policymakers to:</a:t>
            </a:r>
            <a:endParaRPr lang="en-US" sz="1800">
              <a:cs typeface="Arial"/>
            </a:endParaRPr>
          </a:p>
          <a:p>
            <a:pPr marL="342900" indent="-342900">
              <a:buChar char="•"/>
            </a:pPr>
            <a:r>
              <a:rPr lang="en-GB" sz="1800">
                <a:cs typeface="Arial"/>
              </a:rPr>
              <a:t>Explore interactions between net zero and other long-term priorities for the health system.</a:t>
            </a:r>
          </a:p>
          <a:p>
            <a:pPr marL="342900" indent="-342900">
              <a:buChar char="•"/>
            </a:pPr>
            <a:r>
              <a:rPr lang="en-GB" sz="1800">
                <a:cs typeface="Arial"/>
              </a:rPr>
              <a:t>Stimulate changes in the way people think about and act on the net zero goal within their current role.</a:t>
            </a:r>
          </a:p>
          <a:p>
            <a:pPr marL="342900" indent="-342900">
              <a:buChar char="•"/>
            </a:pPr>
            <a:r>
              <a:rPr lang="en-GB" sz="1800">
                <a:cs typeface="Arial"/>
              </a:rPr>
              <a:t>Position the Health Foundation as a convener and emerging thought leader on environmental sustainability in health care. </a:t>
            </a:r>
          </a:p>
          <a:p>
            <a:pPr marL="342900" indent="-342900">
              <a:buChar char="•"/>
            </a:pPr>
            <a:endParaRPr lang="en-GB">
              <a:cs typeface="Arial"/>
            </a:endParaRPr>
          </a:p>
          <a:p>
            <a:endParaRPr lang="en-GB">
              <a:cs typeface="Arial"/>
            </a:endParaRPr>
          </a:p>
        </p:txBody>
      </p:sp>
      <p:pic>
        <p:nvPicPr>
          <p:cNvPr id="7" name="Content Placeholder 6" descr="A sign in a room with many different colored walls&#10;&#10;Description automatically generated">
            <a:extLst>
              <a:ext uri="{FF2B5EF4-FFF2-40B4-BE49-F238E27FC236}">
                <a16:creationId xmlns:a16="http://schemas.microsoft.com/office/drawing/2014/main" id="{A47B2F23-F91B-4BD5-9456-27888D84725C}"/>
              </a:ext>
            </a:extLst>
          </p:cNvPr>
          <p:cNvPicPr>
            <a:picLocks noGrp="1" noChangeAspect="1"/>
          </p:cNvPicPr>
          <p:nvPr>
            <p:ph sz="half" idx="2"/>
          </p:nvPr>
        </p:nvPicPr>
        <p:blipFill rotWithShape="1">
          <a:blip r:embed="rId2"/>
          <a:srcRect l="20990" t="10063"/>
          <a:stretch/>
        </p:blipFill>
        <p:spPr>
          <a:xfrm rot="5400000">
            <a:off x="5407043" y="2057150"/>
            <a:ext cx="3179092" cy="2717100"/>
          </a:xfrm>
        </p:spPr>
      </p:pic>
      <p:sp>
        <p:nvSpPr>
          <p:cNvPr id="4" name="Date Placeholder 2">
            <a:extLst>
              <a:ext uri="{FF2B5EF4-FFF2-40B4-BE49-F238E27FC236}">
                <a16:creationId xmlns:a16="http://schemas.microsoft.com/office/drawing/2014/main" id="{EF55E71B-DE69-0745-B879-DFFAC8B5AC0D}"/>
              </a:ext>
            </a:extLst>
          </p:cNvPr>
          <p:cNvSpPr>
            <a:spLocks noGrp="1"/>
          </p:cNvSpPr>
          <p:nvPr>
            <p:ph type="dt" sz="half" idx="10"/>
          </p:nvPr>
        </p:nvSpPr>
        <p:spPr>
          <a:xfrm>
            <a:off x="360000" y="295731"/>
            <a:ext cx="936000" cy="226969"/>
          </a:xfrm>
        </p:spPr>
        <p:txBody>
          <a:bodyPr/>
          <a:lstStyle/>
          <a:p>
            <a:r>
              <a:rPr lang="en-US"/>
              <a:t>05.02.24</a:t>
            </a:r>
          </a:p>
        </p:txBody>
      </p:sp>
      <p:sp>
        <p:nvSpPr>
          <p:cNvPr id="8" name="Footer Placeholder 5">
            <a:extLst>
              <a:ext uri="{FF2B5EF4-FFF2-40B4-BE49-F238E27FC236}">
                <a16:creationId xmlns:a16="http://schemas.microsoft.com/office/drawing/2014/main" id="{A83888A8-52B7-E563-C6C7-85A9A89AEF60}"/>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Tree>
    <p:extLst>
      <p:ext uri="{BB962C8B-B14F-4D97-AF65-F5344CB8AC3E}">
        <p14:creationId xmlns:p14="http://schemas.microsoft.com/office/powerpoint/2010/main" val="3565555030"/>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2" y="690479"/>
            <a:ext cx="8406469" cy="1569660"/>
          </a:xfrm>
        </p:spPr>
        <p:txBody>
          <a:bodyPr/>
          <a:lstStyle/>
          <a:p>
            <a:r>
              <a:rPr lang="en-US"/>
              <a:t>Our planned portfolio on sustainable health care </a:t>
            </a:r>
            <a:br>
              <a:rPr lang="en-US"/>
            </a:br>
            <a:endParaRPr lang="en-US"/>
          </a:p>
        </p:txBody>
      </p:sp>
      <p:pic>
        <p:nvPicPr>
          <p:cNvPr id="8" name="Content Placeholder 7" descr="A green and white logo&#10;&#10;Description automatically generated">
            <a:extLst>
              <a:ext uri="{FF2B5EF4-FFF2-40B4-BE49-F238E27FC236}">
                <a16:creationId xmlns:a16="http://schemas.microsoft.com/office/drawing/2014/main" id="{1F3EAFA1-9C21-8906-C92C-C0E8951CAC86}"/>
              </a:ext>
            </a:extLst>
          </p:cNvPr>
          <p:cNvPicPr>
            <a:picLocks noGrp="1" noChangeAspect="1"/>
          </p:cNvPicPr>
          <p:nvPr>
            <p:ph sz="half" idx="1"/>
          </p:nvPr>
        </p:nvPicPr>
        <p:blipFill rotWithShape="1">
          <a:blip r:embed="rId3"/>
          <a:srcRect b="2746"/>
          <a:stretch/>
        </p:blipFill>
        <p:spPr>
          <a:xfrm>
            <a:off x="6445331" y="2480989"/>
            <a:ext cx="1986465" cy="1947746"/>
          </a:xfrm>
        </p:spPr>
      </p:pic>
      <p:sp>
        <p:nvSpPr>
          <p:cNvPr id="3" name="Content Placeholder 2">
            <a:extLst>
              <a:ext uri="{FF2B5EF4-FFF2-40B4-BE49-F238E27FC236}">
                <a16:creationId xmlns:a16="http://schemas.microsoft.com/office/drawing/2014/main" id="{D8845B85-6220-B775-7FAE-DE3B87C5AA3A}"/>
              </a:ext>
            </a:extLst>
          </p:cNvPr>
          <p:cNvSpPr>
            <a:spLocks noGrp="1"/>
          </p:cNvSpPr>
          <p:nvPr/>
        </p:nvSpPr>
        <p:spPr>
          <a:xfrm>
            <a:off x="360000" y="2857500"/>
            <a:ext cx="5262507" cy="2597597"/>
          </a:xfrm>
          <a:prstGeom prst="rect">
            <a:avLst/>
          </a:prstGeom>
        </p:spPr>
        <p:txBody>
          <a:bodyPr vert="horz" lIns="0" tIns="0" rIns="0" bIns="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2" indent="0">
              <a:buNone/>
            </a:pPr>
            <a:r>
              <a:rPr lang="en-US" b="1">
                <a:cs typeface="Arial"/>
              </a:rPr>
              <a:t>Objectives</a:t>
            </a:r>
            <a:r>
              <a:rPr lang="en-US">
                <a:cs typeface="Arial"/>
              </a:rPr>
              <a:t> </a:t>
            </a:r>
            <a:endParaRPr lang="en-US"/>
          </a:p>
          <a:p>
            <a:pPr marL="457200" lvl="2" indent="-457200">
              <a:spcAft>
                <a:spcPts val="1200"/>
              </a:spcAft>
              <a:buAutoNum type="arabicPeriod"/>
            </a:pPr>
            <a:r>
              <a:rPr lang="en-US">
                <a:cs typeface="Arial"/>
              </a:rPr>
              <a:t>Understanding national health policy levers and how they can better support net zero care delivery.</a:t>
            </a:r>
          </a:p>
          <a:p>
            <a:pPr marL="457200" lvl="2" indent="-457200">
              <a:spcAft>
                <a:spcPts val="1200"/>
              </a:spcAft>
              <a:buAutoNum type="arabicPeriod"/>
            </a:pPr>
            <a:r>
              <a:rPr lang="en-US">
                <a:cs typeface="Arial"/>
              </a:rPr>
              <a:t>Identifying, evaluating and scaling innovation and Improvement.</a:t>
            </a:r>
            <a:endParaRPr lang="en-US"/>
          </a:p>
          <a:p>
            <a:pPr marL="457200" lvl="2" indent="-457200">
              <a:lnSpc>
                <a:spcPct val="150000"/>
              </a:lnSpc>
              <a:spcAft>
                <a:spcPts val="1200"/>
              </a:spcAft>
              <a:buAutoNum type="arabicPeriod"/>
            </a:pPr>
            <a:r>
              <a:rPr lang="en-US">
                <a:cs typeface="Arial"/>
              </a:rPr>
              <a:t>Building capability to implement change.</a:t>
            </a:r>
          </a:p>
        </p:txBody>
      </p:sp>
      <p:sp>
        <p:nvSpPr>
          <p:cNvPr id="4" name="TextBox 2">
            <a:extLst>
              <a:ext uri="{FF2B5EF4-FFF2-40B4-BE49-F238E27FC236}">
                <a16:creationId xmlns:a16="http://schemas.microsoft.com/office/drawing/2014/main" id="{35552091-32A3-4DCE-0DD2-0D625F5F41FF}"/>
              </a:ext>
            </a:extLst>
          </p:cNvPr>
          <p:cNvSpPr txBox="1"/>
          <p:nvPr/>
        </p:nvSpPr>
        <p:spPr>
          <a:xfrm>
            <a:off x="360000" y="1912488"/>
            <a:ext cx="5262507" cy="646331"/>
          </a:xfrm>
          <a:prstGeom prst="rect">
            <a:avLst/>
          </a:prstGeom>
          <a:solidFill>
            <a:schemeClr val="accent4">
              <a:lumMod val="20000"/>
              <a:lumOff val="80000"/>
            </a:schemeClr>
          </a:solidFill>
          <a:ln w="19050">
            <a:solidFill>
              <a:schemeClr val="accent4"/>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i="1">
                <a:solidFill>
                  <a:srgbClr val="1C1C1C"/>
                </a:solidFill>
                <a:latin typeface="Arial"/>
                <a:cs typeface="Arial"/>
              </a:rPr>
              <a:t>“The changes that need to occur within health and social care delivery to achieve net zero.”</a:t>
            </a:r>
          </a:p>
        </p:txBody>
      </p:sp>
      <p:sp>
        <p:nvSpPr>
          <p:cNvPr id="9" name="Date Placeholder 2">
            <a:extLst>
              <a:ext uri="{FF2B5EF4-FFF2-40B4-BE49-F238E27FC236}">
                <a16:creationId xmlns:a16="http://schemas.microsoft.com/office/drawing/2014/main" id="{C4A0C7E4-91B4-5E98-D55D-DEC69DC32455}"/>
              </a:ext>
            </a:extLst>
          </p:cNvPr>
          <p:cNvSpPr>
            <a:spLocks noGrp="1"/>
          </p:cNvSpPr>
          <p:nvPr>
            <p:ph type="dt" sz="half" idx="10"/>
          </p:nvPr>
        </p:nvSpPr>
        <p:spPr>
          <a:xfrm>
            <a:off x="360000" y="295731"/>
            <a:ext cx="936000" cy="226969"/>
          </a:xfrm>
        </p:spPr>
        <p:txBody>
          <a:bodyPr/>
          <a:lstStyle/>
          <a:p>
            <a:r>
              <a:rPr lang="en-US"/>
              <a:t>05.02.24</a:t>
            </a:r>
          </a:p>
        </p:txBody>
      </p:sp>
      <p:sp>
        <p:nvSpPr>
          <p:cNvPr id="10" name="Footer Placeholder 5">
            <a:extLst>
              <a:ext uri="{FF2B5EF4-FFF2-40B4-BE49-F238E27FC236}">
                <a16:creationId xmlns:a16="http://schemas.microsoft.com/office/drawing/2014/main" id="{83C2E7B7-8014-6D99-5D40-F22EC3D32ED2}"/>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Tree>
    <p:extLst>
      <p:ext uri="{BB962C8B-B14F-4D97-AF65-F5344CB8AC3E}">
        <p14:creationId xmlns:p14="http://schemas.microsoft.com/office/powerpoint/2010/main" val="1947463507"/>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E693D-F803-6B81-33E3-63818E14E1BF}"/>
              </a:ext>
            </a:extLst>
          </p:cNvPr>
          <p:cNvSpPr>
            <a:spLocks noGrp="1"/>
          </p:cNvSpPr>
          <p:nvPr>
            <p:ph type="title"/>
          </p:nvPr>
        </p:nvSpPr>
        <p:spPr/>
        <p:txBody>
          <a:bodyPr/>
          <a:lstStyle/>
          <a:p>
            <a:r>
              <a:rPr lang="en-GB"/>
              <a:t>Internal sustainability work</a:t>
            </a:r>
          </a:p>
        </p:txBody>
      </p:sp>
      <p:sp>
        <p:nvSpPr>
          <p:cNvPr id="3" name="Content Placeholder 2">
            <a:extLst>
              <a:ext uri="{FF2B5EF4-FFF2-40B4-BE49-F238E27FC236}">
                <a16:creationId xmlns:a16="http://schemas.microsoft.com/office/drawing/2014/main" id="{673F2AA4-AA1F-5E4D-6F8D-D2687971182D}"/>
              </a:ext>
            </a:extLst>
          </p:cNvPr>
          <p:cNvSpPr>
            <a:spLocks noGrp="1"/>
          </p:cNvSpPr>
          <p:nvPr>
            <p:ph sz="half" idx="1"/>
          </p:nvPr>
        </p:nvSpPr>
        <p:spPr>
          <a:xfrm>
            <a:off x="360000" y="1499999"/>
            <a:ext cx="4122000" cy="2202206"/>
          </a:xfrm>
        </p:spPr>
        <p:txBody>
          <a:bodyPr/>
          <a:lstStyle/>
          <a:p>
            <a:r>
              <a:rPr lang="en-GB" sz="1800" b="1"/>
              <a:t>Decarbonisation of our endowment</a:t>
            </a:r>
          </a:p>
          <a:p>
            <a:pPr marL="573750" lvl="2" indent="-285750"/>
            <a:r>
              <a:rPr lang="en-GB" sz="1600"/>
              <a:t>Constant monitoring with the flexibility to adapt reporting and investment approach.</a:t>
            </a:r>
          </a:p>
          <a:p>
            <a:pPr marL="573750" lvl="2" indent="-285750"/>
            <a:r>
              <a:rPr lang="en-GB" sz="1600"/>
              <a:t>50% reduction in emissions by 2028</a:t>
            </a:r>
          </a:p>
          <a:p>
            <a:pPr marL="573750" lvl="2" indent="-285750"/>
            <a:r>
              <a:rPr lang="en-GB" sz="1600"/>
              <a:t>Reach net zero carbon emissions by 2035.</a:t>
            </a:r>
          </a:p>
          <a:p>
            <a:pPr lvl="2" indent="0">
              <a:buNone/>
            </a:pPr>
            <a:endParaRPr lang="en-GB" sz="1800"/>
          </a:p>
          <a:p>
            <a:pPr lvl="2" indent="0">
              <a:buNone/>
            </a:pPr>
            <a:endParaRPr lang="en-GB" sz="1800"/>
          </a:p>
        </p:txBody>
      </p:sp>
      <p:pic>
        <p:nvPicPr>
          <p:cNvPr id="6" name="Content Placeholder 5" descr="A diagram of a number of individuals&#10;&#10;Description automatically generated with medium confidence">
            <a:extLst>
              <a:ext uri="{FF2B5EF4-FFF2-40B4-BE49-F238E27FC236}">
                <a16:creationId xmlns:a16="http://schemas.microsoft.com/office/drawing/2014/main" id="{AA39AB1E-11D6-1F65-2DF5-A1D971E01FE6}"/>
              </a:ext>
            </a:extLst>
          </p:cNvPr>
          <p:cNvPicPr>
            <a:picLocks noGrp="1" noChangeAspect="1"/>
          </p:cNvPicPr>
          <p:nvPr>
            <p:ph sz="half" idx="2"/>
          </p:nvPr>
        </p:nvPicPr>
        <p:blipFill rotWithShape="1">
          <a:blip r:embed="rId2"/>
          <a:srcRect l="4824" t="12659" r="9704" b="5314"/>
          <a:stretch/>
        </p:blipFill>
        <p:spPr>
          <a:xfrm>
            <a:off x="4895151" y="1499999"/>
            <a:ext cx="3888849" cy="2001854"/>
          </a:xfrm>
        </p:spPr>
      </p:pic>
      <p:sp>
        <p:nvSpPr>
          <p:cNvPr id="7" name="Date Placeholder 2">
            <a:extLst>
              <a:ext uri="{FF2B5EF4-FFF2-40B4-BE49-F238E27FC236}">
                <a16:creationId xmlns:a16="http://schemas.microsoft.com/office/drawing/2014/main" id="{335552FE-DC28-357A-006C-BA195AA7F15A}"/>
              </a:ext>
            </a:extLst>
          </p:cNvPr>
          <p:cNvSpPr>
            <a:spLocks noGrp="1"/>
          </p:cNvSpPr>
          <p:nvPr>
            <p:ph type="dt" sz="half" idx="10"/>
          </p:nvPr>
        </p:nvSpPr>
        <p:spPr>
          <a:xfrm>
            <a:off x="360000" y="295731"/>
            <a:ext cx="936000" cy="226969"/>
          </a:xfrm>
        </p:spPr>
        <p:txBody>
          <a:bodyPr/>
          <a:lstStyle/>
          <a:p>
            <a:r>
              <a:rPr lang="en-US"/>
              <a:t>05.02.24</a:t>
            </a:r>
          </a:p>
        </p:txBody>
      </p:sp>
      <p:sp>
        <p:nvSpPr>
          <p:cNvPr id="8" name="Footer Placeholder 5">
            <a:extLst>
              <a:ext uri="{FF2B5EF4-FFF2-40B4-BE49-F238E27FC236}">
                <a16:creationId xmlns:a16="http://schemas.microsoft.com/office/drawing/2014/main" id="{A2E1DE71-85B9-4610-06C9-970C1D062C0E}"/>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
        <p:nvSpPr>
          <p:cNvPr id="9" name="TextBox 8">
            <a:extLst>
              <a:ext uri="{FF2B5EF4-FFF2-40B4-BE49-F238E27FC236}">
                <a16:creationId xmlns:a16="http://schemas.microsoft.com/office/drawing/2014/main" id="{BCB1E35B-F816-6594-FE8B-9C1DE7205275}"/>
              </a:ext>
            </a:extLst>
          </p:cNvPr>
          <p:cNvSpPr txBox="1"/>
          <p:nvPr/>
        </p:nvSpPr>
        <p:spPr>
          <a:xfrm>
            <a:off x="333718" y="3780719"/>
            <a:ext cx="8406469" cy="1234069"/>
          </a:xfrm>
          <a:prstGeom prst="rect">
            <a:avLst/>
          </a:prstGeom>
          <a:noFill/>
          <a:ln>
            <a:noFill/>
          </a:ln>
        </p:spPr>
        <p:txBody>
          <a:bodyPr wrap="square" rtlCol="0">
            <a:noAutofit/>
          </a:bodyPr>
          <a:lstStyle/>
          <a:p>
            <a:r>
              <a:rPr lang="en-GB"/>
              <a:t>Completed a </a:t>
            </a:r>
            <a:r>
              <a:rPr lang="en-GB" b="1"/>
              <a:t>thorough</a:t>
            </a:r>
            <a:r>
              <a:rPr lang="en-GB"/>
              <a:t> </a:t>
            </a:r>
            <a:r>
              <a:rPr lang="en-GB" b="1"/>
              <a:t>analysis</a:t>
            </a:r>
            <a:r>
              <a:rPr lang="en-GB"/>
              <a:t> of our carbon footprint and developed a </a:t>
            </a:r>
            <a:r>
              <a:rPr lang="en-GB" b="1"/>
              <a:t>tool</a:t>
            </a:r>
            <a:r>
              <a:rPr lang="en-GB"/>
              <a:t> for future measurement.</a:t>
            </a:r>
          </a:p>
          <a:p>
            <a:pPr>
              <a:lnSpc>
                <a:spcPct val="150000"/>
              </a:lnSpc>
            </a:pPr>
            <a:r>
              <a:rPr lang="en-GB"/>
              <a:t>Published </a:t>
            </a:r>
            <a:r>
              <a:rPr lang="en-GB" b="1"/>
              <a:t>sustainability guidance </a:t>
            </a:r>
            <a:r>
              <a:rPr lang="en-GB"/>
              <a:t>for grant applications.</a:t>
            </a:r>
          </a:p>
          <a:p>
            <a:pPr>
              <a:lnSpc>
                <a:spcPct val="150000"/>
              </a:lnSpc>
            </a:pPr>
            <a:r>
              <a:rPr lang="en-GB"/>
              <a:t>Creating a </a:t>
            </a:r>
            <a:r>
              <a:rPr lang="en-GB" b="1"/>
              <a:t>carbon reduction plan</a:t>
            </a:r>
            <a:r>
              <a:rPr lang="en-GB"/>
              <a:t>.</a:t>
            </a:r>
          </a:p>
          <a:p>
            <a:endParaRPr lang="en-GB" sz="1400">
              <a:solidFill>
                <a:srgbClr val="FFFFFF"/>
              </a:solidFill>
              <a:latin typeface="+mj-lt"/>
            </a:endParaRPr>
          </a:p>
        </p:txBody>
      </p:sp>
    </p:spTree>
    <p:extLst>
      <p:ext uri="{BB962C8B-B14F-4D97-AF65-F5344CB8AC3E}">
        <p14:creationId xmlns:p14="http://schemas.microsoft.com/office/powerpoint/2010/main" val="3732256807"/>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22BA4-A06C-ACAA-EC9B-1FF45CE0C40A}"/>
              </a:ext>
            </a:extLst>
          </p:cNvPr>
          <p:cNvSpPr>
            <a:spLocks noGrp="1"/>
          </p:cNvSpPr>
          <p:nvPr>
            <p:ph type="title"/>
          </p:nvPr>
        </p:nvSpPr>
        <p:spPr/>
        <p:txBody>
          <a:bodyPr/>
          <a:lstStyle/>
          <a:p>
            <a:r>
              <a:rPr lang="en-GB"/>
              <a:t>Questions/ discussion</a:t>
            </a:r>
          </a:p>
        </p:txBody>
      </p:sp>
      <p:sp>
        <p:nvSpPr>
          <p:cNvPr id="3" name="Content Placeholder 2">
            <a:extLst>
              <a:ext uri="{FF2B5EF4-FFF2-40B4-BE49-F238E27FC236}">
                <a16:creationId xmlns:a16="http://schemas.microsoft.com/office/drawing/2014/main" id="{2E002C99-C33A-10FF-4670-0DD411F3841D}"/>
              </a:ext>
            </a:extLst>
          </p:cNvPr>
          <p:cNvSpPr>
            <a:spLocks noGrp="1"/>
          </p:cNvSpPr>
          <p:nvPr>
            <p:ph sz="half" idx="1"/>
          </p:nvPr>
        </p:nvSpPr>
        <p:spPr/>
        <p:txBody>
          <a:bodyPr vert="horz" lIns="0" tIns="0" rIns="0" bIns="0" rtlCol="0" anchor="t">
            <a:noAutofit/>
          </a:bodyPr>
          <a:lstStyle/>
          <a:p>
            <a:pPr marL="342900" indent="-342900">
              <a:buChar char="•"/>
            </a:pPr>
            <a:r>
              <a:rPr lang="en-GB">
                <a:cs typeface="Arial"/>
              </a:rPr>
              <a:t>What are you working on relating to sustainability? </a:t>
            </a:r>
          </a:p>
          <a:p>
            <a:pPr marL="342900" indent="-342900">
              <a:buChar char="•"/>
            </a:pPr>
            <a:r>
              <a:rPr lang="en-GB">
                <a:cs typeface="Arial"/>
              </a:rPr>
              <a:t>Do any of the topics we've presented here resonate with you? </a:t>
            </a:r>
          </a:p>
          <a:p>
            <a:pPr marL="342900" indent="-342900">
              <a:buChar char="•"/>
            </a:pPr>
            <a:r>
              <a:rPr lang="en-GB">
                <a:cs typeface="Arial"/>
              </a:rPr>
              <a:t>What would you like to see in the SIG in 2024? </a:t>
            </a:r>
          </a:p>
          <a:p>
            <a:pPr marL="342900" indent="-342900">
              <a:buChar char="•"/>
            </a:pPr>
            <a:endParaRPr lang="en-GB">
              <a:cs typeface="Arial"/>
            </a:endParaRPr>
          </a:p>
        </p:txBody>
      </p:sp>
      <p:sp>
        <p:nvSpPr>
          <p:cNvPr id="4" name="Content Placeholder 3">
            <a:extLst>
              <a:ext uri="{FF2B5EF4-FFF2-40B4-BE49-F238E27FC236}">
                <a16:creationId xmlns:a16="http://schemas.microsoft.com/office/drawing/2014/main" id="{957C17CF-A8B6-1510-6C2E-F0BA078CD952}"/>
              </a:ext>
            </a:extLst>
          </p:cNvPr>
          <p:cNvSpPr>
            <a:spLocks noGrp="1"/>
          </p:cNvSpPr>
          <p:nvPr>
            <p:ph sz="half" idx="2"/>
          </p:nvPr>
        </p:nvSpPr>
        <p:spPr/>
        <p:txBody>
          <a:bodyPr/>
          <a:lstStyle/>
          <a:p>
            <a:endParaRPr lang="en-GB"/>
          </a:p>
        </p:txBody>
      </p:sp>
      <p:sp>
        <p:nvSpPr>
          <p:cNvPr id="7" name="Date Placeholder 2">
            <a:extLst>
              <a:ext uri="{FF2B5EF4-FFF2-40B4-BE49-F238E27FC236}">
                <a16:creationId xmlns:a16="http://schemas.microsoft.com/office/drawing/2014/main" id="{74B10AD1-82E2-53EC-F668-5E5D96B16976}"/>
              </a:ext>
            </a:extLst>
          </p:cNvPr>
          <p:cNvSpPr>
            <a:spLocks noGrp="1"/>
          </p:cNvSpPr>
          <p:nvPr>
            <p:ph type="dt" sz="half" idx="10"/>
          </p:nvPr>
        </p:nvSpPr>
        <p:spPr>
          <a:xfrm>
            <a:off x="360000" y="295731"/>
            <a:ext cx="936000" cy="226969"/>
          </a:xfrm>
        </p:spPr>
        <p:txBody>
          <a:bodyPr/>
          <a:lstStyle/>
          <a:p>
            <a:r>
              <a:rPr lang="en-US"/>
              <a:t>05.02.24</a:t>
            </a:r>
          </a:p>
        </p:txBody>
      </p:sp>
      <p:sp>
        <p:nvSpPr>
          <p:cNvPr id="8" name="Footer Placeholder 5">
            <a:extLst>
              <a:ext uri="{FF2B5EF4-FFF2-40B4-BE49-F238E27FC236}">
                <a16:creationId xmlns:a16="http://schemas.microsoft.com/office/drawing/2014/main" id="{997EA566-3080-9FC6-F088-A4B7C76D0178}"/>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Tree>
    <p:extLst>
      <p:ext uri="{BB962C8B-B14F-4D97-AF65-F5344CB8AC3E}">
        <p14:creationId xmlns:p14="http://schemas.microsoft.com/office/powerpoint/2010/main" val="413684330"/>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vert="horz" lIns="0" tIns="0" rIns="0" bIns="0" rtlCol="0" anchor="t">
            <a:noAutofit/>
          </a:bodyPr>
          <a:lstStyle/>
          <a:p>
            <a:r>
              <a:rPr lang="en-US" sz="1800">
                <a:cs typeface="Arial"/>
                <a:hlinkClick r:id="rId2"/>
              </a:rPr>
              <a:t>Caitriona.Callan@health.org.u</a:t>
            </a:r>
            <a:r>
              <a:rPr lang="en-US" sz="1800">
                <a:solidFill>
                  <a:schemeClr val="tx2"/>
                </a:solidFill>
                <a:cs typeface="Arial"/>
              </a:rPr>
              <a:t>k</a:t>
            </a:r>
          </a:p>
          <a:p>
            <a:r>
              <a:rPr lang="en-US" sz="1800">
                <a:cs typeface="Arial"/>
                <a:hlinkClick r:id="rId3"/>
              </a:rPr>
              <a:t>Tom.Hardie@health.org</a:t>
            </a:r>
            <a:r>
              <a:rPr lang="en-US" sz="1800">
                <a:cs typeface="Arial"/>
              </a:rPr>
              <a:t>.</a:t>
            </a:r>
            <a:r>
              <a:rPr lang="en-US" sz="1800">
                <a:solidFill>
                  <a:schemeClr val="tx2"/>
                </a:solidFill>
                <a:cs typeface="Arial"/>
              </a:rPr>
              <a:t>uk</a:t>
            </a:r>
          </a:p>
          <a:p>
            <a:endParaRPr lang="en-US" sz="1800">
              <a:cs typeface="Arial"/>
            </a:endParaRPr>
          </a:p>
        </p:txBody>
      </p:sp>
    </p:spTree>
    <p:extLst>
      <p:ext uri="{BB962C8B-B14F-4D97-AF65-F5344CB8AC3E}">
        <p14:creationId xmlns:p14="http://schemas.microsoft.com/office/powerpoint/2010/main" val="3855159540"/>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002" y="1585840"/>
            <a:ext cx="4212001" cy="3597277"/>
          </a:xfrm>
        </p:spPr>
        <p:txBody>
          <a:bodyPr/>
          <a:lstStyle/>
          <a:p>
            <a:r>
              <a:rPr lang="en-US"/>
              <a:t>The Health Foundation is an independent charity committed to bringing about better health and health care for people</a:t>
            </a:r>
            <a:br>
              <a:rPr lang="en-US"/>
            </a:br>
            <a:r>
              <a:rPr lang="en-US"/>
              <a:t>in the UK.</a:t>
            </a:r>
          </a:p>
        </p:txBody>
      </p:sp>
      <p:sp>
        <p:nvSpPr>
          <p:cNvPr id="4" name="Date Placeholder 2">
            <a:extLst>
              <a:ext uri="{FF2B5EF4-FFF2-40B4-BE49-F238E27FC236}">
                <a16:creationId xmlns:a16="http://schemas.microsoft.com/office/drawing/2014/main" id="{43C5CA60-8978-F592-6036-527DBCC79B62}"/>
              </a:ext>
            </a:extLst>
          </p:cNvPr>
          <p:cNvSpPr>
            <a:spLocks noGrp="1"/>
          </p:cNvSpPr>
          <p:nvPr>
            <p:ph type="dt" sz="half" idx="10"/>
          </p:nvPr>
        </p:nvSpPr>
        <p:spPr>
          <a:xfrm>
            <a:off x="360000" y="295731"/>
            <a:ext cx="936000" cy="226969"/>
          </a:xfrm>
        </p:spPr>
        <p:txBody>
          <a:bodyPr/>
          <a:lstStyle/>
          <a:p>
            <a:r>
              <a:rPr lang="en-US"/>
              <a:t>05.02.24</a:t>
            </a:r>
          </a:p>
        </p:txBody>
      </p:sp>
      <p:sp>
        <p:nvSpPr>
          <p:cNvPr id="5" name="Footer Placeholder 5">
            <a:extLst>
              <a:ext uri="{FF2B5EF4-FFF2-40B4-BE49-F238E27FC236}">
                <a16:creationId xmlns:a16="http://schemas.microsoft.com/office/drawing/2014/main" id="{31A17B85-25AC-2A9D-24C6-FE75B84073A0}"/>
              </a:ext>
            </a:extLst>
          </p:cNvPr>
          <p:cNvSpPr>
            <a:spLocks noGrp="1"/>
          </p:cNvSpPr>
          <p:nvPr>
            <p:ph type="ftr" sz="quarter" idx="11"/>
          </p:nvPr>
        </p:nvSpPr>
        <p:spPr>
          <a:xfrm>
            <a:off x="1368000" y="295731"/>
            <a:ext cx="5808600" cy="226969"/>
          </a:xfrm>
        </p:spPr>
        <p:txBody>
          <a:bodyPr/>
          <a:lstStyle/>
          <a:p>
            <a:r>
              <a:rPr lang="en-US"/>
              <a:t>How can we do environmentally sustainable healthcare?</a:t>
            </a:r>
          </a:p>
        </p:txBody>
      </p:sp>
    </p:spTree>
    <p:extLst>
      <p:ext uri="{BB962C8B-B14F-4D97-AF65-F5344CB8AC3E}">
        <p14:creationId xmlns:p14="http://schemas.microsoft.com/office/powerpoint/2010/main" val="2081464651"/>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928" y="736034"/>
            <a:ext cx="8533784" cy="1046440"/>
          </a:xfrm>
        </p:spPr>
        <p:txBody>
          <a:bodyPr/>
          <a:ls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a:lstStyle>
          <a:p>
            <a:r>
              <a:rPr lang="en-US" sz="3400">
                <a:latin typeface="+mj-lt"/>
              </a:rPr>
              <a:t>Health Foundation work on sustainability</a:t>
            </a:r>
          </a:p>
        </p:txBody>
      </p:sp>
      <p:pic>
        <p:nvPicPr>
          <p:cNvPr id="7" name="Picture 2">
            <a:extLst>
              <a:ext uri="{FF2B5EF4-FFF2-40B4-BE49-F238E27FC236}">
                <a16:creationId xmlns:a16="http://schemas.microsoft.com/office/drawing/2014/main" id="{72196640-823C-B6FE-4369-236D428DFDFC}"/>
              </a:ext>
            </a:extLst>
          </p:cNvPr>
          <p:cNvPicPr>
            <a:picLocks noChangeAspect="1"/>
          </p:cNvPicPr>
          <p:nvPr/>
        </p:nvPicPr>
        <p:blipFill rotWithShape="1">
          <a:blip r:embed="rId3"/>
          <a:srcRect l="24003" t="7334" r="24993" b="4474"/>
          <a:stretch/>
        </p:blipFill>
        <p:spPr>
          <a:xfrm>
            <a:off x="4882668" y="1937958"/>
            <a:ext cx="3158190" cy="3079376"/>
          </a:xfrm>
          <a:prstGeom prst="rect">
            <a:avLst/>
          </a:prstGeom>
        </p:spPr>
      </p:pic>
      <p:pic>
        <p:nvPicPr>
          <p:cNvPr id="8" name="Picture 7">
            <a:extLst>
              <a:ext uri="{FF2B5EF4-FFF2-40B4-BE49-F238E27FC236}">
                <a16:creationId xmlns:a16="http://schemas.microsoft.com/office/drawing/2014/main" id="{BAA71AE1-21EE-5A30-5279-3FF6D10E3CD5}"/>
              </a:ext>
            </a:extLst>
          </p:cNvPr>
          <p:cNvPicPr>
            <a:picLocks noChangeAspect="1"/>
          </p:cNvPicPr>
          <p:nvPr/>
        </p:nvPicPr>
        <p:blipFill>
          <a:blip r:embed="rId4"/>
          <a:stretch>
            <a:fillRect/>
          </a:stretch>
        </p:blipFill>
        <p:spPr>
          <a:xfrm>
            <a:off x="928587" y="2274679"/>
            <a:ext cx="3158191" cy="2405931"/>
          </a:xfrm>
          <a:prstGeom prst="rect">
            <a:avLst/>
          </a:prstGeom>
        </p:spPr>
      </p:pic>
      <p:sp>
        <p:nvSpPr>
          <p:cNvPr id="9" name="Oval 8">
            <a:extLst>
              <a:ext uri="{FF2B5EF4-FFF2-40B4-BE49-F238E27FC236}">
                <a16:creationId xmlns:a16="http://schemas.microsoft.com/office/drawing/2014/main" id="{1B62272B-EB02-9D8F-06C1-C68E02F31EE3}"/>
              </a:ext>
            </a:extLst>
          </p:cNvPr>
          <p:cNvSpPr/>
          <p:nvPr/>
        </p:nvSpPr>
        <p:spPr>
          <a:xfrm rot="1920000">
            <a:off x="7071741" y="3315960"/>
            <a:ext cx="844262" cy="1583963"/>
          </a:xfrm>
          <a:prstGeom prst="ellipse">
            <a:avLst/>
          </a:prstGeom>
          <a:noFill/>
          <a:ln w="22225">
            <a:solidFill>
              <a:srgbClr val="FF0000">
                <a:alpha val="99000"/>
              </a:srgbClr>
            </a:solidFill>
          </a:ln>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a:lstStyle>
          <a:p>
            <a:pPr defTabSz="411480"/>
            <a:endParaRPr lang="en-GB" sz="2700">
              <a:solidFill>
                <a:srgbClr val="999390"/>
              </a:solidFill>
              <a:latin typeface="Univers LT Std 65 Bold"/>
              <a:cs typeface="Univers LT Std 65 Bold"/>
            </a:endParaRPr>
          </a:p>
        </p:txBody>
      </p:sp>
      <p:sp>
        <p:nvSpPr>
          <p:cNvPr id="3" name="TextBox 2">
            <a:extLst>
              <a:ext uri="{FF2B5EF4-FFF2-40B4-BE49-F238E27FC236}">
                <a16:creationId xmlns:a16="http://schemas.microsoft.com/office/drawing/2014/main" id="{A96B27B5-8830-72B0-25F4-83B898598BD2}"/>
              </a:ext>
            </a:extLst>
          </p:cNvPr>
          <p:cNvSpPr txBox="1"/>
          <p:nvPr/>
        </p:nvSpPr>
        <p:spPr>
          <a:xfrm>
            <a:off x="341971" y="1582798"/>
            <a:ext cx="3575824" cy="277418"/>
          </a:xfrm>
          <a:prstGeom prst="rect">
            <a:avLst/>
          </a:prstGeom>
          <a:noFill/>
        </p:spPr>
        <p:txBody>
          <a:bodyPr wrap="square" rtlCol="0">
            <a:noAutofit/>
          </a:bodyPr>
          <a:lstStyle/>
          <a:p>
            <a:r>
              <a:rPr lang="en-GB"/>
              <a:t>Our strategy for 2023-2025</a:t>
            </a:r>
          </a:p>
        </p:txBody>
      </p:sp>
    </p:spTree>
    <p:extLst>
      <p:ext uri="{BB962C8B-B14F-4D97-AF65-F5344CB8AC3E}">
        <p14:creationId xmlns:p14="http://schemas.microsoft.com/office/powerpoint/2010/main" val="1014992281"/>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9F62B-98E2-8777-019B-60A767D489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B9E351-B5A3-F860-5F29-EAD8DB057F80}"/>
              </a:ext>
            </a:extLst>
          </p:cNvPr>
          <p:cNvSpPr>
            <a:spLocks noGrp="1"/>
          </p:cNvSpPr>
          <p:nvPr>
            <p:ph type="title"/>
          </p:nvPr>
        </p:nvSpPr>
        <p:spPr>
          <a:xfrm>
            <a:off x="360002" y="690479"/>
            <a:ext cx="8406469" cy="523220"/>
          </a:xfrm>
        </p:spPr>
        <p:txBody>
          <a:bodyPr anchor="t">
            <a:normAutofit/>
          </a:bodyPr>
          <a:lstStyle/>
          <a:p>
            <a:r>
              <a:rPr lang="en-US"/>
              <a:t>Net zero in health and care </a:t>
            </a:r>
          </a:p>
        </p:txBody>
      </p:sp>
      <p:sp>
        <p:nvSpPr>
          <p:cNvPr id="4" name="Date Placeholder 3">
            <a:extLst>
              <a:ext uri="{FF2B5EF4-FFF2-40B4-BE49-F238E27FC236}">
                <a16:creationId xmlns:a16="http://schemas.microsoft.com/office/drawing/2014/main" id="{3037D582-F73E-41E6-2802-CC9CADD032EB}"/>
              </a:ext>
            </a:extLst>
          </p:cNvPr>
          <p:cNvSpPr>
            <a:spLocks noGrp="1"/>
          </p:cNvSpPr>
          <p:nvPr>
            <p:ph type="dt" sz="half" idx="10"/>
          </p:nvPr>
        </p:nvSpPr>
        <p:spPr>
          <a:xfrm>
            <a:off x="360000" y="295731"/>
            <a:ext cx="936000" cy="226969"/>
          </a:xfrm>
        </p:spPr>
        <p:txBody>
          <a:bodyPr anchor="b">
            <a:normAutofit/>
          </a:bodyPr>
          <a:lstStyle/>
          <a:p>
            <a:pPr>
              <a:spcAft>
                <a:spcPts val="600"/>
              </a:spcAft>
            </a:pPr>
            <a:r>
              <a:rPr lang="en-US"/>
              <a:t>25.01.2024</a:t>
            </a:r>
          </a:p>
        </p:txBody>
      </p:sp>
      <p:sp>
        <p:nvSpPr>
          <p:cNvPr id="14" name="Content Placeholder 13">
            <a:extLst>
              <a:ext uri="{FF2B5EF4-FFF2-40B4-BE49-F238E27FC236}">
                <a16:creationId xmlns:a16="http://schemas.microsoft.com/office/drawing/2014/main" id="{794E40FD-806C-E52B-6D7A-47651B94A28E}"/>
              </a:ext>
            </a:extLst>
          </p:cNvPr>
          <p:cNvSpPr>
            <a:spLocks noGrp="1"/>
          </p:cNvSpPr>
          <p:nvPr>
            <p:ph sz="half" idx="1"/>
          </p:nvPr>
        </p:nvSpPr>
        <p:spPr>
          <a:xfrm>
            <a:off x="331749" y="1537659"/>
            <a:ext cx="4748466" cy="3840000"/>
          </a:xfrm>
        </p:spPr>
        <p:txBody>
          <a:bodyPr vert="horz" lIns="0" tIns="0" rIns="0" bIns="0" rtlCol="0" anchor="t">
            <a:noAutofit/>
          </a:bodyPr>
          <a:lstStyle/>
          <a:p>
            <a:pPr marL="342900" indent="-342900">
              <a:buChar char="•"/>
            </a:pPr>
            <a:r>
              <a:rPr lang="en-GB">
                <a:cs typeface="Arial"/>
              </a:rPr>
              <a:t>NHS in England the first national health system to commit to net zero: </a:t>
            </a:r>
            <a:endParaRPr lang="en-US"/>
          </a:p>
          <a:p>
            <a:pPr marL="630555" lvl="2" indent="-342900">
              <a:buFont typeface="Wingdings"/>
              <a:buChar char="§"/>
            </a:pPr>
            <a:r>
              <a:rPr lang="en-GB" sz="1600">
                <a:solidFill>
                  <a:srgbClr val="1C1C1C"/>
                </a:solidFill>
                <a:cs typeface="Arial"/>
              </a:rPr>
              <a:t>2040 target for directly controlled emissions, </a:t>
            </a:r>
            <a:r>
              <a:rPr lang="en-GB" sz="1600">
                <a:solidFill>
                  <a:srgbClr val="1C1C1C"/>
                </a:solidFill>
                <a:ea typeface="+mn-lt"/>
                <a:cs typeface="+mn-lt"/>
              </a:rPr>
              <a:t>80% reduction by 2028 to 2032</a:t>
            </a:r>
            <a:endParaRPr lang="en-GB" sz="1600">
              <a:solidFill>
                <a:srgbClr val="1C1C1C"/>
              </a:solidFill>
              <a:cs typeface="Arial"/>
            </a:endParaRPr>
          </a:p>
          <a:p>
            <a:pPr marL="630555" lvl="2" indent="-342900">
              <a:buFont typeface="Wingdings"/>
              <a:buChar char="§"/>
            </a:pPr>
            <a:r>
              <a:rPr lang="en-GB" sz="1600">
                <a:solidFill>
                  <a:srgbClr val="1C1C1C"/>
                </a:solidFill>
                <a:cs typeface="Arial"/>
              </a:rPr>
              <a:t>2045 for emissions it influences, </a:t>
            </a:r>
            <a:r>
              <a:rPr lang="en-GB" sz="1600">
                <a:solidFill>
                  <a:srgbClr val="1C1C1C"/>
                </a:solidFill>
                <a:ea typeface="+mn-lt"/>
                <a:cs typeface="+mn-lt"/>
              </a:rPr>
              <a:t>80% reduction by 2036 to 2039</a:t>
            </a:r>
          </a:p>
          <a:p>
            <a:pPr marL="630555" lvl="2" indent="-342900">
              <a:buFont typeface="Wingdings"/>
              <a:buChar char="§"/>
            </a:pPr>
            <a:endParaRPr lang="en-GB">
              <a:solidFill>
                <a:srgbClr val="1C1C1C"/>
              </a:solidFill>
              <a:cs typeface="Arial"/>
            </a:endParaRPr>
          </a:p>
          <a:p>
            <a:pPr marL="342900" lvl="1" indent="-342900">
              <a:buFont typeface="Courier New"/>
              <a:buChar char="o"/>
            </a:pPr>
            <a:r>
              <a:rPr lang="en-GB" b="0">
                <a:solidFill>
                  <a:srgbClr val="1C1C1C"/>
                </a:solidFill>
                <a:cs typeface="Arial"/>
              </a:rPr>
              <a:t>First health system to embed net zero into legislation with Health and Care Act 2022 </a:t>
            </a:r>
          </a:p>
          <a:p>
            <a:pPr marL="342900" indent="-342900">
              <a:buChar char="•"/>
            </a:pPr>
            <a:endParaRPr lang="en-GB">
              <a:solidFill>
                <a:srgbClr val="1C1C1C"/>
              </a:solidFill>
              <a:cs typeface="Arial"/>
            </a:endParaRPr>
          </a:p>
          <a:p>
            <a:pPr marL="630555" lvl="2" indent="-342900">
              <a:buFont typeface="Wingdings"/>
              <a:buChar char="§"/>
            </a:pPr>
            <a:endParaRPr lang="en-GB">
              <a:solidFill>
                <a:srgbClr val="1C1C1C"/>
              </a:solidFill>
              <a:cs typeface="Arial"/>
            </a:endParaRPr>
          </a:p>
        </p:txBody>
      </p:sp>
      <p:pic>
        <p:nvPicPr>
          <p:cNvPr id="6" name="Picture 5" descr="A group of people wearing protective gear&#10;&#10;Description automatically generated">
            <a:extLst>
              <a:ext uri="{FF2B5EF4-FFF2-40B4-BE49-F238E27FC236}">
                <a16:creationId xmlns:a16="http://schemas.microsoft.com/office/drawing/2014/main" id="{DD0B11AD-A4A9-DF36-7976-301A9B79A079}"/>
              </a:ext>
            </a:extLst>
          </p:cNvPr>
          <p:cNvPicPr>
            <a:picLocks noChangeAspect="1"/>
          </p:cNvPicPr>
          <p:nvPr/>
        </p:nvPicPr>
        <p:blipFill>
          <a:blip r:embed="rId3"/>
          <a:stretch>
            <a:fillRect/>
          </a:stretch>
        </p:blipFill>
        <p:spPr>
          <a:xfrm>
            <a:off x="5747245" y="948492"/>
            <a:ext cx="3265510" cy="4609484"/>
          </a:xfrm>
          <a:prstGeom prst="rect">
            <a:avLst/>
          </a:prstGeom>
        </p:spPr>
      </p:pic>
    </p:spTree>
    <p:extLst>
      <p:ext uri="{BB962C8B-B14F-4D97-AF65-F5344CB8AC3E}">
        <p14:creationId xmlns:p14="http://schemas.microsoft.com/office/powerpoint/2010/main" val="3687285771"/>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510" y="1819143"/>
            <a:ext cx="7609691" cy="615553"/>
          </a:xfrm>
        </p:spPr>
        <p:txBody>
          <a:bodyPr/>
          <a:lstStyle/>
          <a:p>
            <a:r>
              <a:rPr lang="en-GB"/>
              <a:t>What is net zero care?</a:t>
            </a:r>
          </a:p>
        </p:txBody>
      </p:sp>
    </p:spTree>
    <p:extLst>
      <p:ext uri="{BB962C8B-B14F-4D97-AF65-F5344CB8AC3E}">
        <p14:creationId xmlns:p14="http://schemas.microsoft.com/office/powerpoint/2010/main" val="928274464"/>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2" y="690479"/>
            <a:ext cx="8406469" cy="523220"/>
          </a:xfrm>
        </p:spPr>
        <p:txBody>
          <a:bodyPr anchor="t">
            <a:normAutofit/>
          </a:bodyPr>
          <a:lstStyle/>
          <a:p>
            <a:r>
              <a:rPr lang="en-US"/>
              <a:t>Framework of low-carbon care </a:t>
            </a:r>
          </a:p>
        </p:txBody>
      </p:sp>
      <p:sp>
        <p:nvSpPr>
          <p:cNvPr id="4" name="Date Placeholder 3"/>
          <p:cNvSpPr>
            <a:spLocks noGrp="1"/>
          </p:cNvSpPr>
          <p:nvPr>
            <p:ph type="dt" sz="half" idx="10"/>
          </p:nvPr>
        </p:nvSpPr>
        <p:spPr>
          <a:xfrm>
            <a:off x="360000" y="295731"/>
            <a:ext cx="936000" cy="226969"/>
          </a:xfrm>
        </p:spPr>
        <p:txBody>
          <a:bodyPr anchor="b">
            <a:normAutofit/>
          </a:bodyPr>
          <a:lstStyle/>
          <a:p>
            <a:pPr>
              <a:spcAft>
                <a:spcPts val="600"/>
              </a:spcAft>
            </a:pPr>
            <a:r>
              <a:rPr lang="en-US"/>
              <a:t>25.01.2024</a:t>
            </a:r>
          </a:p>
        </p:txBody>
      </p:sp>
      <p:sp>
        <p:nvSpPr>
          <p:cNvPr id="14" name="Content Placeholder 13">
            <a:extLst>
              <a:ext uri="{FF2B5EF4-FFF2-40B4-BE49-F238E27FC236}">
                <a16:creationId xmlns:a16="http://schemas.microsoft.com/office/drawing/2014/main" id="{E4F3E1B3-AAEA-CB64-CB73-0E22EC52F14D}"/>
              </a:ext>
            </a:extLst>
          </p:cNvPr>
          <p:cNvSpPr>
            <a:spLocks noGrp="1"/>
          </p:cNvSpPr>
          <p:nvPr>
            <p:ph sz="half" idx="1"/>
          </p:nvPr>
        </p:nvSpPr>
        <p:spPr>
          <a:xfrm>
            <a:off x="360000" y="1499999"/>
            <a:ext cx="7438077" cy="3840000"/>
          </a:xfrm>
        </p:spPr>
        <p:txBody>
          <a:bodyPr vert="horz" lIns="0" tIns="0" rIns="0" bIns="0" rtlCol="0" anchor="t">
            <a:noAutofit/>
          </a:bodyPr>
          <a:lstStyle/>
          <a:p>
            <a:pPr marL="342900" indent="-342900">
              <a:buChar char="•"/>
            </a:pPr>
            <a:r>
              <a:rPr lang="en-GB" dirty="0">
                <a:cs typeface="Arial"/>
              </a:rPr>
              <a:t>We adapted the Centre for Sustainable Healthcare's principles of sustainable clinical practice to outline a framework of low-carbon care:</a:t>
            </a:r>
          </a:p>
          <a:p>
            <a:pPr marL="630555" lvl="2" indent="-342900">
              <a:buFont typeface="Wingdings"/>
              <a:buChar char="§"/>
            </a:pPr>
            <a:r>
              <a:rPr lang="en-GB" dirty="0">
                <a:solidFill>
                  <a:srgbClr val="1C1C1C"/>
                </a:solidFill>
                <a:cs typeface="Arial"/>
              </a:rPr>
              <a:t>Preventing disease</a:t>
            </a:r>
          </a:p>
          <a:p>
            <a:pPr marL="630555" lvl="1" indent="-342900">
              <a:buFont typeface="Wingdings"/>
              <a:buChar char="§"/>
            </a:pPr>
            <a:r>
              <a:rPr lang="en-GB" b="0" dirty="0">
                <a:solidFill>
                  <a:srgbClr val="1C1C1C"/>
                </a:solidFill>
                <a:cs typeface="Arial"/>
              </a:rPr>
              <a:t>Improving the management of disease and health</a:t>
            </a:r>
          </a:p>
          <a:p>
            <a:pPr marL="630555" lvl="1" indent="-342900">
              <a:buFont typeface="Wingdings"/>
              <a:buChar char="§"/>
            </a:pPr>
            <a:r>
              <a:rPr lang="en-GB" b="0" dirty="0">
                <a:solidFill>
                  <a:srgbClr val="1C1C1C"/>
                </a:solidFill>
                <a:cs typeface="Arial"/>
              </a:rPr>
              <a:t>Moving care out of hospitals</a:t>
            </a:r>
          </a:p>
          <a:p>
            <a:pPr marL="630555" lvl="1" indent="-342900">
              <a:buFont typeface="Wingdings"/>
              <a:buChar char="§"/>
            </a:pPr>
            <a:r>
              <a:rPr lang="en-GB" b="0" dirty="0">
                <a:solidFill>
                  <a:srgbClr val="1C1C1C"/>
                </a:solidFill>
                <a:cs typeface="Arial"/>
              </a:rPr>
              <a:t>Eliminating avoidable waste and unnecessary interventions</a:t>
            </a:r>
          </a:p>
          <a:p>
            <a:pPr marL="630555" lvl="1" indent="-342900">
              <a:buFont typeface="Wingdings"/>
              <a:buChar char="§"/>
            </a:pPr>
            <a:r>
              <a:rPr lang="en-GB" b="0" dirty="0">
                <a:solidFill>
                  <a:srgbClr val="1C1C1C"/>
                </a:solidFill>
                <a:cs typeface="Arial"/>
              </a:rPr>
              <a:t>Using lower-carbon alternatives </a:t>
            </a:r>
          </a:p>
          <a:p>
            <a:pPr marL="630555" lvl="2" indent="-342900">
              <a:buFont typeface="Wingdings"/>
              <a:buChar char="§"/>
            </a:pPr>
            <a:endParaRPr lang="en-GB" dirty="0">
              <a:solidFill>
                <a:srgbClr val="1C1C1C"/>
              </a:solidFill>
              <a:cs typeface="Arial"/>
            </a:endParaRPr>
          </a:p>
        </p:txBody>
      </p:sp>
      <p:sp>
        <p:nvSpPr>
          <p:cNvPr id="8" name="Content Placeholder 7">
            <a:extLst>
              <a:ext uri="{FF2B5EF4-FFF2-40B4-BE49-F238E27FC236}">
                <a16:creationId xmlns:a16="http://schemas.microsoft.com/office/drawing/2014/main" id="{FE756EC1-5861-435D-3DA6-B4597AD8A1D5}"/>
              </a:ext>
            </a:extLst>
          </p:cNvPr>
          <p:cNvSpPr>
            <a:spLocks noGrp="1"/>
          </p:cNvSpPr>
          <p:nvPr>
            <p:ph sz="half" idx="2"/>
          </p:nvPr>
        </p:nvSpPr>
        <p:spPr>
          <a:xfrm>
            <a:off x="472808" y="5199883"/>
            <a:ext cx="8209257" cy="690694"/>
          </a:xfrm>
        </p:spPr>
        <p:txBody>
          <a:bodyPr vert="horz" lIns="0" tIns="0" rIns="0" bIns="0" rtlCol="0" anchor="t">
            <a:noAutofit/>
          </a:bodyPr>
          <a:lstStyle/>
          <a:p>
            <a:r>
              <a:rPr lang="en-GB" sz="1600">
                <a:solidFill>
                  <a:schemeClr val="tx1">
                    <a:lumMod val="25000"/>
                    <a:lumOff val="75000"/>
                  </a:schemeClr>
                </a:solidFill>
                <a:ea typeface="+mn-lt"/>
                <a:cs typeface="+mn-lt"/>
              </a:rPr>
              <a:t>https://www.rcpjournals.org/content/clinmedicine/10/2/110</a:t>
            </a:r>
            <a:endParaRPr lang="en-US" sz="1600">
              <a:solidFill>
                <a:schemeClr val="tx1">
                  <a:lumMod val="25000"/>
                  <a:lumOff val="75000"/>
                </a:schemeClr>
              </a:solidFill>
              <a:cs typeface="Arial"/>
            </a:endParaRPr>
          </a:p>
        </p:txBody>
      </p:sp>
    </p:spTree>
    <p:extLst>
      <p:ext uri="{BB962C8B-B14F-4D97-AF65-F5344CB8AC3E}">
        <p14:creationId xmlns:p14="http://schemas.microsoft.com/office/powerpoint/2010/main" val="1899528570"/>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2" y="690479"/>
            <a:ext cx="8406469" cy="523220"/>
          </a:xfrm>
        </p:spPr>
        <p:txBody>
          <a:bodyPr anchor="t">
            <a:normAutofit/>
          </a:bodyPr>
          <a:lstStyle/>
          <a:p>
            <a:r>
              <a:rPr lang="en-US"/>
              <a:t>Framework of low-carbon care </a:t>
            </a:r>
          </a:p>
        </p:txBody>
      </p:sp>
      <p:sp>
        <p:nvSpPr>
          <p:cNvPr id="4" name="Date Placeholder 3"/>
          <p:cNvSpPr>
            <a:spLocks noGrp="1"/>
          </p:cNvSpPr>
          <p:nvPr>
            <p:ph type="dt" sz="half" idx="10"/>
          </p:nvPr>
        </p:nvSpPr>
        <p:spPr>
          <a:xfrm>
            <a:off x="360000" y="295731"/>
            <a:ext cx="936000" cy="226969"/>
          </a:xfrm>
        </p:spPr>
        <p:txBody>
          <a:bodyPr anchor="b">
            <a:normAutofit/>
          </a:bodyPr>
          <a:lstStyle/>
          <a:p>
            <a:pPr>
              <a:spcAft>
                <a:spcPts val="600"/>
              </a:spcAft>
            </a:pPr>
            <a:r>
              <a:rPr lang="en-US"/>
              <a:t>25.01.2024</a:t>
            </a:r>
          </a:p>
        </p:txBody>
      </p:sp>
      <p:sp>
        <p:nvSpPr>
          <p:cNvPr id="14" name="Content Placeholder 13">
            <a:extLst>
              <a:ext uri="{FF2B5EF4-FFF2-40B4-BE49-F238E27FC236}">
                <a16:creationId xmlns:a16="http://schemas.microsoft.com/office/drawing/2014/main" id="{E4F3E1B3-AAEA-CB64-CB73-0E22EC52F14D}"/>
              </a:ext>
            </a:extLst>
          </p:cNvPr>
          <p:cNvSpPr>
            <a:spLocks noGrp="1"/>
          </p:cNvSpPr>
          <p:nvPr>
            <p:ph sz="half" idx="1"/>
          </p:nvPr>
        </p:nvSpPr>
        <p:spPr>
          <a:xfrm>
            <a:off x="360000" y="1499999"/>
            <a:ext cx="7438077" cy="3840000"/>
          </a:xfrm>
        </p:spPr>
        <p:txBody>
          <a:bodyPr vert="horz" lIns="0" tIns="0" rIns="0" bIns="0" rtlCol="0" anchor="t">
            <a:noAutofit/>
          </a:bodyPr>
          <a:lstStyle/>
          <a:p>
            <a:pPr marL="342900" indent="-342900">
              <a:buChar char="•"/>
            </a:pPr>
            <a:r>
              <a:rPr lang="en-GB">
                <a:cs typeface="Arial"/>
              </a:rPr>
              <a:t>We adapted the Centre for Sustainable Healthcare's principles of sustainable clinical practice to outline a framework of low-carbon care:</a:t>
            </a:r>
          </a:p>
          <a:p>
            <a:pPr marL="630555" lvl="2" indent="-342900">
              <a:buFont typeface="Wingdings"/>
              <a:buChar char="§"/>
            </a:pPr>
            <a:r>
              <a:rPr lang="en-GB">
                <a:solidFill>
                  <a:srgbClr val="1C1C1C"/>
                </a:solidFill>
                <a:cs typeface="Arial"/>
              </a:rPr>
              <a:t>Preventing disease</a:t>
            </a:r>
          </a:p>
          <a:p>
            <a:pPr marL="630555" lvl="1" indent="-342900">
              <a:buFont typeface="Wingdings"/>
              <a:buChar char="§"/>
            </a:pPr>
            <a:r>
              <a:rPr lang="en-GB" b="0">
                <a:solidFill>
                  <a:srgbClr val="1C1C1C"/>
                </a:solidFill>
                <a:cs typeface="Arial"/>
              </a:rPr>
              <a:t>Improving the management of disease and health</a:t>
            </a:r>
          </a:p>
          <a:p>
            <a:pPr marL="630555" lvl="1" indent="-342900">
              <a:buFont typeface="Wingdings"/>
              <a:buChar char="§"/>
            </a:pPr>
            <a:r>
              <a:rPr lang="en-GB" b="0">
                <a:solidFill>
                  <a:srgbClr val="1C1C1C"/>
                </a:solidFill>
                <a:cs typeface="Arial"/>
              </a:rPr>
              <a:t>Moving care out of hospitals</a:t>
            </a:r>
          </a:p>
          <a:p>
            <a:pPr marL="630555" lvl="1" indent="-342900">
              <a:buFont typeface="Wingdings"/>
              <a:buChar char="§"/>
            </a:pPr>
            <a:r>
              <a:rPr lang="en-GB" b="0">
                <a:solidFill>
                  <a:srgbClr val="1C1C1C"/>
                </a:solidFill>
                <a:cs typeface="Arial"/>
              </a:rPr>
              <a:t>Eliminating avoidable waste and unnecessary interventions</a:t>
            </a:r>
          </a:p>
          <a:p>
            <a:pPr marL="630555" lvl="1" indent="-342900">
              <a:buFont typeface="Wingdings"/>
              <a:buChar char="§"/>
            </a:pPr>
            <a:r>
              <a:rPr lang="en-GB" b="0">
                <a:solidFill>
                  <a:srgbClr val="1C1C1C"/>
                </a:solidFill>
                <a:cs typeface="Arial"/>
              </a:rPr>
              <a:t>Using lower-carbon alternatives </a:t>
            </a:r>
          </a:p>
          <a:p>
            <a:pPr marL="630555" lvl="2" indent="-342900">
              <a:buFont typeface="Wingdings"/>
              <a:buChar char="§"/>
            </a:pPr>
            <a:endParaRPr lang="en-GB">
              <a:solidFill>
                <a:srgbClr val="1C1C1C"/>
              </a:solidFill>
              <a:cs typeface="Arial"/>
            </a:endParaRPr>
          </a:p>
        </p:txBody>
      </p:sp>
      <p:sp>
        <p:nvSpPr>
          <p:cNvPr id="8" name="Content Placeholder 7">
            <a:extLst>
              <a:ext uri="{FF2B5EF4-FFF2-40B4-BE49-F238E27FC236}">
                <a16:creationId xmlns:a16="http://schemas.microsoft.com/office/drawing/2014/main" id="{FE756EC1-5861-435D-3DA6-B4597AD8A1D5}"/>
              </a:ext>
            </a:extLst>
          </p:cNvPr>
          <p:cNvSpPr>
            <a:spLocks noGrp="1"/>
          </p:cNvSpPr>
          <p:nvPr>
            <p:ph sz="half" idx="2"/>
          </p:nvPr>
        </p:nvSpPr>
        <p:spPr>
          <a:xfrm>
            <a:off x="472808" y="5199883"/>
            <a:ext cx="8209257" cy="690694"/>
          </a:xfrm>
        </p:spPr>
        <p:txBody>
          <a:bodyPr vert="horz" lIns="0" tIns="0" rIns="0" bIns="0" rtlCol="0" anchor="t">
            <a:noAutofit/>
          </a:bodyPr>
          <a:lstStyle/>
          <a:p>
            <a:r>
              <a:rPr lang="en-GB" sz="1600" dirty="0">
                <a:solidFill>
                  <a:schemeClr val="tx1">
                    <a:lumMod val="25000"/>
                    <a:lumOff val="75000"/>
                  </a:schemeClr>
                </a:solidFill>
                <a:ea typeface="+mn-lt"/>
                <a:cs typeface="+mn-lt"/>
              </a:rPr>
              <a:t>https://www.rcpjournals.org/content/clinmedicine/10/2/110</a:t>
            </a:r>
            <a:endParaRPr lang="en-US" sz="1600" dirty="0">
              <a:solidFill>
                <a:schemeClr val="tx1">
                  <a:lumMod val="25000"/>
                  <a:lumOff val="75000"/>
                </a:schemeClr>
              </a:solidFill>
              <a:cs typeface="Arial"/>
            </a:endParaRPr>
          </a:p>
        </p:txBody>
      </p:sp>
    </p:spTree>
    <p:extLst>
      <p:ext uri="{BB962C8B-B14F-4D97-AF65-F5344CB8AC3E}">
        <p14:creationId xmlns:p14="http://schemas.microsoft.com/office/powerpoint/2010/main" val="1407500163"/>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23EC-4C2D-5654-CDE0-0B1ABBD2DB5A}"/>
              </a:ext>
            </a:extLst>
          </p:cNvPr>
          <p:cNvSpPr>
            <a:spLocks noGrp="1"/>
          </p:cNvSpPr>
          <p:nvPr>
            <p:ph type="title"/>
          </p:nvPr>
        </p:nvSpPr>
        <p:spPr/>
        <p:txBody>
          <a:bodyPr/>
          <a:lstStyle/>
          <a:p>
            <a:r>
              <a:rPr lang="en-GB" dirty="0"/>
              <a:t>SusQI in practice</a:t>
            </a:r>
          </a:p>
        </p:txBody>
      </p:sp>
    </p:spTree>
    <p:extLst>
      <p:ext uri="{BB962C8B-B14F-4D97-AF65-F5344CB8AC3E}">
        <p14:creationId xmlns:p14="http://schemas.microsoft.com/office/powerpoint/2010/main" val="1431782280"/>
      </p:ext>
    </p:extLst>
  </p:cSld>
  <p:clrMapOvr>
    <a:masterClrMapping/>
  </p:clrMapOvr>
  <mc:AlternateContent xmlns:mc="http://schemas.openxmlformats.org/markup-compatibility/2006" xmlns:p14="http://schemas.microsoft.com/office/powerpoint/2010/main">
    <mc:Choice Requires="p14">
      <p:transition spd="slow" p14:dur="11250"/>
    </mc:Choice>
    <mc:Fallback xmlns="">
      <p:transition spd="slow"/>
    </mc:Fallback>
  </mc:AlternateContent>
</p:sld>
</file>

<file path=ppt/theme/theme1.xml><?xml version="1.0" encoding="utf-8"?>
<a:theme xmlns:a="http://schemas.openxmlformats.org/drawingml/2006/main" name="PowerPoint Template">
  <a:themeElements>
    <a:clrScheme name="Custom 5">
      <a:dk1>
        <a:srgbClr val="1C1C1C"/>
      </a:dk1>
      <a:lt1>
        <a:srgbClr val="FFFFFF"/>
      </a:lt1>
      <a:dk2>
        <a:srgbClr val="DD0031"/>
      </a:dk2>
      <a:lt2>
        <a:srgbClr val="E2DFD8"/>
      </a:lt2>
      <a:accent1>
        <a:srgbClr val="999390"/>
      </a:accent1>
      <a:accent2>
        <a:srgbClr val="EE9B90"/>
      </a:accent2>
      <a:accent3>
        <a:srgbClr val="9D8CB1"/>
      </a:accent3>
      <a:accent4>
        <a:srgbClr val="8BC68F"/>
      </a:accent4>
      <a:accent5>
        <a:srgbClr val="FFE996"/>
      </a:accent5>
      <a:accent6>
        <a:srgbClr val="A6D7D3"/>
      </a:accent6>
      <a:hlink>
        <a:srgbClr val="DD0031"/>
      </a:hlink>
      <a:folHlink>
        <a:srgbClr val="E2DFD8"/>
      </a:folHlink>
    </a:clrScheme>
    <a:fontScheme name="The Health Foundatio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t"/>
      <a:lstStyle>
        <a:defPPr algn="l">
          <a:defRPr sz="3000">
            <a:solidFill>
              <a:schemeClr val="accent1"/>
            </a:solidFill>
            <a:latin typeface="Univers LT Std 65 Bold"/>
            <a:cs typeface="Univers LT Std 65 Bol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rgbClr val="A6D7D3"/>
        </a:solidFill>
      </a:spPr>
      <a:bodyPr wrap="square" rtlCol="0">
        <a:noAutofit/>
      </a:bodyPr>
      <a:lstStyle>
        <a:defPPr>
          <a:defRPr sz="1400">
            <a:solidFill>
              <a:srgbClr val="FFFFFF"/>
            </a:solidFill>
            <a:latin typeface="+mj-lt"/>
          </a:defRPr>
        </a:defPPr>
      </a:lstStyle>
    </a:txDef>
  </a:objectDefaults>
  <a:extraClrSchemeLst/>
  <a:extLst>
    <a:ext uri="{05A4C25C-085E-4340-85A3-A5531E510DB2}">
      <thm15:themeFamily xmlns:thm15="http://schemas.microsoft.com/office/thememl/2012/main" name="PowerPoint Template.potx" id="{7DC92CD1-59B9-49AC-AA81-D7C3D486B7ED}" vid="{0F70306B-F0C5-4886-8D48-01C9D07B03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832121B654CC4CB892925BBF7C84D4" ma:contentTypeVersion="" ma:contentTypeDescription="Create a new document." ma:contentTypeScope="" ma:versionID="df0e8f02d8762ac8173abcf02443e6f2">
  <xsd:schema xmlns:xsd="http://www.w3.org/2001/XMLSchema" xmlns:xs="http://www.w3.org/2001/XMLSchema" xmlns:p="http://schemas.microsoft.com/office/2006/metadata/properties" xmlns:ns2="041118e0-5b5f-423a-95c0-145657506248" xmlns:ns3="d4e72a6e-a8e9-4027-900f-502685f06c92" xmlns:ns4="7e998c81-c04e-44f8-a507-b4b5e5c616bf" targetNamespace="http://schemas.microsoft.com/office/2006/metadata/properties" ma:root="true" ma:fieldsID="817d702b5719c800cd8633499b8848de" ns2:_="" ns3:_="" ns4:_="">
    <xsd:import namespace="041118e0-5b5f-423a-95c0-145657506248"/>
    <xsd:import namespace="d4e72a6e-a8e9-4027-900f-502685f06c92"/>
    <xsd:import namespace="7e998c81-c04e-44f8-a507-b4b5e5c616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1118e0-5b5f-423a-95c0-1456575062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1a14c2c-79dc-4c20-a3ee-d5d78c7fde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e72a6e-a8e9-4027-900f-502685f06c9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998c81-c04e-44f8-a507-b4b5e5c616bf"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A44D4A0-6082-4DDC-AD7B-05F47B1CA72A}" ma:internalName="TaxCatchAll" ma:showField="CatchAllData" ma:web="{957f75c2-28f1-43ba-a3c8-dd78ffc7cc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e998c81-c04e-44f8-a507-b4b5e5c616bf" xsi:nil="true"/>
    <lcf76f155ced4ddcb4097134ff3c332f xmlns="041118e0-5b5f-423a-95c0-14565750624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C44E01-144D-4E3F-B773-A35E422D05C1}">
  <ds:schemaRefs>
    <ds:schemaRef ds:uri="041118e0-5b5f-423a-95c0-145657506248"/>
    <ds:schemaRef ds:uri="7e998c81-c04e-44f8-a507-b4b5e5c616bf"/>
    <ds:schemaRef ds:uri="d4e72a6e-a8e9-4027-900f-502685f06c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842D5B5-3993-46A6-9E2D-029EFD97663B}">
  <ds:schemaRefs>
    <ds:schemaRef ds:uri="03aa434b-890f-4b98-a07e-8773ad67ba40"/>
    <ds:schemaRef ds:uri="041118e0-5b5f-423a-95c0-145657506248"/>
    <ds:schemaRef ds:uri="7e998c81-c04e-44f8-a507-b4b5e5c616bf"/>
    <ds:schemaRef ds:uri="fd9ea523-0ae4-4807-83c4-4daee1f814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C1ED546-E601-4860-83F4-5FC5BC2BC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4</TotalTime>
  <Words>2396</Words>
  <Application>Microsoft Office PowerPoint</Application>
  <PresentationFormat>On-screen Show (16:10)</PresentationFormat>
  <Paragraphs>272</Paragraphs>
  <Slides>29</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Arial,Sans-Serif</vt:lpstr>
      <vt:lpstr>Calibri</vt:lpstr>
      <vt:lpstr>Courier New</vt:lpstr>
      <vt:lpstr>Georgia</vt:lpstr>
      <vt:lpstr>Univers LT Pro</vt:lpstr>
      <vt:lpstr>Univers LT Std 65 Bold</vt:lpstr>
      <vt:lpstr>Wingdings</vt:lpstr>
      <vt:lpstr>Wingdings,Sans-Serif</vt:lpstr>
      <vt:lpstr>PowerPoint Template</vt:lpstr>
      <vt:lpstr>How can we do environmentally sustainable healthcare?</vt:lpstr>
      <vt:lpstr>PowerPoint Presentation</vt:lpstr>
      <vt:lpstr>PowerPoint Presentation</vt:lpstr>
      <vt:lpstr>Health Foundation work on sustainability</vt:lpstr>
      <vt:lpstr>Net zero in health and care </vt:lpstr>
      <vt:lpstr>What is net zero care?</vt:lpstr>
      <vt:lpstr>Framework of low-carbon care </vt:lpstr>
      <vt:lpstr>Framework of low-carbon care </vt:lpstr>
      <vt:lpstr>SusQI in practice</vt:lpstr>
      <vt:lpstr>SusQI at the Centre for Sustainable Healthcare</vt:lpstr>
      <vt:lpstr>SusQI Framework</vt:lpstr>
      <vt:lpstr>SusQI in Practice</vt:lpstr>
      <vt:lpstr>Framework of low-carbon care </vt:lpstr>
      <vt:lpstr>Improving the management of disease and health</vt:lpstr>
      <vt:lpstr>Improving the management of disease and health</vt:lpstr>
      <vt:lpstr>Improving the management of disease and health</vt:lpstr>
      <vt:lpstr>Using lower-carbon alternatives </vt:lpstr>
      <vt:lpstr>Using lower-carbon alternatives </vt:lpstr>
      <vt:lpstr>What is needed to transition  to net zero care?</vt:lpstr>
      <vt:lpstr>Four areas for action to enable net zero care</vt:lpstr>
      <vt:lpstr>Invest resources to shift to low-carbon care models​</vt:lpstr>
      <vt:lpstr>Put sustainability at the core of good leadership</vt:lpstr>
      <vt:lpstr>Health Foundation work on sustainability</vt:lpstr>
      <vt:lpstr>Health Foundation work on sustainability</vt:lpstr>
      <vt:lpstr>Net zero NHS installation </vt:lpstr>
      <vt:lpstr>Our planned portfolio on sustainable health care  </vt:lpstr>
      <vt:lpstr>Internal sustainability work</vt:lpstr>
      <vt:lpstr>Questions/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 zero care: what will it take?</dc:title>
  <dc:creator>Charly Coxon</dc:creator>
  <cp:lastModifiedBy>Ayoma</cp:lastModifiedBy>
  <cp:revision>7</cp:revision>
  <dcterms:created xsi:type="dcterms:W3CDTF">2023-11-14T09:36:33Z</dcterms:created>
  <dcterms:modified xsi:type="dcterms:W3CDTF">2024-02-01T17:20:31Z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0x01010054832121B654CC4CB892925BBF7C84D4</vt:lpwstr>
  </property>
  <property fmtid="{D5CDD505-2E9C-101B-9397-08002B2CF9AE}" pid="3" name="Order">
    <vt:r8>100</vt:r8>
  </property>
  <property fmtid="{D5CDD505-2E9C-101B-9397-08002B2CF9AE}" pid="4" name="MediaServiceImageTags">
    <vt:lpwstr/>
  </property>
</Properties>
</file>