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1" r:id="rId7"/>
    <p:sldId id="266" r:id="rId8"/>
    <p:sldId id="260" r:id="rId9"/>
    <p:sldId id="262" r:id="rId10"/>
    <p:sldId id="263" r:id="rId11"/>
    <p:sldId id="264" r:id="rId12"/>
    <p:sldId id="265" r:id="rId13"/>
    <p:sldId id="26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4EBA7-0338-44CA-BFA3-F6590B97E52B}"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799295F8-E6E2-4AF4-8044-8636146E6B6B}">
      <dgm:prSet/>
      <dgm:spPr/>
      <dgm:t>
        <a:bodyPr/>
        <a:lstStyle/>
        <a:p>
          <a:r>
            <a:rPr lang="en-US"/>
            <a:t>How is it that we can collect data to assess program quality and simultaneously excite staff to use the data for improvement and decision making when they are so stressed and anxious?</a:t>
          </a:r>
        </a:p>
      </dgm:t>
    </dgm:pt>
    <dgm:pt modelId="{FA929FF7-6976-4BE0-A51E-DA63E27E8023}" type="parTrans" cxnId="{E5BAA916-8C31-4C24-8762-D040F1D12410}">
      <dgm:prSet/>
      <dgm:spPr/>
      <dgm:t>
        <a:bodyPr/>
        <a:lstStyle/>
        <a:p>
          <a:endParaRPr lang="en-US"/>
        </a:p>
      </dgm:t>
    </dgm:pt>
    <dgm:pt modelId="{DE9EAD65-5E11-4975-B946-394ADCCAB88B}" type="sibTrans" cxnId="{E5BAA916-8C31-4C24-8762-D040F1D12410}">
      <dgm:prSet/>
      <dgm:spPr/>
      <dgm:t>
        <a:bodyPr/>
        <a:lstStyle/>
        <a:p>
          <a:endParaRPr lang="en-US"/>
        </a:p>
      </dgm:t>
    </dgm:pt>
    <dgm:pt modelId="{14C24179-9490-44E3-A03A-0B8C57659F26}">
      <dgm:prSet/>
      <dgm:spPr/>
      <dgm:t>
        <a:bodyPr/>
        <a:lstStyle/>
        <a:p>
          <a:r>
            <a:rPr lang="en-US" dirty="0"/>
            <a:t>How can we create environments that support client and colleagues’ wellbeing and simultaneously be functional as a clinical space?</a:t>
          </a:r>
        </a:p>
      </dgm:t>
    </dgm:pt>
    <dgm:pt modelId="{2E8C8912-A489-481A-A30D-6DFA7B1F1FDF}" type="parTrans" cxnId="{8D3052DB-DB5E-4C72-B376-46F81FC812AA}">
      <dgm:prSet/>
      <dgm:spPr/>
      <dgm:t>
        <a:bodyPr/>
        <a:lstStyle/>
        <a:p>
          <a:endParaRPr lang="en-US"/>
        </a:p>
      </dgm:t>
    </dgm:pt>
    <dgm:pt modelId="{63C90C37-4C01-4342-B5EF-24FBEFA630CF}" type="sibTrans" cxnId="{8D3052DB-DB5E-4C72-B376-46F81FC812AA}">
      <dgm:prSet/>
      <dgm:spPr/>
      <dgm:t>
        <a:bodyPr/>
        <a:lstStyle/>
        <a:p>
          <a:endParaRPr lang="en-US"/>
        </a:p>
      </dgm:t>
    </dgm:pt>
    <dgm:pt modelId="{06189A8A-8CC3-4AA1-A113-61A246B45EF6}">
      <dgm:prSet/>
      <dgm:spPr/>
      <dgm:t>
        <a:bodyPr/>
        <a:lstStyle/>
        <a:p>
          <a:r>
            <a:rPr lang="en-US"/>
            <a:t>How is that we show our patient they are important and simultaneously cope with the demand?</a:t>
          </a:r>
        </a:p>
      </dgm:t>
    </dgm:pt>
    <dgm:pt modelId="{8309660F-1CC3-4ABC-ABD7-1F0439634528}" type="parTrans" cxnId="{1D4A1049-D37B-44FF-B328-6D08A8EC1B8A}">
      <dgm:prSet/>
      <dgm:spPr/>
      <dgm:t>
        <a:bodyPr/>
        <a:lstStyle/>
        <a:p>
          <a:endParaRPr lang="en-US"/>
        </a:p>
      </dgm:t>
    </dgm:pt>
    <dgm:pt modelId="{45939940-D723-4191-BB50-1CC8088D5865}" type="sibTrans" cxnId="{1D4A1049-D37B-44FF-B328-6D08A8EC1B8A}">
      <dgm:prSet/>
      <dgm:spPr/>
      <dgm:t>
        <a:bodyPr/>
        <a:lstStyle/>
        <a:p>
          <a:endParaRPr lang="en-US"/>
        </a:p>
      </dgm:t>
    </dgm:pt>
    <dgm:pt modelId="{9C18004F-A726-4873-9E01-9B59C4D5621B}">
      <dgm:prSet/>
      <dgm:spPr/>
      <dgm:t>
        <a:bodyPr/>
        <a:lstStyle/>
        <a:p>
          <a:r>
            <a:rPr lang="en-US" dirty="0"/>
            <a:t>How is that a Manager can role model wellbeing time for themselves and simultaneously supporting their team to do the same?</a:t>
          </a:r>
        </a:p>
      </dgm:t>
    </dgm:pt>
    <dgm:pt modelId="{B6F54710-38BC-4D87-9368-B7C29A2B3051}" type="parTrans" cxnId="{2D4496CA-F2FE-485D-B52A-AADD1ACC13FC}">
      <dgm:prSet/>
      <dgm:spPr/>
      <dgm:t>
        <a:bodyPr/>
        <a:lstStyle/>
        <a:p>
          <a:endParaRPr lang="en-US"/>
        </a:p>
      </dgm:t>
    </dgm:pt>
    <dgm:pt modelId="{6393DFFE-B185-4123-90B3-A06905BF8898}" type="sibTrans" cxnId="{2D4496CA-F2FE-485D-B52A-AADD1ACC13FC}">
      <dgm:prSet/>
      <dgm:spPr/>
      <dgm:t>
        <a:bodyPr/>
        <a:lstStyle/>
        <a:p>
          <a:endParaRPr lang="en-US"/>
        </a:p>
      </dgm:t>
    </dgm:pt>
    <dgm:pt modelId="{60823BB0-25D9-48CA-ABD5-A169C8CFB9EC}" type="pres">
      <dgm:prSet presAssocID="{9EA4EBA7-0338-44CA-BFA3-F6590B97E52B}" presName="diagram" presStyleCnt="0">
        <dgm:presLayoutVars>
          <dgm:dir/>
          <dgm:resizeHandles val="exact"/>
        </dgm:presLayoutVars>
      </dgm:prSet>
      <dgm:spPr/>
    </dgm:pt>
    <dgm:pt modelId="{4019F34F-24B8-46E5-9329-2A19DA9342B1}" type="pres">
      <dgm:prSet presAssocID="{799295F8-E6E2-4AF4-8044-8636146E6B6B}" presName="node" presStyleLbl="node1" presStyleIdx="0" presStyleCnt="4">
        <dgm:presLayoutVars>
          <dgm:bulletEnabled val="1"/>
        </dgm:presLayoutVars>
      </dgm:prSet>
      <dgm:spPr/>
    </dgm:pt>
    <dgm:pt modelId="{9CC83685-A812-43B2-B69F-36934D22CA70}" type="pres">
      <dgm:prSet presAssocID="{DE9EAD65-5E11-4975-B946-394ADCCAB88B}" presName="sibTrans" presStyleCnt="0"/>
      <dgm:spPr/>
    </dgm:pt>
    <dgm:pt modelId="{95507558-7B72-4DE4-A98F-C1665907A333}" type="pres">
      <dgm:prSet presAssocID="{14C24179-9490-44E3-A03A-0B8C57659F26}" presName="node" presStyleLbl="node1" presStyleIdx="1" presStyleCnt="4">
        <dgm:presLayoutVars>
          <dgm:bulletEnabled val="1"/>
        </dgm:presLayoutVars>
      </dgm:prSet>
      <dgm:spPr/>
    </dgm:pt>
    <dgm:pt modelId="{57859447-C47A-40AB-8CA7-97A438D7B2D1}" type="pres">
      <dgm:prSet presAssocID="{63C90C37-4C01-4342-B5EF-24FBEFA630CF}" presName="sibTrans" presStyleCnt="0"/>
      <dgm:spPr/>
    </dgm:pt>
    <dgm:pt modelId="{036E954E-A2D1-4359-9FA1-390882F95AE0}" type="pres">
      <dgm:prSet presAssocID="{06189A8A-8CC3-4AA1-A113-61A246B45EF6}" presName="node" presStyleLbl="node1" presStyleIdx="2" presStyleCnt="4">
        <dgm:presLayoutVars>
          <dgm:bulletEnabled val="1"/>
        </dgm:presLayoutVars>
      </dgm:prSet>
      <dgm:spPr/>
    </dgm:pt>
    <dgm:pt modelId="{6620E035-64AD-4E16-9D75-5DC0E7284419}" type="pres">
      <dgm:prSet presAssocID="{45939940-D723-4191-BB50-1CC8088D5865}" presName="sibTrans" presStyleCnt="0"/>
      <dgm:spPr/>
    </dgm:pt>
    <dgm:pt modelId="{230AD2B1-F63A-454B-A4DB-59B7599407C1}" type="pres">
      <dgm:prSet presAssocID="{9C18004F-A726-4873-9E01-9B59C4D5621B}" presName="node" presStyleLbl="node1" presStyleIdx="3" presStyleCnt="4">
        <dgm:presLayoutVars>
          <dgm:bulletEnabled val="1"/>
        </dgm:presLayoutVars>
      </dgm:prSet>
      <dgm:spPr/>
    </dgm:pt>
  </dgm:ptLst>
  <dgm:cxnLst>
    <dgm:cxn modelId="{E5BAA916-8C31-4C24-8762-D040F1D12410}" srcId="{9EA4EBA7-0338-44CA-BFA3-F6590B97E52B}" destId="{799295F8-E6E2-4AF4-8044-8636146E6B6B}" srcOrd="0" destOrd="0" parTransId="{FA929FF7-6976-4BE0-A51E-DA63E27E8023}" sibTransId="{DE9EAD65-5E11-4975-B946-394ADCCAB88B}"/>
    <dgm:cxn modelId="{89D24427-294C-434D-9FA2-F2C101524BEB}" type="presOf" srcId="{799295F8-E6E2-4AF4-8044-8636146E6B6B}" destId="{4019F34F-24B8-46E5-9329-2A19DA9342B1}" srcOrd="0" destOrd="0" presId="urn:microsoft.com/office/officeart/2005/8/layout/default"/>
    <dgm:cxn modelId="{EB1BA835-7C35-45A6-9738-EE9D79C0FA54}" type="presOf" srcId="{06189A8A-8CC3-4AA1-A113-61A246B45EF6}" destId="{036E954E-A2D1-4359-9FA1-390882F95AE0}" srcOrd="0" destOrd="0" presId="urn:microsoft.com/office/officeart/2005/8/layout/default"/>
    <dgm:cxn modelId="{1D4A1049-D37B-44FF-B328-6D08A8EC1B8A}" srcId="{9EA4EBA7-0338-44CA-BFA3-F6590B97E52B}" destId="{06189A8A-8CC3-4AA1-A113-61A246B45EF6}" srcOrd="2" destOrd="0" parTransId="{8309660F-1CC3-4ABC-ABD7-1F0439634528}" sibTransId="{45939940-D723-4191-BB50-1CC8088D5865}"/>
    <dgm:cxn modelId="{CDEE636E-BAE4-4084-9C1B-397878EAC348}" type="presOf" srcId="{14C24179-9490-44E3-A03A-0B8C57659F26}" destId="{95507558-7B72-4DE4-A98F-C1665907A333}" srcOrd="0" destOrd="0" presId="urn:microsoft.com/office/officeart/2005/8/layout/default"/>
    <dgm:cxn modelId="{2D4496CA-F2FE-485D-B52A-AADD1ACC13FC}" srcId="{9EA4EBA7-0338-44CA-BFA3-F6590B97E52B}" destId="{9C18004F-A726-4873-9E01-9B59C4D5621B}" srcOrd="3" destOrd="0" parTransId="{B6F54710-38BC-4D87-9368-B7C29A2B3051}" sibTransId="{6393DFFE-B185-4123-90B3-A06905BF8898}"/>
    <dgm:cxn modelId="{818B3ED4-7CB6-4C8A-A2C3-AF0EE15DEE91}" type="presOf" srcId="{9EA4EBA7-0338-44CA-BFA3-F6590B97E52B}" destId="{60823BB0-25D9-48CA-ABD5-A169C8CFB9EC}" srcOrd="0" destOrd="0" presId="urn:microsoft.com/office/officeart/2005/8/layout/default"/>
    <dgm:cxn modelId="{8D3052DB-DB5E-4C72-B376-46F81FC812AA}" srcId="{9EA4EBA7-0338-44CA-BFA3-F6590B97E52B}" destId="{14C24179-9490-44E3-A03A-0B8C57659F26}" srcOrd="1" destOrd="0" parTransId="{2E8C8912-A489-481A-A30D-6DFA7B1F1FDF}" sibTransId="{63C90C37-4C01-4342-B5EF-24FBEFA630CF}"/>
    <dgm:cxn modelId="{E79B43DC-A787-43ED-BDE0-450FBFB6A5B0}" type="presOf" srcId="{9C18004F-A726-4873-9E01-9B59C4D5621B}" destId="{230AD2B1-F63A-454B-A4DB-59B7599407C1}" srcOrd="0" destOrd="0" presId="urn:microsoft.com/office/officeart/2005/8/layout/default"/>
    <dgm:cxn modelId="{C2810A64-59AA-4032-8B05-419F8CB13D01}" type="presParOf" srcId="{60823BB0-25D9-48CA-ABD5-A169C8CFB9EC}" destId="{4019F34F-24B8-46E5-9329-2A19DA9342B1}" srcOrd="0" destOrd="0" presId="urn:microsoft.com/office/officeart/2005/8/layout/default"/>
    <dgm:cxn modelId="{1414732F-EC45-4504-AECD-1E6D5A74831C}" type="presParOf" srcId="{60823BB0-25D9-48CA-ABD5-A169C8CFB9EC}" destId="{9CC83685-A812-43B2-B69F-36934D22CA70}" srcOrd="1" destOrd="0" presId="urn:microsoft.com/office/officeart/2005/8/layout/default"/>
    <dgm:cxn modelId="{6159B0E8-CC47-42A6-AD9F-27D1DFA9E27B}" type="presParOf" srcId="{60823BB0-25D9-48CA-ABD5-A169C8CFB9EC}" destId="{95507558-7B72-4DE4-A98F-C1665907A333}" srcOrd="2" destOrd="0" presId="urn:microsoft.com/office/officeart/2005/8/layout/default"/>
    <dgm:cxn modelId="{7E3E6E09-0671-405C-B304-1BE3F9147A48}" type="presParOf" srcId="{60823BB0-25D9-48CA-ABD5-A169C8CFB9EC}" destId="{57859447-C47A-40AB-8CA7-97A438D7B2D1}" srcOrd="3" destOrd="0" presId="urn:microsoft.com/office/officeart/2005/8/layout/default"/>
    <dgm:cxn modelId="{C0376D9E-CAF4-4AF0-A049-1D5194381E41}" type="presParOf" srcId="{60823BB0-25D9-48CA-ABD5-A169C8CFB9EC}" destId="{036E954E-A2D1-4359-9FA1-390882F95AE0}" srcOrd="4" destOrd="0" presId="urn:microsoft.com/office/officeart/2005/8/layout/default"/>
    <dgm:cxn modelId="{C60F4F0D-71F3-4754-B0B0-8ABAD2FA1632}" type="presParOf" srcId="{60823BB0-25D9-48CA-ABD5-A169C8CFB9EC}" destId="{6620E035-64AD-4E16-9D75-5DC0E7284419}" srcOrd="5" destOrd="0" presId="urn:microsoft.com/office/officeart/2005/8/layout/default"/>
    <dgm:cxn modelId="{2A768FE5-F912-43F5-948D-9090E76E28BB}" type="presParOf" srcId="{60823BB0-25D9-48CA-ABD5-A169C8CFB9EC}" destId="{230AD2B1-F63A-454B-A4DB-59B7599407C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9F34F-24B8-46E5-9329-2A19DA9342B1}">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is it that we can collect data to assess program quality and simultaneously excite staff to use the data for improvement and decision making when they are so stressed and anxious?</a:t>
          </a:r>
        </a:p>
      </dsp:txBody>
      <dsp:txXfrm>
        <a:off x="1748064" y="2975"/>
        <a:ext cx="3342605" cy="2005563"/>
      </dsp:txXfrm>
    </dsp:sp>
    <dsp:sp modelId="{95507558-7B72-4DE4-A98F-C1665907A333}">
      <dsp:nvSpPr>
        <dsp:cNvPr id="0" name=""/>
        <dsp:cNvSpPr/>
      </dsp:nvSpPr>
      <dsp:spPr>
        <a:xfrm>
          <a:off x="5424930" y="2975"/>
          <a:ext cx="3342605" cy="2005563"/>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How can we create environments that support client and colleagues’ wellbeing and simultaneously be functional as a clinical space?</a:t>
          </a:r>
        </a:p>
      </dsp:txBody>
      <dsp:txXfrm>
        <a:off x="5424930" y="2975"/>
        <a:ext cx="3342605" cy="2005563"/>
      </dsp:txXfrm>
    </dsp:sp>
    <dsp:sp modelId="{036E954E-A2D1-4359-9FA1-390882F95AE0}">
      <dsp:nvSpPr>
        <dsp:cNvPr id="0" name=""/>
        <dsp:cNvSpPr/>
      </dsp:nvSpPr>
      <dsp:spPr>
        <a:xfrm>
          <a:off x="1748064" y="2342799"/>
          <a:ext cx="3342605" cy="2005563"/>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is that we show our patient they are important and simultaneously cope with the demand?</a:t>
          </a:r>
        </a:p>
      </dsp:txBody>
      <dsp:txXfrm>
        <a:off x="1748064" y="2342799"/>
        <a:ext cx="3342605" cy="2005563"/>
      </dsp:txXfrm>
    </dsp:sp>
    <dsp:sp modelId="{230AD2B1-F63A-454B-A4DB-59B7599407C1}">
      <dsp:nvSpPr>
        <dsp:cNvPr id="0" name=""/>
        <dsp:cNvSpPr/>
      </dsp:nvSpPr>
      <dsp:spPr>
        <a:xfrm>
          <a:off x="5424930" y="2342799"/>
          <a:ext cx="3342605" cy="200556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How is that a Manager can role model wellbeing time for themselves and simultaneously supporting their team to do the same?</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53FE-F6F3-3DB1-1A48-BA65F51582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121100-67C8-1F54-F63D-2EFED59B9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947B36-500C-ABC2-4CAC-54DA5AF2C27B}"/>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5" name="Footer Placeholder 4">
            <a:extLst>
              <a:ext uri="{FF2B5EF4-FFF2-40B4-BE49-F238E27FC236}">
                <a16:creationId xmlns:a16="http://schemas.microsoft.com/office/drawing/2014/main" id="{10235F43-9122-A91E-CC3A-4CBF1A83D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90C9B2-5696-A016-FDFA-F907628E755C}"/>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278559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4F93-0A68-8C40-06D3-29A82973D9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D3BCD8-EBDE-7300-2F43-5A2B74357D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9C53EF-43E8-2DC6-443C-44AC6F02E23C}"/>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5" name="Footer Placeholder 4">
            <a:extLst>
              <a:ext uri="{FF2B5EF4-FFF2-40B4-BE49-F238E27FC236}">
                <a16:creationId xmlns:a16="http://schemas.microsoft.com/office/drawing/2014/main" id="{099BF9EC-18D2-CE3E-399E-E47F379DBA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85598-AE74-9A84-D217-0CA7058C4463}"/>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415776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D2B195-4077-7F22-4371-CCDF667FC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88CC16-6427-EF82-6A16-80139032C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5F793A-D882-16F1-85DE-9A08FEF69A6A}"/>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5" name="Footer Placeholder 4">
            <a:extLst>
              <a:ext uri="{FF2B5EF4-FFF2-40B4-BE49-F238E27FC236}">
                <a16:creationId xmlns:a16="http://schemas.microsoft.com/office/drawing/2014/main" id="{7D266B81-5EE4-0255-7728-B9E55740A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EC456A-9FDD-CBFA-2468-B6578D26119F}"/>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146907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8C9E-57CA-EC0B-E602-36A642D155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80BD0B-0E1E-940D-E4AF-45A88F4EE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C5289-5202-ED66-B5D2-B19B91DC72A3}"/>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5" name="Footer Placeholder 4">
            <a:extLst>
              <a:ext uri="{FF2B5EF4-FFF2-40B4-BE49-F238E27FC236}">
                <a16:creationId xmlns:a16="http://schemas.microsoft.com/office/drawing/2014/main" id="{5403FDA9-C294-7512-B90A-078214C1C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F4853-E802-D320-2791-EF4FFBB613C4}"/>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32959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C404-0B70-9874-0857-FE3898B77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3128B1-B3D0-CB17-0369-0AAB26D509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90239-2DC2-E0A4-4B8B-A73AD5DB5D10}"/>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5" name="Footer Placeholder 4">
            <a:extLst>
              <a:ext uri="{FF2B5EF4-FFF2-40B4-BE49-F238E27FC236}">
                <a16:creationId xmlns:a16="http://schemas.microsoft.com/office/drawing/2014/main" id="{252E955A-AB78-3D4A-A5D2-8CAE743AE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FB5E1-3E00-2BC1-F157-604E1B6AA194}"/>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4857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B441-3E60-A8E4-91C5-D8A65C65E2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6812B7-8AAB-1310-7488-4BDBFB20CF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702964-9450-368C-BAEE-F787012EB1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795569-418E-74EB-85BF-0FC10EA4EC0F}"/>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6" name="Footer Placeholder 5">
            <a:extLst>
              <a:ext uri="{FF2B5EF4-FFF2-40B4-BE49-F238E27FC236}">
                <a16:creationId xmlns:a16="http://schemas.microsoft.com/office/drawing/2014/main" id="{FBD2B7A0-4F06-0CD5-B41A-0A8A13D58F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F04B90-F530-31FE-7ADC-A8D684956395}"/>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21165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CBD4-2178-66E4-378F-16CAD46F9F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D8158B-B231-6B1E-6C6B-CA8E01D4A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95A453-E6BC-F3D0-A997-675C93CB62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064284-276B-FF97-3723-D69A0FE73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8C244-661C-8DEC-87B3-2901D1BBC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9E0DCF-7607-91FC-23C4-900DF5664784}"/>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8" name="Footer Placeholder 7">
            <a:extLst>
              <a:ext uri="{FF2B5EF4-FFF2-40B4-BE49-F238E27FC236}">
                <a16:creationId xmlns:a16="http://schemas.microsoft.com/office/drawing/2014/main" id="{EEECEAC5-6A22-7E16-31B3-094C0D3A0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932C2-4E18-24FE-A884-676AA74C6FDB}"/>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139989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BA9E-BF8F-581C-AC83-5EEC92D3EC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B4A42E-1B0A-4811-17D5-093832EE5DA9}"/>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4" name="Footer Placeholder 3">
            <a:extLst>
              <a:ext uri="{FF2B5EF4-FFF2-40B4-BE49-F238E27FC236}">
                <a16:creationId xmlns:a16="http://schemas.microsoft.com/office/drawing/2014/main" id="{2BD6A798-808C-E2DB-8D03-5FC883314E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192A09-E615-35EE-746A-B366531BB47E}"/>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10488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2AAB7-31B3-90BC-2AF8-323695EEF374}"/>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3" name="Footer Placeholder 2">
            <a:extLst>
              <a:ext uri="{FF2B5EF4-FFF2-40B4-BE49-F238E27FC236}">
                <a16:creationId xmlns:a16="http://schemas.microsoft.com/office/drawing/2014/main" id="{DCC06BF4-3EDE-123A-DBC9-9E2916025F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6C580C-9865-BF7A-750A-3EFBBFFD477F}"/>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119554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41E3-9ECB-669B-A63B-D09D72557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C9E70-AF81-9310-E5FF-E0686918C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9F6DE6-2BEF-2027-CA0C-4DD66154C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36EC7-1F89-A7FB-6458-1040B4C5EF93}"/>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6" name="Footer Placeholder 5">
            <a:extLst>
              <a:ext uri="{FF2B5EF4-FFF2-40B4-BE49-F238E27FC236}">
                <a16:creationId xmlns:a16="http://schemas.microsoft.com/office/drawing/2014/main" id="{5DF7CF8D-1F83-F9A3-C5BF-CBA5A8196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8105DB-A6EB-D296-D6C1-FCCA5D17E8FA}"/>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95519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C6FA-7D1D-0DFC-8299-A676BE26D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41F81A-2700-4F40-1AFC-AA2542ABF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36306D-54A8-EFDE-E9BF-34C5C5F0B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DB7BD-02D6-88E4-2889-568E2D1249CD}"/>
              </a:ext>
            </a:extLst>
          </p:cNvPr>
          <p:cNvSpPr>
            <a:spLocks noGrp="1"/>
          </p:cNvSpPr>
          <p:nvPr>
            <p:ph type="dt" sz="half" idx="10"/>
          </p:nvPr>
        </p:nvSpPr>
        <p:spPr/>
        <p:txBody>
          <a:bodyPr/>
          <a:lstStyle/>
          <a:p>
            <a:fld id="{0A64FFA2-650C-4B2F-8A45-BF8CDA5FFE37}" type="datetimeFigureOut">
              <a:rPr lang="en-GB" smtClean="0"/>
              <a:t>09/04/2023</a:t>
            </a:fld>
            <a:endParaRPr lang="en-GB"/>
          </a:p>
        </p:txBody>
      </p:sp>
      <p:sp>
        <p:nvSpPr>
          <p:cNvPr id="6" name="Footer Placeholder 5">
            <a:extLst>
              <a:ext uri="{FF2B5EF4-FFF2-40B4-BE49-F238E27FC236}">
                <a16:creationId xmlns:a16="http://schemas.microsoft.com/office/drawing/2014/main" id="{66DEF16D-B612-DD75-0AE7-E4995A18E3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C59743-89E6-B301-A33E-DB0670A4D274}"/>
              </a:ext>
            </a:extLst>
          </p:cNvPr>
          <p:cNvSpPr>
            <a:spLocks noGrp="1"/>
          </p:cNvSpPr>
          <p:nvPr>
            <p:ph type="sldNum" sz="quarter" idx="12"/>
          </p:nvPr>
        </p:nvSpPr>
        <p:spPr/>
        <p:txBody>
          <a:bodyPr/>
          <a:lstStyle/>
          <a:p>
            <a:fld id="{93068C84-DCCE-4D91-8252-AC1F6163DF3C}" type="slidenum">
              <a:rPr lang="en-GB" smtClean="0"/>
              <a:t>‹#›</a:t>
            </a:fld>
            <a:endParaRPr lang="en-GB"/>
          </a:p>
        </p:txBody>
      </p:sp>
    </p:spTree>
    <p:extLst>
      <p:ext uri="{BB962C8B-B14F-4D97-AF65-F5344CB8AC3E}">
        <p14:creationId xmlns:p14="http://schemas.microsoft.com/office/powerpoint/2010/main" val="38702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65C6A-4DC8-91A0-068F-874D7C912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6E3390-6E73-81B0-AE32-69846B470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230300-FABB-B32F-21D0-01162DC6B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4FFA2-650C-4B2F-8A45-BF8CDA5FFE37}" type="datetimeFigureOut">
              <a:rPr lang="en-GB" smtClean="0"/>
              <a:t>09/04/2023</a:t>
            </a:fld>
            <a:endParaRPr lang="en-GB"/>
          </a:p>
        </p:txBody>
      </p:sp>
      <p:sp>
        <p:nvSpPr>
          <p:cNvPr id="5" name="Footer Placeholder 4">
            <a:extLst>
              <a:ext uri="{FF2B5EF4-FFF2-40B4-BE49-F238E27FC236}">
                <a16:creationId xmlns:a16="http://schemas.microsoft.com/office/drawing/2014/main" id="{D0780BEF-E0ED-8A85-3ABC-766156F32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6F6320-2D4A-E881-601A-0F596EB59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8C84-DCCE-4D91-8252-AC1F6163DF3C}" type="slidenum">
              <a:rPr lang="en-GB" smtClean="0"/>
              <a:t>‹#›</a:t>
            </a:fld>
            <a:endParaRPr lang="en-GB"/>
          </a:p>
        </p:txBody>
      </p:sp>
    </p:spTree>
    <p:extLst>
      <p:ext uri="{BB962C8B-B14F-4D97-AF65-F5344CB8AC3E}">
        <p14:creationId xmlns:p14="http://schemas.microsoft.com/office/powerpoint/2010/main" val="61932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q.health.org.uk/event/peer-discussion-sharing-and-learning-around-the-wellbeing-of-staff-2/" TargetMode="External"/><Relationship Id="rId2" Type="http://schemas.openxmlformats.org/officeDocument/2006/relationships/hyperlink" Target="https://q.health.org.uk/event/peer-discussion-sharing-and-learning-around-the-wellbeing-of-staf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cope-scotland.org/" TargetMode="External"/><Relationship Id="rId4" Type="http://schemas.openxmlformats.org/officeDocument/2006/relationships/hyperlink" Target="mailto:hilda@cope-scotland.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q.health.org.uk/event/q-online-visit-huddlecraft/" TargetMode="External"/><Relationship Id="rId7" Type="http://schemas.openxmlformats.org/officeDocument/2006/relationships/hyperlink" Target="https://q.health.org.uk/event/active-learning-session-delivered-in-partnership-with-the-staff-wellbeing-special-interest-group/" TargetMode="External"/><Relationship Id="rId2" Type="http://schemas.openxmlformats.org/officeDocument/2006/relationships/hyperlink" Target="https://q.health.org.uk/event/the-compassion-paradox-making-sense-of-a-difficult-work-environment-together-2/" TargetMode="External"/><Relationship Id="rId1" Type="http://schemas.openxmlformats.org/officeDocument/2006/relationships/slideLayout" Target="../slideLayouts/slideLayout2.xml"/><Relationship Id="rId6" Type="http://schemas.openxmlformats.org/officeDocument/2006/relationships/hyperlink" Target="https://q.health.org.uk/event/peer-discussion-sharing-and-learning-around-the-wellbeing-of-staff-2/" TargetMode="External"/><Relationship Id="rId5" Type="http://schemas.openxmlformats.org/officeDocument/2006/relationships/hyperlink" Target="https://q.health.org.uk/event/peer-discussion-sharing-and-learning-around-the-wellbeing-of-staff/" TargetMode="External"/><Relationship Id="rId4" Type="http://schemas.openxmlformats.org/officeDocument/2006/relationships/hyperlink" Target="https://q.health.org.uk/event/active-learning-and-collaboration-around-network-weavin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q.health.org.uk/document/resource-pack-1-staff-health-and-wellbe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cope-scotland.org/mental-health-videos/entry/using-your-senses-to-rela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z.harvard.edu/sites/default/files/Compass%20Points_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83F903-065F-D57F-C431-8DB216212C09}"/>
              </a:ext>
            </a:extLst>
          </p:cNvPr>
          <p:cNvSpPr>
            <a:spLocks noGrp="1"/>
          </p:cNvSpPr>
          <p:nvPr>
            <p:ph type="ctrTitle"/>
          </p:nvPr>
        </p:nvSpPr>
        <p:spPr>
          <a:xfrm>
            <a:off x="660042" y="891652"/>
            <a:ext cx="4412021" cy="3030724"/>
          </a:xfrm>
        </p:spPr>
        <p:txBody>
          <a:bodyPr anchor="b">
            <a:normAutofit/>
          </a:bodyPr>
          <a:lstStyle/>
          <a:p>
            <a:pPr algn="r"/>
            <a:r>
              <a:rPr lang="en-GB" sz="4000">
                <a:solidFill>
                  <a:srgbClr val="FFFFFF"/>
                </a:solidFill>
              </a:rPr>
              <a:t>Seeking answers to the wicked questions around the compassion paradox</a:t>
            </a:r>
          </a:p>
        </p:txBody>
      </p:sp>
      <p:sp>
        <p:nvSpPr>
          <p:cNvPr id="3" name="Subtitle 2">
            <a:extLst>
              <a:ext uri="{FF2B5EF4-FFF2-40B4-BE49-F238E27FC236}">
                <a16:creationId xmlns:a16="http://schemas.microsoft.com/office/drawing/2014/main" id="{1CCF87BA-DF29-A701-B44B-32CC5B5C054D}"/>
              </a:ext>
            </a:extLst>
          </p:cNvPr>
          <p:cNvSpPr>
            <a:spLocks noGrp="1"/>
          </p:cNvSpPr>
          <p:nvPr>
            <p:ph type="subTitle" idx="1"/>
          </p:nvPr>
        </p:nvSpPr>
        <p:spPr>
          <a:xfrm>
            <a:off x="945791" y="4745317"/>
            <a:ext cx="4126272" cy="1375145"/>
          </a:xfrm>
        </p:spPr>
        <p:txBody>
          <a:bodyPr>
            <a:normAutofit/>
          </a:bodyPr>
          <a:lstStyle/>
          <a:p>
            <a:pPr algn="r"/>
            <a:r>
              <a:rPr lang="en-GB">
                <a:solidFill>
                  <a:srgbClr val="FFFFFF"/>
                </a:solidFill>
              </a:rPr>
              <a:t>Liberating structures 1-2-4-all</a:t>
            </a:r>
          </a:p>
        </p:txBody>
      </p:sp>
      <p:pic>
        <p:nvPicPr>
          <p:cNvPr id="5" name="Picture 4" descr="Logo, company name&#10;&#10;Description automatically generated">
            <a:extLst>
              <a:ext uri="{FF2B5EF4-FFF2-40B4-BE49-F238E27FC236}">
                <a16:creationId xmlns:a16="http://schemas.microsoft.com/office/drawing/2014/main" id="{439E3CDB-8DF7-B9F7-0F63-994DB7E7E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02615"/>
            <a:ext cx="5608320" cy="5608320"/>
          </a:xfrm>
          <a:prstGeom prst="rect">
            <a:avLst/>
          </a:prstGeom>
        </p:spPr>
      </p:pic>
    </p:spTree>
    <p:extLst>
      <p:ext uri="{BB962C8B-B14F-4D97-AF65-F5344CB8AC3E}">
        <p14:creationId xmlns:p14="http://schemas.microsoft.com/office/powerpoint/2010/main" val="52342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8D64D-DCE4-13C5-2468-FEF51B443110}"/>
              </a:ext>
            </a:extLst>
          </p:cNvPr>
          <p:cNvSpPr>
            <a:spLocks noGrp="1"/>
          </p:cNvSpPr>
          <p:nvPr>
            <p:ph type="title"/>
          </p:nvPr>
        </p:nvSpPr>
        <p:spPr>
          <a:xfrm>
            <a:off x="5297762" y="329184"/>
            <a:ext cx="6251110" cy="1783080"/>
          </a:xfrm>
        </p:spPr>
        <p:txBody>
          <a:bodyPr anchor="b">
            <a:normAutofit/>
          </a:bodyPr>
          <a:lstStyle/>
          <a:p>
            <a:r>
              <a:rPr lang="en-GB" sz="5400" dirty="0"/>
              <a:t>Liberating structure 1-2-4-all</a:t>
            </a:r>
          </a:p>
        </p:txBody>
      </p:sp>
      <p:pic>
        <p:nvPicPr>
          <p:cNvPr id="5" name="Picture 4" descr="Question mark on green pastel background">
            <a:extLst>
              <a:ext uri="{FF2B5EF4-FFF2-40B4-BE49-F238E27FC236}">
                <a16:creationId xmlns:a16="http://schemas.microsoft.com/office/drawing/2014/main" id="{16BB69DB-6E51-57CF-3CE7-1F00D7310BB1}"/>
              </a:ext>
            </a:extLst>
          </p:cNvPr>
          <p:cNvPicPr>
            <a:picLocks noChangeAspect="1"/>
          </p:cNvPicPr>
          <p:nvPr/>
        </p:nvPicPr>
        <p:blipFill rotWithShape="1">
          <a:blip r:embed="rId2"/>
          <a:srcRect l="44529" r="45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89B93B-B77F-545B-6FF9-4031E621B030}"/>
              </a:ext>
            </a:extLst>
          </p:cNvPr>
          <p:cNvSpPr>
            <a:spLocks noGrp="1"/>
          </p:cNvSpPr>
          <p:nvPr>
            <p:ph idx="1"/>
          </p:nvPr>
        </p:nvSpPr>
        <p:spPr>
          <a:xfrm>
            <a:off x="5297762" y="2706624"/>
            <a:ext cx="6251110" cy="3483864"/>
          </a:xfrm>
        </p:spPr>
        <p:txBody>
          <a:bodyPr>
            <a:normAutofit/>
          </a:bodyPr>
          <a:lstStyle/>
          <a:p>
            <a:pPr marL="0" indent="0">
              <a:buNone/>
            </a:pPr>
            <a:r>
              <a:rPr lang="en-GB" sz="1900" b="1" i="0">
                <a:effectLst/>
                <a:latin typeface="Arial" panose="020B0604020202020204" pitchFamily="34" charset="0"/>
              </a:rPr>
              <a:t>What is made possible? </a:t>
            </a:r>
            <a:r>
              <a:rPr lang="en-GB" sz="1900" b="0" i="0">
                <a:effectLst/>
                <a:latin typeface="Arial" panose="020B0604020202020204" pitchFamily="34" charset="0"/>
              </a:rPr>
              <a:t>You can immediately include everyone regardless of how large the group is. You can generate better ideas and more of them faster than ever before. You can tap the know-how and imagination that is distributed widely in places not known in advance. Open, generative conversation unfolds. Ideas and solutions are sifted in rapid fashion. Most importantly, participants own the ideas, so follow-up and implementation is simplified. No buy-in strategies needed! Simple and elegant!</a:t>
            </a:r>
          </a:p>
          <a:p>
            <a:pPr marL="0" indent="0">
              <a:buNone/>
            </a:pPr>
            <a:r>
              <a:rPr lang="en-GB" sz="1900" b="1" i="0">
                <a:effectLst/>
                <a:latin typeface="Arial" panose="020B0604020202020204" pitchFamily="34" charset="0"/>
              </a:rPr>
              <a:t>Attribution</a:t>
            </a:r>
            <a:r>
              <a:rPr lang="en-GB" sz="1900" b="0" i="0">
                <a:effectLst/>
                <a:latin typeface="Arial" panose="020B0604020202020204" pitchFamily="34" charset="0"/>
              </a:rPr>
              <a:t>: Liberating Structure developed by Henri Lipmanowicz and Keith McCandless</a:t>
            </a:r>
            <a:endParaRPr lang="en-GB" sz="1900"/>
          </a:p>
          <a:p>
            <a:pPr marL="0" indent="0">
              <a:buNone/>
            </a:pPr>
            <a:endParaRPr lang="en-GB" sz="1900"/>
          </a:p>
        </p:txBody>
      </p:sp>
    </p:spTree>
    <p:extLst>
      <p:ext uri="{BB962C8B-B14F-4D97-AF65-F5344CB8AC3E}">
        <p14:creationId xmlns:p14="http://schemas.microsoft.com/office/powerpoint/2010/main" val="294626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7A404-84EF-6B1E-B5D3-728770943EF1}"/>
              </a:ext>
            </a:extLst>
          </p:cNvPr>
          <p:cNvSpPr>
            <a:spLocks noGrp="1"/>
          </p:cNvSpPr>
          <p:nvPr>
            <p:ph type="title"/>
          </p:nvPr>
        </p:nvSpPr>
        <p:spPr>
          <a:xfrm>
            <a:off x="630936" y="639520"/>
            <a:ext cx="3429000" cy="1719072"/>
          </a:xfrm>
        </p:spPr>
        <p:txBody>
          <a:bodyPr anchor="b">
            <a:normAutofit/>
          </a:bodyPr>
          <a:lstStyle/>
          <a:p>
            <a:r>
              <a:rPr lang="en-GB" sz="5400"/>
              <a:t>Time to practice</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3576E15B-1BC7-1AB9-1A42-87DA1D55034E}"/>
              </a:ext>
            </a:extLst>
          </p:cNvPr>
          <p:cNvSpPr>
            <a:spLocks noGrp="1"/>
          </p:cNvSpPr>
          <p:nvPr>
            <p:ph idx="1"/>
          </p:nvPr>
        </p:nvSpPr>
        <p:spPr>
          <a:xfrm>
            <a:off x="630935" y="2807208"/>
            <a:ext cx="4812735" cy="3410712"/>
          </a:xfrm>
        </p:spPr>
        <p:txBody>
          <a:bodyPr anchor="t">
            <a:normAutofit fontScale="92500" lnSpcReduction="20000"/>
          </a:bodyPr>
          <a:lstStyle/>
          <a:p>
            <a:pPr marL="0" indent="0">
              <a:buNone/>
            </a:pPr>
            <a:r>
              <a:rPr lang="en-GB" sz="1700" dirty="0"/>
              <a:t>What steps can we take to address the compassion paradox?</a:t>
            </a:r>
          </a:p>
          <a:p>
            <a:pPr marL="0" indent="0">
              <a:buNone/>
            </a:pPr>
            <a:r>
              <a:rPr lang="en-GB" sz="1800" i="1" dirty="0">
                <a:solidFill>
                  <a:schemeClr val="tx1">
                    <a:alpha val="80000"/>
                  </a:schemeClr>
                </a:solidFill>
              </a:rPr>
              <a:t>‘’ How do we offer compassion and care to enable us ease the suffering of others and simultaneously nurture the wellbeing of staff to remain compassionate in the face of continued exposure to others suffering’’</a:t>
            </a:r>
          </a:p>
          <a:p>
            <a:pPr marL="0" indent="0">
              <a:buNone/>
            </a:pPr>
            <a:r>
              <a:rPr lang="en-GB" sz="1700" dirty="0"/>
              <a:t>Reflect alone (1min)</a:t>
            </a:r>
          </a:p>
          <a:p>
            <a:pPr marL="0" indent="0">
              <a:buNone/>
            </a:pPr>
            <a:r>
              <a:rPr lang="en-GB" sz="1700" dirty="0"/>
              <a:t>In pairs introduce yourself to each other then share your reflection and build your ideas (3min)</a:t>
            </a:r>
          </a:p>
          <a:p>
            <a:pPr marL="0" indent="0">
              <a:buNone/>
            </a:pPr>
            <a:r>
              <a:rPr lang="en-GB" sz="1700" dirty="0"/>
              <a:t>In fours introduce yourself to each other share your ideas from pairs and build those ideas further (6min)</a:t>
            </a:r>
          </a:p>
          <a:p>
            <a:pPr marL="0" indent="0">
              <a:buNone/>
            </a:pPr>
            <a:r>
              <a:rPr lang="en-GB" sz="1700" dirty="0"/>
              <a:t>What is one idea really stood out for your group and that will be fed back to the main group (5min)</a:t>
            </a:r>
          </a:p>
          <a:p>
            <a:pPr marL="0" indent="0">
              <a:buNone/>
            </a:pPr>
            <a:endParaRPr lang="en-GB" sz="1700" dirty="0"/>
          </a:p>
        </p:txBody>
      </p:sp>
      <p:pic>
        <p:nvPicPr>
          <p:cNvPr id="7" name="Graphic 6" descr="Lightbulb">
            <a:extLst>
              <a:ext uri="{FF2B5EF4-FFF2-40B4-BE49-F238E27FC236}">
                <a16:creationId xmlns:a16="http://schemas.microsoft.com/office/drawing/2014/main" id="{05564913-99CD-3801-536C-4C6C4642F7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293865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0D028-1613-AA4A-BBA1-049343969591}"/>
              </a:ext>
            </a:extLst>
          </p:cNvPr>
          <p:cNvSpPr>
            <a:spLocks noGrp="1"/>
          </p:cNvSpPr>
          <p:nvPr>
            <p:ph type="title"/>
          </p:nvPr>
        </p:nvSpPr>
        <p:spPr>
          <a:xfrm>
            <a:off x="640080" y="325369"/>
            <a:ext cx="4368602" cy="1956841"/>
          </a:xfrm>
        </p:spPr>
        <p:txBody>
          <a:bodyPr anchor="b">
            <a:normAutofit/>
          </a:bodyPr>
          <a:lstStyle/>
          <a:p>
            <a:r>
              <a:rPr lang="en-GB" sz="5400"/>
              <a:t>Open discussion</a:t>
            </a:r>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ACB010-FDC8-9EDB-F8A8-50C441FADD2C}"/>
              </a:ext>
            </a:extLst>
          </p:cNvPr>
          <p:cNvSpPr>
            <a:spLocks noGrp="1"/>
          </p:cNvSpPr>
          <p:nvPr>
            <p:ph idx="1"/>
          </p:nvPr>
        </p:nvSpPr>
        <p:spPr>
          <a:xfrm>
            <a:off x="640080" y="2872899"/>
            <a:ext cx="4243589" cy="3320668"/>
          </a:xfrm>
        </p:spPr>
        <p:txBody>
          <a:bodyPr>
            <a:normAutofit/>
          </a:bodyPr>
          <a:lstStyle/>
          <a:p>
            <a:pPr marL="0" indent="0">
              <a:buNone/>
            </a:pPr>
            <a:r>
              <a:rPr lang="en-GB" sz="2200" dirty="0"/>
              <a:t>In the chat box complete the following sentence</a:t>
            </a:r>
          </a:p>
          <a:p>
            <a:pPr marL="0" indent="0">
              <a:buNone/>
            </a:pPr>
            <a:endParaRPr lang="en-GB" sz="2200" i="1" dirty="0"/>
          </a:p>
          <a:p>
            <a:pPr marL="0" indent="0">
              <a:buNone/>
            </a:pPr>
            <a:r>
              <a:rPr lang="en-GB" sz="2200" dirty="0"/>
              <a:t>A tangible step I can take to nurture the wellbeing of myself and staff while at work would be…….</a:t>
            </a:r>
          </a:p>
          <a:p>
            <a:pPr marL="0" indent="0">
              <a:buNone/>
            </a:pPr>
            <a:endParaRPr lang="en-GB" sz="2200" dirty="0"/>
          </a:p>
        </p:txBody>
      </p:sp>
      <p:pic>
        <p:nvPicPr>
          <p:cNvPr id="19" name="Picture 18" descr="A picture containing ground, wooden, close&#10;&#10;Description automatically generated">
            <a:extLst>
              <a:ext uri="{FF2B5EF4-FFF2-40B4-BE49-F238E27FC236}">
                <a16:creationId xmlns:a16="http://schemas.microsoft.com/office/drawing/2014/main" id="{53E7F601-F109-8202-BAC9-F0FFE88057CD}"/>
              </a:ext>
            </a:extLst>
          </p:cNvPr>
          <p:cNvPicPr>
            <a:picLocks noChangeAspect="1"/>
          </p:cNvPicPr>
          <p:nvPr/>
        </p:nvPicPr>
        <p:blipFill rotWithShape="1">
          <a:blip r:embed="rId2">
            <a:extLst>
              <a:ext uri="{28A0092B-C50C-407E-A947-70E740481C1C}">
                <a14:useLocalDpi xmlns:a14="http://schemas.microsoft.com/office/drawing/2010/main" val="0"/>
              </a:ext>
            </a:extLst>
          </a:blip>
          <a:srcRect t="20674" r="-1" b="127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2937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5FA85-AD2B-4126-6E82-60AEAB2D8380}"/>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Next step?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D20178-509F-A456-E38F-35FFAAE243F1}"/>
              </a:ext>
            </a:extLst>
          </p:cNvPr>
          <p:cNvSpPr>
            <a:spLocks noGrp="1"/>
          </p:cNvSpPr>
          <p:nvPr>
            <p:ph idx="1"/>
          </p:nvPr>
        </p:nvSpPr>
        <p:spPr>
          <a:xfrm>
            <a:off x="4293484" y="591344"/>
            <a:ext cx="6906491" cy="6082921"/>
          </a:xfrm>
        </p:spPr>
        <p:txBody>
          <a:bodyPr anchor="ctr">
            <a:normAutofit fontScale="85000" lnSpcReduction="10000"/>
          </a:bodyPr>
          <a:lstStyle/>
          <a:p>
            <a:pPr marL="0" indent="0">
              <a:buNone/>
            </a:pPr>
            <a:r>
              <a:rPr lang="en-GB" sz="2400" dirty="0"/>
              <a:t>In response to learning and sharing we begin to create a resource kit can be used in teams to help address the compassion paradox including:</a:t>
            </a:r>
          </a:p>
          <a:p>
            <a:pPr marL="0" indent="0">
              <a:buNone/>
            </a:pPr>
            <a:endParaRPr lang="en-GB" sz="2400" dirty="0"/>
          </a:p>
          <a:p>
            <a:r>
              <a:rPr lang="en-GB" sz="2400" dirty="0"/>
              <a:t>Connecting with and monitoring on a conscious level our own energy, wellbeing and compassion</a:t>
            </a:r>
          </a:p>
          <a:p>
            <a:r>
              <a:rPr lang="en-GB" sz="2400" dirty="0"/>
              <a:t>Connecting with and monitoring on a conscious level the team’s energy, wellbeing and compassion</a:t>
            </a:r>
          </a:p>
          <a:p>
            <a:r>
              <a:rPr lang="en-GB" sz="2400" dirty="0"/>
              <a:t>Creating safe spaces to have difficult conversations around why we can at times feel stressed and this is understandable </a:t>
            </a:r>
          </a:p>
          <a:p>
            <a:r>
              <a:rPr lang="en-GB" sz="2400" dirty="0"/>
              <a:t>Sharing tools, tips and ideas which have relevance to the team and they want to engage with at work and in their personal lives to promote wellbeing and avoid compassion fatigue </a:t>
            </a:r>
          </a:p>
          <a:p>
            <a:pPr marL="0" indent="0">
              <a:buNone/>
            </a:pPr>
            <a:r>
              <a:rPr lang="en-GB" sz="2400" b="1" dirty="0"/>
              <a:t>Next dates</a:t>
            </a:r>
          </a:p>
          <a:p>
            <a:pPr marL="0" indent="0">
              <a:buNone/>
            </a:pPr>
            <a:endParaRPr lang="en-GB" sz="2400" b="1" dirty="0"/>
          </a:p>
          <a:p>
            <a:pPr marL="0" indent="0">
              <a:buNone/>
            </a:pPr>
            <a:r>
              <a:rPr lang="en-GB" sz="2400" dirty="0">
                <a:effectLst/>
                <a:ea typeface="Calibri" panose="020F0502020204030204" pitchFamily="34" charset="0"/>
              </a:rPr>
              <a:t>2</a:t>
            </a:r>
            <a:r>
              <a:rPr lang="en-GB" sz="2400" baseline="30000" dirty="0">
                <a:effectLst/>
                <a:ea typeface="Calibri" panose="020F0502020204030204" pitchFamily="34" charset="0"/>
              </a:rPr>
              <a:t>nd</a:t>
            </a:r>
            <a:r>
              <a:rPr lang="en-GB" sz="2400" dirty="0">
                <a:effectLst/>
                <a:ea typeface="Calibri" panose="020F0502020204030204" pitchFamily="34" charset="0"/>
              </a:rPr>
              <a:t> May 4-5pm </a:t>
            </a:r>
            <a:r>
              <a:rPr lang="en-GB" sz="2400" u="sng" dirty="0">
                <a:effectLst/>
                <a:ea typeface="Calibri" panose="020F0502020204030204" pitchFamily="34" charset="0"/>
                <a:cs typeface="Times New Roman" panose="02020603050405020304" pitchFamily="18" charset="0"/>
                <a:hlinkClick r:id="rId2"/>
              </a:rPr>
              <a:t>https://</a:t>
            </a:r>
            <a:r>
              <a:rPr lang="en-GB" sz="2400" u="sng" dirty="0">
                <a:effectLst/>
                <a:latin typeface="Calibri" panose="020F0502020204030204" pitchFamily="34" charset="0"/>
                <a:ea typeface="Calibri" panose="020F0502020204030204" pitchFamily="34" charset="0"/>
                <a:cs typeface="Times New Roman" panose="02020603050405020304" pitchFamily="18" charset="0"/>
                <a:hlinkClick r:id="rId2"/>
              </a:rPr>
              <a:t>q.health.org.uk/event/peer-discussion-sharing-and-learning-around-the-wellbeing-of-staff/</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3</a:t>
            </a:r>
            <a:r>
              <a:rPr lang="en-GB" sz="24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2400" dirty="0">
                <a:effectLst/>
                <a:latin typeface="Calibri" panose="020F0502020204030204" pitchFamily="34" charset="0"/>
                <a:ea typeface="Calibri" panose="020F0502020204030204" pitchFamily="34" charset="0"/>
                <a:cs typeface="Times New Roman" panose="02020603050405020304" pitchFamily="18" charset="0"/>
              </a:rPr>
              <a:t> August 12-1pm </a:t>
            </a:r>
            <a:r>
              <a:rPr lang="en-GB" sz="2400" u="sng" dirty="0">
                <a:effectLst/>
                <a:latin typeface="Calibri" panose="020F0502020204030204" pitchFamily="34" charset="0"/>
                <a:ea typeface="Calibri" panose="020F0502020204030204" pitchFamily="34" charset="0"/>
                <a:cs typeface="Times New Roman" panose="02020603050405020304" pitchFamily="18" charset="0"/>
                <a:hlinkClick r:id="rId3"/>
              </a:rPr>
              <a:t>https://q.health.org.uk/event/peer-discussion-sharing-and-learning-around-the-wellbeing-of-staff-2/</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2400" dirty="0"/>
          </a:p>
          <a:p>
            <a:pPr marL="0" indent="0">
              <a:buNone/>
            </a:pPr>
            <a:endParaRPr lang="en-GB" sz="2400" dirty="0"/>
          </a:p>
          <a:p>
            <a:endParaRPr lang="en-GB" sz="2400" dirty="0"/>
          </a:p>
        </p:txBody>
      </p:sp>
    </p:spTree>
    <p:extLst>
      <p:ext uri="{BB962C8B-B14F-4D97-AF65-F5344CB8AC3E}">
        <p14:creationId xmlns:p14="http://schemas.microsoft.com/office/powerpoint/2010/main" val="269814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4C3E-ED3A-6881-50BA-683AC29B27B6}"/>
              </a:ext>
            </a:extLst>
          </p:cNvPr>
          <p:cNvSpPr>
            <a:spLocks noGrp="1"/>
          </p:cNvSpPr>
          <p:nvPr>
            <p:ph type="title"/>
          </p:nvPr>
        </p:nvSpPr>
        <p:spPr>
          <a:xfrm>
            <a:off x="7086315" y="545126"/>
            <a:ext cx="4554821" cy="2186096"/>
          </a:xfrm>
        </p:spPr>
        <p:txBody>
          <a:bodyPr anchor="b">
            <a:normAutofit/>
          </a:bodyPr>
          <a:lstStyle/>
          <a:p>
            <a:r>
              <a:rPr lang="en-GB" sz="4700"/>
              <a:t>Thank you for helping build a kinder world</a:t>
            </a:r>
          </a:p>
        </p:txBody>
      </p:sp>
      <p:pic>
        <p:nvPicPr>
          <p:cNvPr id="5" name="Picture 4" descr="Logo, company name&#10;&#10;Description automatically generated">
            <a:extLst>
              <a:ext uri="{FF2B5EF4-FFF2-40B4-BE49-F238E27FC236}">
                <a16:creationId xmlns:a16="http://schemas.microsoft.com/office/drawing/2014/main" id="{54B8F977-02E7-D836-8A8E-E93D79BFE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67" y="653577"/>
            <a:ext cx="5353200" cy="2582919"/>
          </a:xfrm>
          <a:prstGeom prst="rect">
            <a:avLst/>
          </a:prstGeom>
        </p:spPr>
      </p:pic>
      <p:pic>
        <p:nvPicPr>
          <p:cNvPr id="8" name="Picture 7" descr="Text&#10;&#10;Description automatically generated">
            <a:extLst>
              <a:ext uri="{FF2B5EF4-FFF2-40B4-BE49-F238E27FC236}">
                <a16:creationId xmlns:a16="http://schemas.microsoft.com/office/drawing/2014/main" id="{D4B87EF5-9AB4-A77F-A065-8A2035C76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7" y="4486507"/>
            <a:ext cx="5353200" cy="856511"/>
          </a:xfrm>
          <a:prstGeom prst="rect">
            <a:avLst/>
          </a:prstGeom>
        </p:spPr>
      </p:pic>
      <p:sp>
        <p:nvSpPr>
          <p:cNvPr id="3" name="Content Placeholder 2">
            <a:extLst>
              <a:ext uri="{FF2B5EF4-FFF2-40B4-BE49-F238E27FC236}">
                <a16:creationId xmlns:a16="http://schemas.microsoft.com/office/drawing/2014/main" id="{AEA11B2C-5E65-75D7-5DEB-C738E5C0583C}"/>
              </a:ext>
            </a:extLst>
          </p:cNvPr>
          <p:cNvSpPr>
            <a:spLocks noGrp="1"/>
          </p:cNvSpPr>
          <p:nvPr>
            <p:ph idx="1"/>
          </p:nvPr>
        </p:nvSpPr>
        <p:spPr>
          <a:xfrm>
            <a:off x="7104063" y="2947121"/>
            <a:ext cx="4537073" cy="3361604"/>
          </a:xfrm>
        </p:spPr>
        <p:txBody>
          <a:bodyPr anchor="t">
            <a:normAutofit/>
          </a:bodyPr>
          <a:lstStyle/>
          <a:p>
            <a:pPr marL="0" indent="0">
              <a:lnSpc>
                <a:spcPct val="115000"/>
              </a:lnSpc>
              <a:buNone/>
            </a:pPr>
            <a:r>
              <a:rPr lang="en-GB" sz="1500"/>
              <a:t>Hilda Campbell</a:t>
            </a:r>
          </a:p>
          <a:p>
            <a:pPr marL="0" indent="0">
              <a:lnSpc>
                <a:spcPct val="115000"/>
              </a:lnSpc>
              <a:buNone/>
            </a:pPr>
            <a:r>
              <a:rPr lang="en-GB" sz="1500">
                <a:hlinkClick r:id="rId4"/>
              </a:rPr>
              <a:t>hilda@cope-scotland.org</a:t>
            </a:r>
            <a:endParaRPr lang="en-GB" sz="1500"/>
          </a:p>
          <a:p>
            <a:pPr marL="0" indent="0">
              <a:lnSpc>
                <a:spcPct val="115000"/>
              </a:lnSpc>
              <a:buNone/>
            </a:pPr>
            <a:r>
              <a:rPr lang="en-GB" sz="1500"/>
              <a:t>@COPEScotland</a:t>
            </a:r>
          </a:p>
          <a:p>
            <a:pPr marL="0" indent="0">
              <a:lnSpc>
                <a:spcPct val="115000"/>
              </a:lnSpc>
              <a:buNone/>
            </a:pPr>
            <a:r>
              <a:rPr lang="en-GB" sz="1500">
                <a:hlinkClick r:id="rId5"/>
              </a:rPr>
              <a:t>www.cope-scotland.org</a:t>
            </a:r>
            <a:endParaRPr lang="en-GB" sz="1500"/>
          </a:p>
          <a:p>
            <a:pPr marL="0" indent="0">
              <a:lnSpc>
                <a:spcPct val="115000"/>
              </a:lnSpc>
              <a:buNone/>
            </a:pPr>
            <a:endParaRPr lang="en-GB" sz="1500"/>
          </a:p>
          <a:p>
            <a:pPr marL="0" indent="0">
              <a:lnSpc>
                <a:spcPct val="115000"/>
              </a:lnSpc>
              <a:buNone/>
            </a:pPr>
            <a:r>
              <a:rPr lang="en-GB" sz="1500"/>
              <a:t>Never forget you matter, we all do and together we can help each other find ways where life does not need to hurt as much, pain sadly does happen, but we can work together to reduce suffering, even a wee bit</a:t>
            </a:r>
          </a:p>
        </p:txBody>
      </p:sp>
    </p:spTree>
    <p:extLst>
      <p:ext uri="{BB962C8B-B14F-4D97-AF65-F5344CB8AC3E}">
        <p14:creationId xmlns:p14="http://schemas.microsoft.com/office/powerpoint/2010/main" val="335096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2C769-5226-B8C8-F6FE-6550C6AFA428}"/>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Other events coming up</a:t>
            </a:r>
          </a:p>
        </p:txBody>
      </p:sp>
      <p:sp>
        <p:nvSpPr>
          <p:cNvPr id="3" name="Content Placeholder 2">
            <a:extLst>
              <a:ext uri="{FF2B5EF4-FFF2-40B4-BE49-F238E27FC236}">
                <a16:creationId xmlns:a16="http://schemas.microsoft.com/office/drawing/2014/main" id="{13C5E211-8C0B-A0AC-7718-6AF9E28F08F4}"/>
              </a:ext>
            </a:extLst>
          </p:cNvPr>
          <p:cNvSpPr>
            <a:spLocks noGrp="1"/>
          </p:cNvSpPr>
          <p:nvPr>
            <p:ph idx="1"/>
          </p:nvPr>
        </p:nvSpPr>
        <p:spPr>
          <a:xfrm>
            <a:off x="1371599" y="2318197"/>
            <a:ext cx="9724031" cy="3683358"/>
          </a:xfrm>
        </p:spPr>
        <p:txBody>
          <a:bodyPr anchor="ctr">
            <a:normAutofit/>
          </a:bodyPr>
          <a:lstStyle/>
          <a:p>
            <a:r>
              <a:rPr lang="en-GB" sz="1700" dirty="0">
                <a:effectLst/>
                <a:ea typeface="Calibri" panose="020F0502020204030204" pitchFamily="34" charset="0"/>
                <a:cs typeface="Arial" panose="020B0604020202020204" pitchFamily="34" charset="0"/>
              </a:rPr>
              <a:t>1-2-4-all to explore answers to the wicked questions and relax using all the senses</a:t>
            </a:r>
            <a:r>
              <a:rPr lang="en-GB" sz="1700" b="1" dirty="0">
                <a:ea typeface="Calibri" panose="020F0502020204030204" pitchFamily="34" charset="0"/>
                <a:cs typeface="Arial" panose="020B0604020202020204" pitchFamily="34" charset="0"/>
              </a:rPr>
              <a:t> </a:t>
            </a:r>
            <a:r>
              <a:rPr lang="en-GB" sz="1700" b="1" dirty="0">
                <a:effectLst/>
                <a:ea typeface="Calibri" panose="020F0502020204030204" pitchFamily="34" charset="0"/>
                <a:cs typeface="Times New Roman" panose="02020603050405020304" pitchFamily="18" charset="0"/>
              </a:rPr>
              <a:t>18</a:t>
            </a:r>
            <a:r>
              <a:rPr lang="en-GB" sz="1700" b="1" baseline="30000" dirty="0">
                <a:effectLst/>
                <a:ea typeface="Calibri" panose="020F0502020204030204" pitchFamily="34" charset="0"/>
                <a:cs typeface="Times New Roman" panose="02020603050405020304" pitchFamily="18" charset="0"/>
              </a:rPr>
              <a:t>th</a:t>
            </a:r>
            <a:r>
              <a:rPr lang="en-GB" sz="1700" b="1" dirty="0">
                <a:effectLst/>
                <a:ea typeface="Calibri" panose="020F0502020204030204" pitchFamily="34" charset="0"/>
                <a:cs typeface="Times New Roman" panose="02020603050405020304" pitchFamily="18" charset="0"/>
              </a:rPr>
              <a:t> May </a:t>
            </a:r>
            <a:r>
              <a:rPr lang="en-GB" sz="1700" u="sng" dirty="0">
                <a:effectLst/>
                <a:ea typeface="Calibri" panose="020F0502020204030204" pitchFamily="34" charset="0"/>
                <a:cs typeface="Times New Roman" panose="02020603050405020304" pitchFamily="18" charset="0"/>
                <a:hlinkClick r:id="rId2"/>
              </a:rPr>
              <a:t>https://q.health.org.uk/event/the-compassion-paradox-making-sense-of-a-difficult-work-environment-together-2/</a:t>
            </a:r>
            <a:r>
              <a:rPr lang="en-GB" sz="1700" dirty="0">
                <a:effectLst/>
                <a:ea typeface="Calibri" panose="020F0502020204030204" pitchFamily="34" charset="0"/>
                <a:cs typeface="Times New Roman" panose="02020603050405020304" pitchFamily="18" charset="0"/>
              </a:rPr>
              <a:t>  </a:t>
            </a:r>
            <a:endParaRPr lang="en-GB" sz="1700" dirty="0">
              <a:ea typeface="Calibri" panose="020F0502020204030204" pitchFamily="34" charset="0"/>
            </a:endParaRPr>
          </a:p>
          <a:p>
            <a:r>
              <a:rPr lang="en-GB" sz="1700" dirty="0">
                <a:ea typeface="Calibri" panose="020F0502020204030204" pitchFamily="34" charset="0"/>
              </a:rPr>
              <a:t>P</a:t>
            </a:r>
            <a:r>
              <a:rPr lang="en-GB" sz="1700" dirty="0">
                <a:effectLst/>
                <a:ea typeface="Calibri" panose="020F0502020204030204" pitchFamily="34" charset="0"/>
              </a:rPr>
              <a:t>ower of peer-to-peer approaches on </a:t>
            </a:r>
            <a:r>
              <a:rPr lang="en-GB" sz="1700" b="1" dirty="0">
                <a:effectLst/>
                <a:ea typeface="Calibri" panose="020F0502020204030204" pitchFamily="34" charset="0"/>
              </a:rPr>
              <a:t>26 April </a:t>
            </a:r>
            <a:r>
              <a:rPr lang="en-GB" sz="1700" dirty="0">
                <a:effectLst/>
                <a:ea typeface="Calibri" panose="020F0502020204030204" pitchFamily="34" charset="0"/>
              </a:rPr>
              <a:t>to Huddlecraft:  </a:t>
            </a:r>
            <a:r>
              <a:rPr lang="en-GB" sz="1700" u="sng" dirty="0">
                <a:effectLst/>
                <a:ea typeface="Calibri" panose="020F0502020204030204" pitchFamily="34" charset="0"/>
                <a:hlinkClick r:id="rId3"/>
              </a:rPr>
              <a:t>https://q.health.org.uk/event/q-online-visit-huddlecraft/</a:t>
            </a:r>
            <a:endParaRPr lang="en-GB" sz="1700" u="sng" dirty="0">
              <a:effectLst/>
              <a:ea typeface="Calibri" panose="020F0502020204030204" pitchFamily="34" charset="0"/>
            </a:endParaRPr>
          </a:p>
          <a:p>
            <a:r>
              <a:rPr lang="en-GB" sz="1700" dirty="0"/>
              <a:t>The Network Maturity Matrix </a:t>
            </a:r>
            <a:r>
              <a:rPr lang="en-GB" sz="1700" b="1" dirty="0"/>
              <a:t>27</a:t>
            </a:r>
            <a:r>
              <a:rPr lang="en-GB" sz="1700" b="1" baseline="30000" dirty="0"/>
              <a:t>th</a:t>
            </a:r>
            <a:r>
              <a:rPr lang="en-GB" sz="1700" b="1" dirty="0"/>
              <a:t> April </a:t>
            </a:r>
            <a:r>
              <a:rPr lang="en-GB" sz="1700" dirty="0"/>
              <a:t>4-5.30pm </a:t>
            </a:r>
            <a:r>
              <a:rPr lang="en-GB" sz="1700" u="sng" dirty="0">
                <a:effectLst/>
                <a:ea typeface="Calibri" panose="020F0502020204030204" pitchFamily="34" charset="0"/>
                <a:hlinkClick r:id="rId4"/>
              </a:rPr>
              <a:t>https://q.health.org.uk/event/active-learning-and-collaboration-around-network-weaving/</a:t>
            </a:r>
            <a:r>
              <a:rPr lang="en-GB" sz="1700" u="sng" dirty="0">
                <a:effectLst/>
                <a:ea typeface="Calibri" panose="020F0502020204030204" pitchFamily="34" charset="0"/>
              </a:rPr>
              <a:t> </a:t>
            </a:r>
          </a:p>
          <a:p>
            <a:r>
              <a:rPr lang="en-GB" sz="1700" dirty="0">
                <a:effectLst/>
                <a:ea typeface="Calibri" panose="020F0502020204030204" pitchFamily="34" charset="0"/>
              </a:rPr>
              <a:t>Peer support around ideas to support staff wellbeing </a:t>
            </a:r>
            <a:r>
              <a:rPr lang="en-GB" sz="1700" b="1" dirty="0">
                <a:effectLst/>
                <a:ea typeface="Calibri" panose="020F0502020204030204" pitchFamily="34" charset="0"/>
              </a:rPr>
              <a:t>2</a:t>
            </a:r>
            <a:r>
              <a:rPr lang="en-GB" sz="1700" b="1" baseline="30000" dirty="0">
                <a:effectLst/>
                <a:ea typeface="Calibri" panose="020F0502020204030204" pitchFamily="34" charset="0"/>
              </a:rPr>
              <a:t>nd</a:t>
            </a:r>
            <a:r>
              <a:rPr lang="en-GB" sz="1700" b="1" dirty="0">
                <a:effectLst/>
                <a:ea typeface="Calibri" panose="020F0502020204030204" pitchFamily="34" charset="0"/>
              </a:rPr>
              <a:t> May </a:t>
            </a:r>
            <a:r>
              <a:rPr lang="en-GB" sz="1700" dirty="0">
                <a:effectLst/>
                <a:ea typeface="Calibri" panose="020F0502020204030204" pitchFamily="34" charset="0"/>
              </a:rPr>
              <a:t>4-5pm </a:t>
            </a:r>
            <a:r>
              <a:rPr lang="en-GB" sz="1700" u="sng" dirty="0">
                <a:effectLst/>
                <a:ea typeface="Calibri" panose="020F0502020204030204" pitchFamily="34" charset="0"/>
                <a:cs typeface="Times New Roman" panose="02020603050405020304" pitchFamily="18" charset="0"/>
                <a:hlinkClick r:id="rId5"/>
              </a:rPr>
              <a:t>https://q.health.org.uk/event/peer-discussion-sharing-and-learning-around-the-wellbeing-of-staff/</a:t>
            </a:r>
            <a:r>
              <a:rPr lang="en-GB" sz="1700" dirty="0">
                <a:effectLst/>
                <a:ea typeface="Calibri" panose="020F0502020204030204" pitchFamily="34" charset="0"/>
                <a:cs typeface="Times New Roman" panose="02020603050405020304" pitchFamily="18" charset="0"/>
              </a:rPr>
              <a:t> </a:t>
            </a:r>
            <a:r>
              <a:rPr lang="en-GB" sz="1700" b="1" dirty="0">
                <a:effectLst/>
                <a:ea typeface="Calibri" panose="020F0502020204030204" pitchFamily="34" charset="0"/>
                <a:cs typeface="Times New Roman" panose="02020603050405020304" pitchFamily="18" charset="0"/>
              </a:rPr>
              <a:t>3</a:t>
            </a:r>
            <a:r>
              <a:rPr lang="en-GB" sz="1700" b="1" baseline="30000" dirty="0">
                <a:effectLst/>
                <a:ea typeface="Calibri" panose="020F0502020204030204" pitchFamily="34" charset="0"/>
                <a:cs typeface="Times New Roman" panose="02020603050405020304" pitchFamily="18" charset="0"/>
              </a:rPr>
              <a:t>rd</a:t>
            </a:r>
            <a:r>
              <a:rPr lang="en-GB" sz="1700" b="1" dirty="0">
                <a:effectLst/>
                <a:ea typeface="Calibri" panose="020F0502020204030204" pitchFamily="34" charset="0"/>
                <a:cs typeface="Times New Roman" panose="02020603050405020304" pitchFamily="18" charset="0"/>
              </a:rPr>
              <a:t> August 12-1pm </a:t>
            </a:r>
            <a:r>
              <a:rPr lang="en-GB" sz="1700" u="sng" dirty="0">
                <a:effectLst/>
                <a:ea typeface="Calibri" panose="020F0502020204030204" pitchFamily="34" charset="0"/>
                <a:cs typeface="Times New Roman" panose="02020603050405020304" pitchFamily="18" charset="0"/>
                <a:hlinkClick r:id="rId6"/>
              </a:rPr>
              <a:t>https://q.health.org.uk/event/peer-discussion-sharing-and-learning-around-the-wellbeing-of-staff-2/</a:t>
            </a:r>
            <a:r>
              <a:rPr lang="en-GB" sz="1700" dirty="0">
                <a:effectLst/>
                <a:ea typeface="Calibri" panose="020F0502020204030204" pitchFamily="34" charset="0"/>
                <a:cs typeface="Times New Roman" panose="02020603050405020304" pitchFamily="18" charset="0"/>
              </a:rPr>
              <a:t>  </a:t>
            </a:r>
          </a:p>
          <a:p>
            <a:r>
              <a:rPr lang="en-GB" sz="1700" dirty="0">
                <a:ea typeface="Calibri" panose="020F0502020204030204" pitchFamily="34" charset="0"/>
                <a:cs typeface="Times New Roman" panose="02020603050405020304" pitchFamily="18" charset="0"/>
              </a:rPr>
              <a:t>How charge is your personal battery </a:t>
            </a:r>
            <a:r>
              <a:rPr lang="en-GB" sz="1700" b="1" dirty="0">
                <a:ea typeface="Calibri" panose="020F0502020204030204" pitchFamily="34" charset="0"/>
                <a:cs typeface="Times New Roman" panose="02020603050405020304" pitchFamily="18" charset="0"/>
              </a:rPr>
              <a:t>25</a:t>
            </a:r>
            <a:r>
              <a:rPr lang="en-GB" sz="1700" b="1" baseline="30000" dirty="0">
                <a:ea typeface="Calibri" panose="020F0502020204030204" pitchFamily="34" charset="0"/>
                <a:cs typeface="Times New Roman" panose="02020603050405020304" pitchFamily="18" charset="0"/>
              </a:rPr>
              <a:t>th</a:t>
            </a:r>
            <a:r>
              <a:rPr lang="en-GB" sz="1700" b="1" dirty="0">
                <a:ea typeface="Calibri" panose="020F0502020204030204" pitchFamily="34" charset="0"/>
                <a:cs typeface="Times New Roman" panose="02020603050405020304" pitchFamily="18" charset="0"/>
              </a:rPr>
              <a:t> May </a:t>
            </a:r>
            <a:r>
              <a:rPr lang="en-GB" sz="1700" dirty="0">
                <a:ea typeface="Calibri" panose="020F0502020204030204" pitchFamily="34" charset="0"/>
                <a:cs typeface="Times New Roman" panose="02020603050405020304" pitchFamily="18" charset="0"/>
              </a:rPr>
              <a:t>12-1pm </a:t>
            </a:r>
            <a:r>
              <a:rPr lang="en-GB" sz="1700" dirty="0">
                <a:ea typeface="Calibri" panose="020F0502020204030204" pitchFamily="34" charset="0"/>
                <a:cs typeface="Times New Roman" panose="02020603050405020304" pitchFamily="18" charset="0"/>
                <a:hlinkClick r:id="rId7"/>
              </a:rPr>
              <a:t>https://q.health.org.uk/event/active-learning-session-delivered-in-partnership-with-the-staff-wellbeing-special-interest-group/</a:t>
            </a:r>
            <a:r>
              <a:rPr lang="en-GB" sz="1700" dirty="0">
                <a:ea typeface="Calibri" panose="020F0502020204030204" pitchFamily="34" charset="0"/>
                <a:cs typeface="Times New Roman" panose="02020603050405020304" pitchFamily="18" charset="0"/>
              </a:rPr>
              <a:t> </a:t>
            </a:r>
            <a:endParaRPr lang="en-GB" sz="1700" dirty="0">
              <a:effectLst/>
              <a:ea typeface="Calibri" panose="020F0502020204030204" pitchFamily="34" charset="0"/>
            </a:endParaRPr>
          </a:p>
          <a:p>
            <a:pPr marL="0" indent="0">
              <a:buNone/>
            </a:pPr>
            <a:endParaRPr lang="en-GB" sz="1700" dirty="0"/>
          </a:p>
        </p:txBody>
      </p:sp>
    </p:spTree>
    <p:extLst>
      <p:ext uri="{BB962C8B-B14F-4D97-AF65-F5344CB8AC3E}">
        <p14:creationId xmlns:p14="http://schemas.microsoft.com/office/powerpoint/2010/main" val="203155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485771C-4323-E37F-3BAB-A57B6DFAC1B9}"/>
              </a:ext>
            </a:extLst>
          </p:cNvPr>
          <p:cNvSpPr>
            <a:spLocks noGrp="1"/>
          </p:cNvSpPr>
          <p:nvPr>
            <p:ph type="title"/>
          </p:nvPr>
        </p:nvSpPr>
        <p:spPr>
          <a:xfrm>
            <a:off x="1014984" y="891712"/>
            <a:ext cx="5309616" cy="5160789"/>
          </a:xfrm>
        </p:spPr>
        <p:txBody>
          <a:bodyPr anchor="ctr">
            <a:normAutofit/>
          </a:bodyPr>
          <a:lstStyle/>
          <a:p>
            <a:r>
              <a:rPr lang="en-GB" sz="4800">
                <a:solidFill>
                  <a:schemeClr val="bg1"/>
                </a:solidFill>
              </a:rPr>
              <a:t>A resource to share</a:t>
            </a:r>
          </a:p>
        </p:txBody>
      </p:sp>
      <p:sp>
        <p:nvSpPr>
          <p:cNvPr id="27" name="Content Placeholder 2">
            <a:extLst>
              <a:ext uri="{FF2B5EF4-FFF2-40B4-BE49-F238E27FC236}">
                <a16:creationId xmlns:a16="http://schemas.microsoft.com/office/drawing/2014/main" id="{2B66B0D2-92DA-5EF9-9426-580B76AAA677}"/>
              </a:ext>
            </a:extLst>
          </p:cNvPr>
          <p:cNvSpPr>
            <a:spLocks noGrp="1"/>
          </p:cNvSpPr>
          <p:nvPr>
            <p:ph idx="1"/>
          </p:nvPr>
        </p:nvSpPr>
        <p:spPr>
          <a:xfrm>
            <a:off x="6412302" y="891713"/>
            <a:ext cx="4584882" cy="5160790"/>
          </a:xfrm>
        </p:spPr>
        <p:txBody>
          <a:bodyPr anchor="ctr">
            <a:normAutofit/>
          </a:bodyPr>
          <a:lstStyle/>
          <a:p>
            <a:pPr marL="0" indent="0">
              <a:buNone/>
            </a:pPr>
            <a:r>
              <a:rPr lang="en-GB" sz="1800">
                <a:solidFill>
                  <a:schemeClr val="bg1"/>
                </a:solidFill>
              </a:rPr>
              <a:t>This can be found in the ‘</a:t>
            </a:r>
            <a:r>
              <a:rPr lang="en-GB" sz="1800" b="1" i="0">
                <a:solidFill>
                  <a:schemeClr val="bg1"/>
                </a:solidFill>
                <a:effectLst/>
                <a:latin typeface="Fairgates"/>
              </a:rPr>
              <a:t>Community Hospitals SIG: sharing good practice’ </a:t>
            </a:r>
            <a:r>
              <a:rPr lang="en-GB" sz="1800" i="0">
                <a:solidFill>
                  <a:schemeClr val="bg1"/>
                </a:solidFill>
                <a:effectLst/>
                <a:latin typeface="Fairgates"/>
              </a:rPr>
              <a:t>Within the Q community</a:t>
            </a:r>
            <a:endParaRPr lang="en-GB" sz="1800" b="1" i="0">
              <a:solidFill>
                <a:schemeClr val="bg1"/>
              </a:solidFill>
              <a:effectLst/>
              <a:latin typeface="Fairgates"/>
            </a:endParaRPr>
          </a:p>
          <a:p>
            <a:pPr marL="0" indent="0">
              <a:buNone/>
            </a:pPr>
            <a:endParaRPr lang="en-GB" sz="1800">
              <a:solidFill>
                <a:schemeClr val="bg1"/>
              </a:solidFill>
            </a:endParaRPr>
          </a:p>
          <a:p>
            <a:pPr marL="0" indent="0">
              <a:buNone/>
            </a:pPr>
            <a:r>
              <a:rPr lang="en-GB" sz="1800">
                <a:solidFill>
                  <a:schemeClr val="bg1"/>
                </a:solidFill>
                <a:hlinkClick r:id="rId2"/>
              </a:rPr>
              <a:t>https://q.health.org.uk/document/resource-pack-1-staff-health-and-wellbeing/</a:t>
            </a:r>
            <a:r>
              <a:rPr lang="en-GB" sz="1800">
                <a:solidFill>
                  <a:schemeClr val="bg1"/>
                </a:solidFill>
              </a:rPr>
              <a:t> </a:t>
            </a:r>
          </a:p>
        </p:txBody>
      </p:sp>
    </p:spTree>
    <p:extLst>
      <p:ext uri="{BB962C8B-B14F-4D97-AF65-F5344CB8AC3E}">
        <p14:creationId xmlns:p14="http://schemas.microsoft.com/office/powerpoint/2010/main" val="234736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475C9-871A-9361-F15F-329D665FD382}"/>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Overview of today’s session</a:t>
            </a:r>
          </a:p>
        </p:txBody>
      </p:sp>
      <p:sp>
        <p:nvSpPr>
          <p:cNvPr id="3" name="Content Placeholder 2">
            <a:extLst>
              <a:ext uri="{FF2B5EF4-FFF2-40B4-BE49-F238E27FC236}">
                <a16:creationId xmlns:a16="http://schemas.microsoft.com/office/drawing/2014/main" id="{285BAFEA-889B-AD2F-6F16-5E2B86A7701E}"/>
              </a:ext>
            </a:extLst>
          </p:cNvPr>
          <p:cNvSpPr>
            <a:spLocks noGrp="1"/>
          </p:cNvSpPr>
          <p:nvPr>
            <p:ph idx="1"/>
          </p:nvPr>
        </p:nvSpPr>
        <p:spPr>
          <a:xfrm>
            <a:off x="4581727" y="649480"/>
            <a:ext cx="3025303" cy="5546047"/>
          </a:xfrm>
        </p:spPr>
        <p:txBody>
          <a:bodyPr anchor="ctr">
            <a:normAutofit/>
          </a:bodyPr>
          <a:lstStyle/>
          <a:p>
            <a:r>
              <a:rPr lang="en-GB" sz="2000" dirty="0"/>
              <a:t>Relaxation using all the senses (video to share)</a:t>
            </a:r>
          </a:p>
          <a:p>
            <a:r>
              <a:rPr lang="en-GB" sz="2000" dirty="0"/>
              <a:t>Recap of wicked questions identified previously</a:t>
            </a:r>
          </a:p>
          <a:p>
            <a:r>
              <a:rPr lang="en-GB" sz="2000" dirty="0"/>
              <a:t>Seeking answers to wicked questions using 1-2-4-all</a:t>
            </a:r>
          </a:p>
          <a:p>
            <a:r>
              <a:rPr lang="en-GB" sz="2000" dirty="0"/>
              <a:t>Space to reflect </a:t>
            </a:r>
          </a:p>
        </p:txBody>
      </p:sp>
      <p:pic>
        <p:nvPicPr>
          <p:cNvPr id="5" name="Picture 4" descr="Empty speech bubbles">
            <a:extLst>
              <a:ext uri="{FF2B5EF4-FFF2-40B4-BE49-F238E27FC236}">
                <a16:creationId xmlns:a16="http://schemas.microsoft.com/office/drawing/2014/main" id="{F6BE1432-1B8D-3741-96C6-C390A57D2B2A}"/>
              </a:ext>
            </a:extLst>
          </p:cNvPr>
          <p:cNvPicPr>
            <a:picLocks noChangeAspect="1"/>
          </p:cNvPicPr>
          <p:nvPr/>
        </p:nvPicPr>
        <p:blipFill rotWithShape="1">
          <a:blip r:embed="rId2"/>
          <a:srcRect l="34379" r="25884" b="-1"/>
          <a:stretch/>
        </p:blipFill>
        <p:spPr>
          <a:xfrm>
            <a:off x="8109502" y="10"/>
            <a:ext cx="4082498" cy="6857990"/>
          </a:xfrm>
          <a:prstGeom prst="rect">
            <a:avLst/>
          </a:prstGeom>
        </p:spPr>
      </p:pic>
    </p:spTree>
    <p:extLst>
      <p:ext uri="{BB962C8B-B14F-4D97-AF65-F5344CB8AC3E}">
        <p14:creationId xmlns:p14="http://schemas.microsoft.com/office/powerpoint/2010/main" val="147890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4CFD4-A093-D2B9-0DF1-66D2B87865E1}"/>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Wellbeing resources to share with teams</a:t>
            </a:r>
          </a:p>
        </p:txBody>
      </p:sp>
      <p:sp>
        <p:nvSpPr>
          <p:cNvPr id="3" name="Content Placeholder 2">
            <a:extLst>
              <a:ext uri="{FF2B5EF4-FFF2-40B4-BE49-F238E27FC236}">
                <a16:creationId xmlns:a16="http://schemas.microsoft.com/office/drawing/2014/main" id="{4ECE09DD-F367-707B-4A9E-C519398EBD83}"/>
              </a:ext>
            </a:extLst>
          </p:cNvPr>
          <p:cNvSpPr>
            <a:spLocks noGrp="1"/>
          </p:cNvSpPr>
          <p:nvPr>
            <p:ph idx="1"/>
          </p:nvPr>
        </p:nvSpPr>
        <p:spPr>
          <a:xfrm>
            <a:off x="4581727" y="649480"/>
            <a:ext cx="3025303" cy="5546047"/>
          </a:xfrm>
        </p:spPr>
        <p:txBody>
          <a:bodyPr anchor="ctr">
            <a:normAutofit/>
          </a:bodyPr>
          <a:lstStyle/>
          <a:p>
            <a:pPr marL="0" indent="0">
              <a:buNone/>
            </a:pPr>
            <a:r>
              <a:rPr lang="en-GB" sz="2000" dirty="0"/>
              <a:t>Using the senses to relax</a:t>
            </a:r>
          </a:p>
          <a:p>
            <a:pPr marL="0" indent="0">
              <a:buNone/>
            </a:pPr>
            <a:r>
              <a:rPr lang="en-GB" sz="2000" dirty="0">
                <a:hlinkClick r:id="rId2"/>
              </a:rPr>
              <a:t>https://www.cope-scotland.org/mental-health-videos/entry/using-your-senses-to-relax</a:t>
            </a:r>
            <a:r>
              <a:rPr lang="en-GB" sz="2000" dirty="0"/>
              <a:t> </a:t>
            </a:r>
          </a:p>
        </p:txBody>
      </p:sp>
      <p:pic>
        <p:nvPicPr>
          <p:cNvPr id="14" name="Picture 4" descr="Spa setting of candles">
            <a:extLst>
              <a:ext uri="{FF2B5EF4-FFF2-40B4-BE49-F238E27FC236}">
                <a16:creationId xmlns:a16="http://schemas.microsoft.com/office/drawing/2014/main" id="{AC5FCEEE-7CFA-106F-DEC1-E99172D8AC87}"/>
              </a:ext>
            </a:extLst>
          </p:cNvPr>
          <p:cNvPicPr>
            <a:picLocks noChangeAspect="1"/>
          </p:cNvPicPr>
          <p:nvPr/>
        </p:nvPicPr>
        <p:blipFill rotWithShape="1">
          <a:blip r:embed="rId3"/>
          <a:srcRect l="24464" r="35949"/>
          <a:stretch/>
        </p:blipFill>
        <p:spPr>
          <a:xfrm>
            <a:off x="8109502" y="10"/>
            <a:ext cx="4082498" cy="6857990"/>
          </a:xfrm>
          <a:prstGeom prst="rect">
            <a:avLst/>
          </a:prstGeom>
        </p:spPr>
      </p:pic>
    </p:spTree>
    <p:extLst>
      <p:ext uri="{BB962C8B-B14F-4D97-AF65-F5344CB8AC3E}">
        <p14:creationId xmlns:p14="http://schemas.microsoft.com/office/powerpoint/2010/main" val="258364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096B-E45A-22E5-8924-871FDDA8A251}"/>
              </a:ext>
            </a:extLst>
          </p:cNvPr>
          <p:cNvSpPr>
            <a:spLocks noGrp="1"/>
          </p:cNvSpPr>
          <p:nvPr>
            <p:ph type="title"/>
          </p:nvPr>
        </p:nvSpPr>
        <p:spPr/>
        <p:txBody>
          <a:bodyPr/>
          <a:lstStyle/>
          <a:p>
            <a:r>
              <a:rPr lang="en-GB" dirty="0"/>
              <a:t>What has been identified so far as priorities for the staff wellbeing SIG to explore</a:t>
            </a:r>
          </a:p>
        </p:txBody>
      </p:sp>
      <p:sp>
        <p:nvSpPr>
          <p:cNvPr id="6" name="TextBox 5">
            <a:extLst>
              <a:ext uri="{FF2B5EF4-FFF2-40B4-BE49-F238E27FC236}">
                <a16:creationId xmlns:a16="http://schemas.microsoft.com/office/drawing/2014/main" id="{B72B1C5E-34BD-77A6-EBCD-CE2E27DB5D60}"/>
              </a:ext>
            </a:extLst>
          </p:cNvPr>
          <p:cNvSpPr txBox="1"/>
          <p:nvPr/>
        </p:nvSpPr>
        <p:spPr>
          <a:xfrm>
            <a:off x="479277" y="1965533"/>
            <a:ext cx="2742488" cy="1759969"/>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Managing guilt and being able to say no.</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Boundaries and being realistic of the ask.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TextBox 6">
            <a:extLst>
              <a:ext uri="{FF2B5EF4-FFF2-40B4-BE49-F238E27FC236}">
                <a16:creationId xmlns:a16="http://schemas.microsoft.com/office/drawing/2014/main" id="{52BC3D60-F1DA-87C6-4FAF-2991E22C216D}"/>
              </a:ext>
            </a:extLst>
          </p:cNvPr>
          <p:cNvSpPr txBox="1"/>
          <p:nvPr/>
        </p:nvSpPr>
        <p:spPr>
          <a:xfrm>
            <a:off x="3563595" y="2721093"/>
            <a:ext cx="2119357" cy="1463606"/>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Avoiding/managing mental exhaustion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Maintaining energy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9" name="TextBox 8">
            <a:extLst>
              <a:ext uri="{FF2B5EF4-FFF2-40B4-BE49-F238E27FC236}">
                <a16:creationId xmlns:a16="http://schemas.microsoft.com/office/drawing/2014/main" id="{0D04B9D2-7D9E-6F0D-E73F-40A09964D2E8}"/>
              </a:ext>
            </a:extLst>
          </p:cNvPr>
          <p:cNvSpPr txBox="1"/>
          <p:nvPr/>
        </p:nvSpPr>
        <p:spPr>
          <a:xfrm>
            <a:off x="6229882" y="1844362"/>
            <a:ext cx="5324032" cy="355578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tool, framework and/or working example to use ourselves and share with others to be more compassionate to oneself.</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Tips and tools to support colleagues and students to maintain their own compassion.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Tools for personal and team development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Tips for teams needing support.</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Using the compass points. This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Link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offers information on the Compass Points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F887714-0FBF-B0E6-9F33-15460BD4985B}"/>
              </a:ext>
            </a:extLst>
          </p:cNvPr>
          <p:cNvSpPr txBox="1"/>
          <p:nvPr/>
        </p:nvSpPr>
        <p:spPr>
          <a:xfrm>
            <a:off x="159163" y="4235124"/>
            <a:ext cx="4520013" cy="1959960"/>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Strategies for how to introduce staff wellbeing conversations and how to better look after myself and my colleagues.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Something to use and share with staff and volunteers who have asked for help with supporting themselves.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015CFF3-03BF-8B85-6A89-FCC293A8F54C}"/>
              </a:ext>
            </a:extLst>
          </p:cNvPr>
          <p:cNvSpPr txBox="1"/>
          <p:nvPr/>
        </p:nvSpPr>
        <p:spPr>
          <a:xfrm>
            <a:off x="4749326" y="5215104"/>
            <a:ext cx="6097424" cy="1663597"/>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Explore the compassion paradox using wicked questions to schedule light on my own burnout situation and how I can help others.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to hold the tension of a paradox and be OK with discomfort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69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17">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9"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21">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3"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4" descr="White stones balanced in a stack">
            <a:extLst>
              <a:ext uri="{FF2B5EF4-FFF2-40B4-BE49-F238E27FC236}">
                <a16:creationId xmlns:a16="http://schemas.microsoft.com/office/drawing/2014/main" id="{711C4279-C4F5-C5A1-5CA6-812F51593CFE}"/>
              </a:ext>
            </a:extLst>
          </p:cNvPr>
          <p:cNvPicPr>
            <a:picLocks noChangeAspect="1"/>
          </p:cNvPicPr>
          <p:nvPr/>
        </p:nvPicPr>
        <p:blipFill rotWithShape="1">
          <a:blip r:embed="rId2"/>
          <a:srcRect l="54613" r="55" b="-1"/>
          <a:stretch/>
        </p:blipFill>
        <p:spPr>
          <a:xfrm>
            <a:off x="7198407" y="819015"/>
            <a:ext cx="3529173" cy="5196653"/>
          </a:xfrm>
          <a:prstGeom prst="rect">
            <a:avLst/>
          </a:prstGeom>
        </p:spPr>
      </p:pic>
      <p:grpSp>
        <p:nvGrpSpPr>
          <p:cNvPr id="26" name="Group 2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2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DB0500C-D89D-4D1B-177E-5EA1C0BB3F0A}"/>
              </a:ext>
            </a:extLst>
          </p:cNvPr>
          <p:cNvSpPr>
            <a:spLocks noGrp="1"/>
          </p:cNvSpPr>
          <p:nvPr>
            <p:ph type="title"/>
          </p:nvPr>
        </p:nvSpPr>
        <p:spPr>
          <a:xfrm>
            <a:off x="1014985" y="819015"/>
            <a:ext cx="5501548" cy="2353362"/>
          </a:xfrm>
        </p:spPr>
        <p:txBody>
          <a:bodyPr anchor="b">
            <a:normAutofit/>
          </a:bodyPr>
          <a:lstStyle/>
          <a:p>
            <a:r>
              <a:rPr lang="en-GB" sz="4800">
                <a:solidFill>
                  <a:schemeClr val="bg1"/>
                </a:solidFill>
              </a:rPr>
              <a:t>Emerging themes</a:t>
            </a:r>
          </a:p>
        </p:txBody>
      </p:sp>
      <p:sp>
        <p:nvSpPr>
          <p:cNvPr id="3" name="Content Placeholder 2">
            <a:extLst>
              <a:ext uri="{FF2B5EF4-FFF2-40B4-BE49-F238E27FC236}">
                <a16:creationId xmlns:a16="http://schemas.microsoft.com/office/drawing/2014/main" id="{25A2F65F-19BC-4A40-713F-2A681C572280}"/>
              </a:ext>
            </a:extLst>
          </p:cNvPr>
          <p:cNvSpPr>
            <a:spLocks noGrp="1"/>
          </p:cNvSpPr>
          <p:nvPr>
            <p:ph idx="1"/>
          </p:nvPr>
        </p:nvSpPr>
        <p:spPr>
          <a:xfrm>
            <a:off x="1014985" y="3442089"/>
            <a:ext cx="5501548" cy="2573579"/>
          </a:xfrm>
        </p:spPr>
        <p:txBody>
          <a:bodyPr anchor="t">
            <a:normAutofit/>
          </a:bodyPr>
          <a:lstStyle/>
          <a:p>
            <a:r>
              <a:rPr lang="en-GB" sz="1800" dirty="0">
                <a:solidFill>
                  <a:schemeClr val="bg1"/>
                </a:solidFill>
              </a:rPr>
              <a:t>Creating psychologically safe spaces to have conversations around wellbeing and self compassion</a:t>
            </a:r>
          </a:p>
          <a:p>
            <a:r>
              <a:rPr lang="en-GB" sz="1800" dirty="0">
                <a:solidFill>
                  <a:schemeClr val="bg1"/>
                </a:solidFill>
              </a:rPr>
              <a:t>Boundaries and managing guilt</a:t>
            </a:r>
          </a:p>
          <a:p>
            <a:r>
              <a:rPr lang="en-GB" sz="1800" dirty="0">
                <a:solidFill>
                  <a:schemeClr val="bg1"/>
                </a:solidFill>
              </a:rPr>
              <a:t>Tools/framework to introduce to support staff wellbeing and compassion for self and others including for those in a management role</a:t>
            </a:r>
          </a:p>
          <a:p>
            <a:endParaRPr lang="en-GB" sz="1800" dirty="0">
              <a:solidFill>
                <a:schemeClr val="bg1"/>
              </a:solidFill>
            </a:endParaRPr>
          </a:p>
          <a:p>
            <a:endParaRPr lang="en-GB" sz="1800" dirty="0">
              <a:solidFill>
                <a:schemeClr val="bg1"/>
              </a:solidFill>
            </a:endParaRPr>
          </a:p>
        </p:txBody>
      </p:sp>
    </p:spTree>
    <p:extLst>
      <p:ext uri="{BB962C8B-B14F-4D97-AF65-F5344CB8AC3E}">
        <p14:creationId xmlns:p14="http://schemas.microsoft.com/office/powerpoint/2010/main" val="281903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2CDE95F6-8CFD-5436-3A7F-3FDD4A971D9D}"/>
              </a:ext>
            </a:extLst>
          </p:cNvPr>
          <p:cNvPicPr>
            <a:picLocks noChangeAspect="1"/>
          </p:cNvPicPr>
          <p:nvPr/>
        </p:nvPicPr>
        <p:blipFill rotWithShape="1">
          <a:blip r:embed="rId2">
            <a:duotone>
              <a:schemeClr val="bg2">
                <a:shade val="45000"/>
                <a:satMod val="135000"/>
              </a:schemeClr>
              <a:prstClr val="white"/>
            </a:duotone>
          </a:blip>
          <a:srcRect t="14122"/>
          <a:stretch/>
        </p:blipFill>
        <p:spPr>
          <a:xfrm>
            <a:off x="20" y="10"/>
            <a:ext cx="12191980" cy="6857990"/>
          </a:xfrm>
          <a:prstGeom prst="rect">
            <a:avLst/>
          </a:prstGeom>
        </p:spPr>
      </p:pic>
      <p:sp>
        <p:nvSpPr>
          <p:cNvPr id="13"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74C0E-F2F6-2543-FFD7-CCF8CCD5FE5C}"/>
              </a:ext>
            </a:extLst>
          </p:cNvPr>
          <p:cNvSpPr>
            <a:spLocks noGrp="1"/>
          </p:cNvSpPr>
          <p:nvPr>
            <p:ph type="title"/>
          </p:nvPr>
        </p:nvSpPr>
        <p:spPr>
          <a:xfrm>
            <a:off x="838200" y="365125"/>
            <a:ext cx="10515600" cy="1325563"/>
          </a:xfrm>
        </p:spPr>
        <p:txBody>
          <a:bodyPr>
            <a:normAutofit/>
          </a:bodyPr>
          <a:lstStyle/>
          <a:p>
            <a:r>
              <a:rPr lang="en-GB"/>
              <a:t>Wicked questions already identified </a:t>
            </a:r>
            <a:endParaRPr lang="en-GB" dirty="0"/>
          </a:p>
        </p:txBody>
      </p:sp>
      <p:graphicFrame>
        <p:nvGraphicFramePr>
          <p:cNvPr id="14" name="Content Placeholder 2">
            <a:extLst>
              <a:ext uri="{FF2B5EF4-FFF2-40B4-BE49-F238E27FC236}">
                <a16:creationId xmlns:a16="http://schemas.microsoft.com/office/drawing/2014/main" id="{9DEEB42C-6966-82F8-3214-6E65084214BC}"/>
              </a:ext>
            </a:extLst>
          </p:cNvPr>
          <p:cNvGraphicFramePr>
            <a:graphicFrameLocks noGrp="1"/>
          </p:cNvGraphicFramePr>
          <p:nvPr>
            <p:ph idx="1"/>
            <p:extLst>
              <p:ext uri="{D42A27DB-BD31-4B8C-83A1-F6EECF244321}">
                <p14:modId xmlns:p14="http://schemas.microsoft.com/office/powerpoint/2010/main" val="32102017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81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921893-F144-64F0-B489-6DAD55F6D998}"/>
              </a:ext>
            </a:extLst>
          </p:cNvPr>
          <p:cNvSpPr>
            <a:spLocks noGrp="1"/>
          </p:cNvSpPr>
          <p:nvPr>
            <p:ph type="title"/>
          </p:nvPr>
        </p:nvSpPr>
        <p:spPr>
          <a:xfrm>
            <a:off x="6657715" y="467271"/>
            <a:ext cx="4195674" cy="2052522"/>
          </a:xfrm>
        </p:spPr>
        <p:txBody>
          <a:bodyPr anchor="b">
            <a:normAutofit/>
          </a:bodyPr>
          <a:lstStyle/>
          <a:p>
            <a:r>
              <a:rPr lang="en-GB" sz="4800" dirty="0"/>
              <a:t>Time to practice 1-2-4-all</a:t>
            </a:r>
          </a:p>
        </p:txBody>
      </p:sp>
      <p:sp>
        <p:nvSpPr>
          <p:cNvPr id="18" name="Oval 1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Exclamation mark on a yellow background">
            <a:extLst>
              <a:ext uri="{FF2B5EF4-FFF2-40B4-BE49-F238E27FC236}">
                <a16:creationId xmlns:a16="http://schemas.microsoft.com/office/drawing/2014/main" id="{5547DD11-0B9E-5069-E0B3-C4B75AB7DCC2}"/>
              </a:ext>
            </a:extLst>
          </p:cNvPr>
          <p:cNvPicPr>
            <a:picLocks noChangeAspect="1"/>
          </p:cNvPicPr>
          <p:nvPr/>
        </p:nvPicPr>
        <p:blipFill rotWithShape="1">
          <a:blip r:embed="rId2"/>
          <a:srcRect l="18572" r="6430"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2">
            <a:extLst>
              <a:ext uri="{FF2B5EF4-FFF2-40B4-BE49-F238E27FC236}">
                <a16:creationId xmlns:a16="http://schemas.microsoft.com/office/drawing/2014/main" id="{29418748-8C22-2E2B-FD9A-74F5849BDFE5}"/>
              </a:ext>
            </a:extLst>
          </p:cNvPr>
          <p:cNvSpPr>
            <a:spLocks noGrp="1"/>
          </p:cNvSpPr>
          <p:nvPr>
            <p:ph idx="1"/>
          </p:nvPr>
        </p:nvSpPr>
        <p:spPr>
          <a:xfrm>
            <a:off x="6657715" y="2990818"/>
            <a:ext cx="4195673" cy="2913872"/>
          </a:xfrm>
        </p:spPr>
        <p:txBody>
          <a:bodyPr anchor="t">
            <a:normAutofit/>
          </a:bodyPr>
          <a:lstStyle/>
          <a:p>
            <a:pPr marL="0" indent="0">
              <a:buNone/>
            </a:pPr>
            <a:r>
              <a:rPr lang="en-GB" sz="2000" dirty="0">
                <a:solidFill>
                  <a:schemeClr val="tx1">
                    <a:alpha val="80000"/>
                  </a:schemeClr>
                </a:solidFill>
              </a:rPr>
              <a:t>Example of a wicked question we can use for practice</a:t>
            </a:r>
          </a:p>
          <a:p>
            <a:pPr marL="0" indent="0">
              <a:buNone/>
            </a:pPr>
            <a:r>
              <a:rPr lang="en-GB" sz="2000" i="1" dirty="0">
                <a:solidFill>
                  <a:schemeClr val="tx1">
                    <a:alpha val="80000"/>
                  </a:schemeClr>
                </a:solidFill>
              </a:rPr>
              <a:t>‘’ How do we offer compassion and care to enable us ease the suffering of others and simultaneously nurture the wellbeing of staff to remain compassionate in the face of continued exposure to others suffering’’</a:t>
            </a:r>
          </a:p>
          <a:p>
            <a:pPr marL="0" indent="0">
              <a:buNone/>
            </a:pPr>
            <a:endParaRPr lang="en-GB" sz="2000" dirty="0">
              <a:solidFill>
                <a:schemeClr val="tx1">
                  <a:alpha val="80000"/>
                </a:schemeClr>
              </a:solidFill>
            </a:endParaRPr>
          </a:p>
        </p:txBody>
      </p:sp>
      <p:sp>
        <p:nvSpPr>
          <p:cNvPr id="2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600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1071</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Fairgates</vt:lpstr>
      <vt:lpstr>Office Theme</vt:lpstr>
      <vt:lpstr>Seeking answers to the wicked questions around the compassion paradox</vt:lpstr>
      <vt:lpstr>Other events coming up</vt:lpstr>
      <vt:lpstr>A resource to share</vt:lpstr>
      <vt:lpstr>Overview of today’s session</vt:lpstr>
      <vt:lpstr>Wellbeing resources to share with teams</vt:lpstr>
      <vt:lpstr>What has been identified so far as priorities for the staff wellbeing SIG to explore</vt:lpstr>
      <vt:lpstr>Emerging themes</vt:lpstr>
      <vt:lpstr>Wicked questions already identified </vt:lpstr>
      <vt:lpstr>Time to practice 1-2-4-all</vt:lpstr>
      <vt:lpstr>Liberating structure 1-2-4-all</vt:lpstr>
      <vt:lpstr>Time to practice</vt:lpstr>
      <vt:lpstr>Open discussion</vt:lpstr>
      <vt:lpstr>Next step?</vt:lpstr>
      <vt:lpstr>Thank you for helping build a kinder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answers to the wicked questions around the compassion paradox</dc:title>
  <dc:creator>Hilda Campbell</dc:creator>
  <cp:lastModifiedBy>Hilda Campbell</cp:lastModifiedBy>
  <cp:revision>3</cp:revision>
  <dcterms:created xsi:type="dcterms:W3CDTF">2023-04-06T15:03:11Z</dcterms:created>
  <dcterms:modified xsi:type="dcterms:W3CDTF">2023-04-09T09:00:54Z</dcterms:modified>
</cp:coreProperties>
</file>