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sldIdLst>
    <p:sldId id="256" r:id="rId2"/>
    <p:sldId id="266" r:id="rId3"/>
    <p:sldId id="267" r:id="rId4"/>
    <p:sldId id="257" r:id="rId5"/>
    <p:sldId id="262" r:id="rId6"/>
    <p:sldId id="263" r:id="rId7"/>
    <p:sldId id="264" r:id="rId8"/>
    <p:sldId id="265" r:id="rId9"/>
    <p:sldId id="259" r:id="rId10"/>
    <p:sldId id="260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/>
    <p:restoredTop sz="94692"/>
  </p:normalViewPr>
  <p:slideViewPr>
    <p:cSldViewPr snapToGrid="0" snapToObjects="1">
      <p:cViewPr varScale="1">
        <p:scale>
          <a:sx n="77" d="100"/>
          <a:sy n="77" d="100"/>
        </p:scale>
        <p:origin x="16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5271-3871-2949-A4F8-556BDCDBFC7D}" type="datetimeFigureOut">
              <a:rPr lang="en-US" smtClean="0"/>
              <a:t>6/19/2021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442B-ED48-7349-A6EE-ACED264452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864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5271-3871-2949-A4F8-556BDCDBFC7D}" type="datetimeFigureOut">
              <a:rPr lang="en-US" smtClean="0"/>
              <a:t>6/19/2021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442B-ED48-7349-A6EE-ACED264452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205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5271-3871-2949-A4F8-556BDCDBFC7D}" type="datetimeFigureOut">
              <a:rPr lang="en-US" smtClean="0"/>
              <a:t>6/19/2021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442B-ED48-7349-A6EE-ACED2644524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3464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5271-3871-2949-A4F8-556BDCDBFC7D}" type="datetimeFigureOut">
              <a:rPr lang="en-US" smtClean="0"/>
              <a:t>6/19/2021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442B-ED48-7349-A6EE-ACED264452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915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5271-3871-2949-A4F8-556BDCDBFC7D}" type="datetimeFigureOut">
              <a:rPr lang="en-US" smtClean="0"/>
              <a:t>6/19/2021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442B-ED48-7349-A6EE-ACED2644524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1177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5271-3871-2949-A4F8-556BDCDBFC7D}" type="datetimeFigureOut">
              <a:rPr lang="en-US" smtClean="0"/>
              <a:t>6/19/2021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442B-ED48-7349-A6EE-ACED264452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835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5271-3871-2949-A4F8-556BDCDBFC7D}" type="datetimeFigureOut">
              <a:rPr lang="en-US" smtClean="0"/>
              <a:t>6/19/2021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442B-ED48-7349-A6EE-ACED264452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572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5271-3871-2949-A4F8-556BDCDBFC7D}" type="datetimeFigureOut">
              <a:rPr lang="en-US" smtClean="0"/>
              <a:t>6/19/2021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442B-ED48-7349-A6EE-ACED264452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811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5271-3871-2949-A4F8-556BDCDBFC7D}" type="datetimeFigureOut">
              <a:rPr lang="en-US" smtClean="0"/>
              <a:t>6/19/2021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442B-ED48-7349-A6EE-ACED264452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978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5271-3871-2949-A4F8-556BDCDBFC7D}" type="datetimeFigureOut">
              <a:rPr lang="en-US" smtClean="0"/>
              <a:t>6/19/2021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442B-ED48-7349-A6EE-ACED264452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256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5271-3871-2949-A4F8-556BDCDBFC7D}" type="datetimeFigureOut">
              <a:rPr lang="en-US" smtClean="0"/>
              <a:t>6/19/2021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442B-ED48-7349-A6EE-ACED264452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099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5271-3871-2949-A4F8-556BDCDBFC7D}" type="datetimeFigureOut">
              <a:rPr lang="en-US" smtClean="0"/>
              <a:t>6/19/2021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442B-ED48-7349-A6EE-ACED264452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747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5271-3871-2949-A4F8-556BDCDBFC7D}" type="datetimeFigureOut">
              <a:rPr lang="en-US" smtClean="0"/>
              <a:t>6/19/2021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442B-ED48-7349-A6EE-ACED264452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751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5271-3871-2949-A4F8-556BDCDBFC7D}" type="datetimeFigureOut">
              <a:rPr lang="en-US" smtClean="0"/>
              <a:t>6/19/2021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442B-ED48-7349-A6EE-ACED264452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24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5271-3871-2949-A4F8-556BDCDBFC7D}" type="datetimeFigureOut">
              <a:rPr lang="en-US" smtClean="0"/>
              <a:t>6/19/2021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442B-ED48-7349-A6EE-ACED264452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062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5271-3871-2949-A4F8-556BDCDBFC7D}" type="datetimeFigureOut">
              <a:rPr lang="en-US" smtClean="0"/>
              <a:t>6/19/2021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442B-ED48-7349-A6EE-ACED264452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7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75271-3871-2949-A4F8-556BDCDBFC7D}" type="datetimeFigureOut">
              <a:rPr lang="en-US" smtClean="0"/>
              <a:t>6/19/2021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9F6442B-ED48-7349-A6EE-ACED264452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96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https://lh6.googleusercontent.com/KnlHK-OWU-qDs0u6Jd8lWD4ijOd7z9LBSLiMbTxITzN4nQEgtSZYGuitXhYMUpqBSrnJ84wmsQlFRBwkqxkW-MAUcRP2zubB27DJ96Mh5uCs3kWLjs8ghD3I7Qxc909xreCOHnA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munityhospitals.org.uk/" TargetMode="External"/><Relationship Id="rId2" Type="http://schemas.openxmlformats.org/officeDocument/2006/relationships/hyperlink" Target="mailto:evelynprodger@communityhospitals.ne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q.health.org.uk/idea/2020/community-hospitals-embedding-covid-19-positive-impact-changes-through-shared-learning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urnalslibrary.nihr.ac.uk/" TargetMode="External"/><Relationship Id="rId2" Type="http://schemas.openxmlformats.org/officeDocument/2006/relationships/hyperlink" Target="http://www.communityhospitals.org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1105" y="1321485"/>
            <a:ext cx="89514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76092"/>
                </a:solidFill>
              </a:rPr>
              <a:t>Community Hospitals Association</a:t>
            </a:r>
          </a:p>
          <a:p>
            <a:pPr algn="ctr"/>
            <a:r>
              <a:rPr lang="en-US" sz="3200" b="1" dirty="0">
                <a:solidFill>
                  <a:srgbClr val="376092"/>
                </a:solidFill>
              </a:rPr>
              <a:t>Study funded by Health Foundation </a:t>
            </a:r>
          </a:p>
          <a:p>
            <a:pPr algn="ctr"/>
            <a:r>
              <a:rPr lang="en-US" sz="3200" b="1" dirty="0">
                <a:solidFill>
                  <a:srgbClr val="376092"/>
                </a:solidFill>
              </a:rPr>
              <a:t>Q Exchange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51792" y="5999619"/>
            <a:ext cx="6716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accent1">
                    <a:lumMod val="75000"/>
                  </a:schemeClr>
                </a:solidFill>
              </a:rPr>
              <a:t>This project is funded through Q Exchange by the Health Foundation and NHS England and NHS Improvement.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51B07B-78BE-CB49-BF26-C97521134A8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9" r="51398" b="35129"/>
          <a:stretch/>
        </p:blipFill>
        <p:spPr bwMode="auto">
          <a:xfrm>
            <a:off x="1164465" y="3200409"/>
            <a:ext cx="3345800" cy="18109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66B455B9-E45D-E741-908D-BC0AEB2D9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5121" name="Picture 5">
            <a:extLst>
              <a:ext uri="{FF2B5EF4-FFF2-40B4-BE49-F238E27FC236}">
                <a16:creationId xmlns:a16="http://schemas.microsoft.com/office/drawing/2014/main" id="{FAD0BACC-9123-6F42-8863-1D62E15A6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4" y="241807"/>
            <a:ext cx="2529250" cy="116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FF7F8-216C-6843-9F56-4BB317FB4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2889" y="2940719"/>
            <a:ext cx="3683000" cy="278130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7F0CDFE-4082-EC4B-931D-523136B9BF6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8739" y="160616"/>
            <a:ext cx="1108075" cy="1242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2291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0803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376092"/>
                </a:solidFill>
              </a:rPr>
              <a:t>CHA Q Study Advisory Group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7F0CDFE-4082-EC4B-931D-523136B9BF6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6862" y="175578"/>
            <a:ext cx="1108075" cy="12420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C83ED4-054A-4887-966E-4C7641572467}"/>
              </a:ext>
            </a:extLst>
          </p:cNvPr>
          <p:cNvSpPr txBox="1"/>
          <p:nvPr/>
        </p:nvSpPr>
        <p:spPr>
          <a:xfrm>
            <a:off x="308113" y="1325869"/>
            <a:ext cx="859734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+mj-lt"/>
              </a:rPr>
              <a:t>Core Membership:</a:t>
            </a:r>
            <a:endParaRPr lang="en-US" sz="1600" b="1" dirty="0">
              <a:effectLst/>
              <a:latin typeface="+mj-lt"/>
            </a:endParaRPr>
          </a:p>
          <a:p>
            <a:pPr marL="400050" indent="-171450" algn="just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CHA President: Helen Tucker </a:t>
            </a:r>
          </a:p>
          <a:p>
            <a:pPr marL="400050" indent="-171450" algn="just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Project Lead: Evelyn Prodger; CHA Committee Member 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marL="400050" indent="-171450" algn="just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Heather Penwarden, Community Involvement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marL="400050" indent="-171450" algn="just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Katie Scott, CHA Lead for Community and Patient Voice 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marL="400050" indent="-171450" algn="just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Welsh Lead: Tom Brookes, CHA Committee Member 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marL="400050" indent="-171450" algn="just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Irish Lead: Dr Shauna Fannin, CHA Committee Member 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marL="400050" indent="-1714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Scottish Lead: Alastair Noble, CHA Committee Member </a:t>
            </a:r>
          </a:p>
          <a:p>
            <a:pPr marL="400050" indent="-1714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Anne Hendry; Senior Associate for the International Foundation of Integrated Care; British Geriatrics Society (BGS) deputy honorary secretary</a:t>
            </a:r>
          </a:p>
          <a:p>
            <a:pPr marL="400050" indent="-1714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Dr Catherine Evans: Senior Clinical Lecturer in Palliative Care and Honorary Nurse Consultant, Sussex Community NHS Foundation Trust</a:t>
            </a:r>
          </a:p>
          <a:p>
            <a:pPr marL="400050" indent="-1714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Debbie Hibbert, NHS Benchmarking </a:t>
            </a:r>
          </a:p>
          <a:p>
            <a:pPr marL="400050" indent="-1714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Professor Geoff Meads, University of Winchester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marL="400050" indent="-171450" algn="just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Project Manager: Trish Jay, CHA Committee Member 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1600" b="0" dirty="0">
                <a:effectLst/>
                <a:latin typeface="+mj-lt"/>
              </a:rPr>
            </a:b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+mj-lt"/>
              </a:rPr>
              <a:t>Professional advisors will be contacted as required, for specific elements of the project </a:t>
            </a:r>
            <a:endParaRPr lang="en-US" sz="1600" b="0" dirty="0">
              <a:effectLst/>
              <a:latin typeface="+mj-lt"/>
            </a:endParaRPr>
          </a:p>
          <a:p>
            <a:pPr marL="171450" indent="-1714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Roy Lilley, Patron CHA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marL="171450" indent="-1714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Angela Ellis-Paine, Research Fellow University of Birmingham</a:t>
            </a:r>
          </a:p>
          <a:p>
            <a:pPr marL="171450" indent="-1714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Emma Adams, </a:t>
            </a:r>
            <a:r>
              <a:rPr lang="en-US" sz="1600" b="0" i="0" dirty="0">
                <a:effectLst/>
                <a:latin typeface="+mj-lt"/>
              </a:rPr>
              <a:t>GenerationQ Fellow and Independent Quality Improvement Consultant</a:t>
            </a:r>
            <a:endParaRPr lang="en-US" sz="1600" b="0" i="0" u="none" strike="noStrike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1449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E1DB6-4224-44BC-80AB-2966E90B5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Contact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7B43E-3FA2-42FD-927A-5A371DAB8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04" y="1600202"/>
            <a:ext cx="8786192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3200" dirty="0"/>
              <a:t>For more information please contact: </a:t>
            </a:r>
            <a:r>
              <a:rPr lang="en-GB" sz="3200" dirty="0">
                <a:hlinkClick r:id="rId2"/>
              </a:rPr>
              <a:t>evelynprodger@communityhospitals.net</a:t>
            </a:r>
            <a:r>
              <a:rPr lang="en-GB" sz="3200" dirty="0"/>
              <a:t>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3200" dirty="0"/>
              <a:t>CHA Website – </a:t>
            </a:r>
            <a:r>
              <a:rPr lang="en-GB" sz="3200" dirty="0">
                <a:hlinkClick r:id="rId3"/>
              </a:rPr>
              <a:t>www.communityhospitals.org.uk</a:t>
            </a:r>
            <a:r>
              <a:rPr lang="en-GB" sz="3200" dirty="0"/>
              <a:t> 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QExchange - </a:t>
            </a:r>
            <a:r>
              <a:rPr lang="en-GB" sz="3200" dirty="0">
                <a:hlinkClick r:id="rId4"/>
              </a:rPr>
              <a:t>https://q.health.org.uk/idea/2020/community-hospitals-embedding-covid-19-positive-impact-changes-through-shared-learning/</a:t>
            </a:r>
            <a:r>
              <a:rPr lang="en-GB" sz="3200" dirty="0"/>
              <a:t> 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Twitter - @CommHospUK 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LinkedIn – Community Hospitals Association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Facebook – Community Hospitals Association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94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3CCD1-15FB-4238-B83E-F7AD07E6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Community Hospitals Association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50587-D23F-48C0-A0F4-12EEAB045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en-GB" sz="3200" dirty="0"/>
              <a:t>The Community Hospitals Association (CHA) was established in 1969 and is a unique voice for community hospitals - their services, staff, patients and communities.  </a:t>
            </a:r>
          </a:p>
          <a:p>
            <a:pPr marL="0" indent="0" algn="just">
              <a:buNone/>
            </a:pPr>
            <a:r>
              <a:rPr lang="en-GB" sz="3200" dirty="0"/>
              <a:t>The CHA is a membership organisation which supports community hospitals in England, Scotland, Wales and Northern Ireland. </a:t>
            </a:r>
          </a:p>
          <a:p>
            <a:pPr marL="0" indent="0" algn="just">
              <a:buNone/>
            </a:pPr>
            <a:r>
              <a:rPr lang="en-GB" sz="3200" dirty="0"/>
              <a:t>We are dedicated to sharing knowledge and experience on the role, function and potential of community hospitals. </a:t>
            </a:r>
          </a:p>
          <a:p>
            <a:pPr marL="0" indent="0" algn="just">
              <a:buNone/>
            </a:pPr>
            <a:r>
              <a:rPr lang="en-GB" sz="3200" dirty="0"/>
              <a:t>We also share information throughout our networks on the contribution that community hospital services make to the health and wellbeing of patients and communities. 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8391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D717B-2E8B-42AB-8F0C-018B0314E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Idea!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AD700-DA33-40DA-B2C1-7E85AC02F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Throughout 2020 CHA ran online forums to promote networking information sharing and problem solving</a:t>
            </a:r>
          </a:p>
          <a:p>
            <a:r>
              <a:rPr lang="en-GB" dirty="0"/>
              <a:t>Through these and the 2020 Innovation and Best Practice Awards we were increasingly aware of the richness of the contribution of Community Hospitals during the pandemic</a:t>
            </a:r>
          </a:p>
          <a:p>
            <a:r>
              <a:rPr lang="en-GB" dirty="0"/>
              <a:t>CHA submitted an idea through Q Exchange and have been funded to complete this project</a:t>
            </a:r>
          </a:p>
        </p:txBody>
      </p:sp>
    </p:spTree>
    <p:extLst>
      <p:ext uri="{BB962C8B-B14F-4D97-AF65-F5344CB8AC3E}">
        <p14:creationId xmlns:p14="http://schemas.microsoft.com/office/powerpoint/2010/main" val="3416900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161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376092"/>
                </a:solidFill>
              </a:rPr>
              <a:t>CHA Q Study Project Team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7F0CDFE-4082-EC4B-931D-523136B9BF6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4162" y="185086"/>
            <a:ext cx="1108075" cy="1242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E5B940-8805-4849-9B68-15009FAD5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96" y="1377450"/>
            <a:ext cx="4462670" cy="422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15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D0779-6D89-C146-AA50-22C10898E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 of the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B2407-163B-C943-91BC-E857C8C5B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community hospitals of the UK have had to change and innovate during the Covid-19 pandemic. </a:t>
            </a:r>
          </a:p>
          <a:p>
            <a:r>
              <a:rPr lang="en-US" dirty="0"/>
              <a:t>We aim to survey and describe these innovations in systematic manner by approaching key informants at an organisational level. </a:t>
            </a:r>
          </a:p>
          <a:p>
            <a:r>
              <a:rPr lang="en-US" dirty="0"/>
              <a:t>Examples of quality improvement through these innovations will be shared throughout the Q community and community hospital network.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7F0CDFE-4082-EC4B-931D-523136B9BF6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8225" y="110805"/>
            <a:ext cx="1108075" cy="1242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7974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D0779-6D89-C146-AA50-22C10898E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B2407-163B-C943-91BC-E857C8C5B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5498"/>
            <a:ext cx="8229600" cy="33358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Community hospitals are small local hospitals that are typically rural and provide mainly nurse-led services.  </a:t>
            </a:r>
          </a:p>
          <a:p>
            <a:pPr marL="0" indent="0">
              <a:buNone/>
            </a:pPr>
            <a:r>
              <a:rPr lang="en-US" dirty="0"/>
              <a:t>There are around 500 such hospitals in the UK (1), and they have a long tradition of care. Research into the effectiveness and community value of community hospitals has been limited but recently three important studies have added to the database (2,3,4). </a:t>
            </a:r>
          </a:p>
          <a:p>
            <a:pPr marL="0" indent="0">
              <a:buNone/>
            </a:pPr>
            <a:r>
              <a:rPr lang="en-US" dirty="0"/>
              <a:t>Community hospitals have been characterised as local community-based services that can be flexible to local need. The model of care has been described in terms such as: holistic, person-centred, generalist, intermediate care and integrated care.  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6FAE74-940F-AD44-834A-68E3ED7334D1}"/>
              </a:ext>
            </a:extLst>
          </p:cNvPr>
          <p:cNvSpPr txBox="1"/>
          <p:nvPr/>
        </p:nvSpPr>
        <p:spPr>
          <a:xfrm>
            <a:off x="180472" y="4566745"/>
            <a:ext cx="8229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000" dirty="0"/>
          </a:p>
          <a:p>
            <a:pPr marL="514350" lvl="0" indent="-514350">
              <a:buFont typeface="+mj-lt"/>
              <a:buAutoNum type="arabicPeriod"/>
            </a:pPr>
            <a:r>
              <a:rPr lang="en-US" sz="1400" u="sng" dirty="0">
                <a:hlinkClick r:id="rId2"/>
              </a:rPr>
              <a:t>www.communityhospitals.org.uk</a:t>
            </a:r>
            <a:r>
              <a:rPr lang="en-US" sz="1400" dirty="0"/>
              <a:t>  </a:t>
            </a:r>
            <a:endParaRPr lang="en-GB" sz="1400" dirty="0"/>
          </a:p>
          <a:p>
            <a:pPr marL="514350" lvl="0" indent="-514350">
              <a:buFont typeface="+mj-lt"/>
              <a:buAutoNum type="arabicPeriod"/>
            </a:pPr>
            <a:r>
              <a:rPr lang="en-US" sz="1400" dirty="0"/>
              <a:t>The MoCHA mixed methods study Health Services and Delivery Research 2020; Vol. 8: No. 1 DOI: 10.3310/hsdr08010 NIHR Journals Library </a:t>
            </a:r>
            <a:r>
              <a:rPr lang="en-US" sz="1400" u="sng" dirty="0">
                <a:hlinkClick r:id="rId3"/>
              </a:rPr>
              <a:t>www.journalslibrary.nihr.ac.uk</a:t>
            </a:r>
            <a:endParaRPr lang="en-GB" sz="1400" dirty="0"/>
          </a:p>
          <a:p>
            <a:pPr marL="514350" lvl="0" indent="-514350">
              <a:buFont typeface="+mj-lt"/>
              <a:buAutoNum type="arabicPeriod"/>
            </a:pPr>
            <a:r>
              <a:rPr lang="en-US" sz="1400" dirty="0"/>
              <a:t>Analysis of community hospitals: a multimethod study Health Services and Delivery Research 2019; Vol. 7: No. 1 DOI: 10.3310/hsdr07010 NIHR Journals Library </a:t>
            </a:r>
            <a:r>
              <a:rPr lang="en-US" sz="1400" u="sng" dirty="0">
                <a:hlinkClick r:id="rId3"/>
              </a:rPr>
              <a:t>www.journalslibrary.nihr.ac.uk</a:t>
            </a:r>
            <a:endParaRPr lang="en-GB" sz="1400" dirty="0"/>
          </a:p>
          <a:p>
            <a:pPr marL="514350" lvl="0" indent="-514350">
              <a:buFont typeface="+mj-lt"/>
              <a:buAutoNum type="arabicPeriod"/>
            </a:pPr>
            <a:r>
              <a:rPr lang="en-US" sz="1400" dirty="0"/>
              <a:t>Learning from international developments for NHS community hospitals Health Services and Delivery Research 2017; Vol. 5: No. 19 DOI: 10.3310/hsdr05190 NIHR Journals Library </a:t>
            </a:r>
            <a:r>
              <a:rPr lang="en-US" sz="1400" u="sng" dirty="0">
                <a:hlinkClick r:id="rId3"/>
              </a:rPr>
              <a:t>www.journalslibrary.nihr.ac.uk</a:t>
            </a:r>
            <a:r>
              <a:rPr lang="en-US" sz="1400" dirty="0"/>
              <a:t> </a:t>
            </a:r>
            <a:endParaRPr lang="en-GB" sz="1400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7F0CDFE-4082-EC4B-931D-523136B9BF6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6035" y="151352"/>
            <a:ext cx="1108075" cy="1242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540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D0779-6D89-C146-AA50-22C10898E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96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Method: survey, thematic analysis,</a:t>
            </a:r>
            <a:br>
              <a:rPr lang="en-US" dirty="0"/>
            </a:br>
            <a:r>
              <a:rPr lang="en-US" dirty="0"/>
              <a:t>and case studies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B2407-163B-C943-91BC-E857C8C5B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5835314"/>
          </a:xfrm>
        </p:spPr>
        <p:txBody>
          <a:bodyPr>
            <a:normAutofit lnSpcReduction="10000"/>
          </a:bodyPr>
          <a:lstStyle/>
          <a:p>
            <a:r>
              <a:rPr lang="en-US" sz="1900" dirty="0"/>
              <a:t>Contact all UK organisations representing  community hospitals (rural, semi-rural and urban, stand-alone hospitals and those embedded in acute units; hospitals run by community services or acute sector or social enterprises).</a:t>
            </a:r>
          </a:p>
          <a:p>
            <a:r>
              <a:rPr lang="en-US" sz="1900" dirty="0"/>
              <a:t>Offer live online structured interview with representatives, with the dialogue being recorded and provision made for free comment during the interview.</a:t>
            </a:r>
            <a:r>
              <a:rPr lang="en-GB" sz="2000" dirty="0"/>
              <a:t> </a:t>
            </a:r>
          </a:p>
          <a:p>
            <a:r>
              <a:rPr lang="en-GB" sz="2000" dirty="0"/>
              <a:t>Topics to be covered include changes to the service during the pandemic, staffing issues and solutions, PPE supply, planning strategy during the pandemic and into the future.  </a:t>
            </a:r>
            <a:r>
              <a:rPr lang="en-US" sz="2000" dirty="0"/>
              <a:t>Field notes will be taken at the time of interview. </a:t>
            </a:r>
          </a:p>
          <a:p>
            <a:r>
              <a:rPr lang="en-US" sz="2000" dirty="0"/>
              <a:t>Where an interview is not feasible,  an online questionnaire posing the same questions as in the interview may be offered. </a:t>
            </a:r>
          </a:p>
          <a:p>
            <a:endParaRPr lang="en-US" sz="1900" dirty="0"/>
          </a:p>
          <a:p>
            <a:pPr marL="0" indent="0">
              <a:buNone/>
            </a:pPr>
            <a:endParaRPr lang="en-US" sz="5100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7F0CDFE-4082-EC4B-931D-523136B9BF6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1973" y="175578"/>
            <a:ext cx="1108075" cy="1242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6333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D0779-6D89-C146-AA50-22C10898E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Method: survey, thematic analysis, </a:t>
            </a:r>
            <a:br>
              <a:rPr lang="en-US" dirty="0"/>
            </a:br>
            <a:r>
              <a:rPr lang="en-US" dirty="0"/>
              <a:t>and case studies 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B2407-163B-C943-91BC-E857C8C5B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921" y="1496820"/>
            <a:ext cx="7275003" cy="3597966"/>
          </a:xfrm>
        </p:spPr>
        <p:txBody>
          <a:bodyPr>
            <a:normAutofit fontScale="47500" lnSpcReduction="20000"/>
          </a:bodyPr>
          <a:lstStyle/>
          <a:p>
            <a:r>
              <a:rPr lang="en-US" sz="4500" dirty="0"/>
              <a:t>Thematic analysis with outstanding examples of quality improvement and innovation being identified and described in detail as Case Studies, Bite size learning examples or considered for a 2021 CHA Innovation and Best Practice Award.</a:t>
            </a:r>
          </a:p>
          <a:p>
            <a:r>
              <a:rPr lang="en-US" sz="4500" dirty="0"/>
              <a:t>Resurvey of organisations six months later to determine if changes have been embedded into practice.</a:t>
            </a:r>
          </a:p>
          <a:p>
            <a:r>
              <a:rPr lang="en-US" sz="4500" dirty="0"/>
              <a:t>CHA will be working with Just Ideas to complete the data collection</a:t>
            </a:r>
            <a:endParaRPr lang="en-GB" sz="45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7F0CDFE-4082-EC4B-931D-523136B9BF6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0925" y="175578"/>
            <a:ext cx="1108075" cy="1242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413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1428670" y="151864"/>
            <a:ext cx="5776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76092"/>
                </a:solidFill>
              </a:rPr>
              <a:t>CHA Q Study Project Board</a:t>
            </a:r>
          </a:p>
          <a:p>
            <a:pPr algn="ctr"/>
            <a:r>
              <a:rPr lang="en-US" sz="3200" b="1" dirty="0">
                <a:solidFill>
                  <a:srgbClr val="376092"/>
                </a:solidFill>
              </a:rPr>
              <a:t>CHA Committee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52B32B-ABD0-0C4D-8702-063E9A32A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78" y="1438846"/>
            <a:ext cx="6054495" cy="41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7249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915</Words>
  <Application>Microsoft Office PowerPoint</Application>
  <PresentationFormat>On-screen Show (4:3)</PresentationFormat>
  <Paragraphs>76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Trebuchet MS</vt:lpstr>
      <vt:lpstr>Wingdings</vt:lpstr>
      <vt:lpstr>Wingdings 3</vt:lpstr>
      <vt:lpstr>Facet</vt:lpstr>
      <vt:lpstr>PowerPoint Presentation</vt:lpstr>
      <vt:lpstr>Community Hospitals Association</vt:lpstr>
      <vt:lpstr>The Idea!</vt:lpstr>
      <vt:lpstr>CHA Q Study Project Team</vt:lpstr>
      <vt:lpstr>Aims of the study</vt:lpstr>
      <vt:lpstr>Context</vt:lpstr>
      <vt:lpstr>Method: survey, thematic analysis, and case studies  </vt:lpstr>
      <vt:lpstr>Method: survey, thematic analysis,  and case studies  cont.</vt:lpstr>
      <vt:lpstr>PowerPoint Presentation</vt:lpstr>
      <vt:lpstr>CHA Q Study Advisory Group</vt:lpstr>
      <vt:lpstr>Contact us</vt:lpstr>
    </vt:vector>
  </TitlesOfParts>
  <Company>HTA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tuckerdickson</dc:creator>
  <cp:lastModifiedBy>Evelyn Prodger</cp:lastModifiedBy>
  <cp:revision>33</cp:revision>
  <dcterms:created xsi:type="dcterms:W3CDTF">2021-03-28T08:37:03Z</dcterms:created>
  <dcterms:modified xsi:type="dcterms:W3CDTF">2021-06-19T10:37:38Z</dcterms:modified>
</cp:coreProperties>
</file>