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75" r:id="rId5"/>
    <p:sldId id="734" r:id="rId6"/>
    <p:sldId id="735" r:id="rId7"/>
    <p:sldId id="2084" r:id="rId8"/>
    <p:sldId id="2085" r:id="rId9"/>
    <p:sldId id="2086" r:id="rId10"/>
    <p:sldId id="2087" r:id="rId11"/>
    <p:sldId id="2088" r:id="rId12"/>
    <p:sldId id="2089" r:id="rId13"/>
    <p:sldId id="2090" r:id="rId14"/>
    <p:sldId id="2091" r:id="rId15"/>
    <p:sldId id="20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21FD7A-FFEA-4964-9B57-0FA66D82AA41}">
          <p14:sldIdLst>
            <p14:sldId id="275"/>
            <p14:sldId id="734"/>
            <p14:sldId id="735"/>
            <p14:sldId id="2084"/>
            <p14:sldId id="2085"/>
            <p14:sldId id="2086"/>
            <p14:sldId id="2087"/>
            <p14:sldId id="2088"/>
            <p14:sldId id="2089"/>
            <p14:sldId id="2090"/>
            <p14:sldId id="2091"/>
            <p14:sldId id="20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5050"/>
    <a:srgbClr val="E1F0FF"/>
    <a:srgbClr val="FF9999"/>
    <a:srgbClr val="FF99CC"/>
    <a:srgbClr val="00FFCC"/>
    <a:srgbClr val="00CC99"/>
    <a:srgbClr val="CCECFF"/>
    <a:srgbClr val="FF7C80"/>
    <a:srgbClr val="FCDE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55ED4-FF2B-4ABB-B1E0-2EB44B1C6EE1}" v="6" dt="2022-10-07T09:13:57.671"/>
    <p1510:client id="{73ECD61D-CEBB-4E5D-9627-5B2C7E4E4A82}" vWet="4" dt="2022-10-07T09:13:57.613"/>
    <p1510:client id="{A46BD6AC-89AD-4775-9BF4-CD5562EB60CD}" vWet="4" dt="2022-10-07T09:13:56.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King" userId="e39a793d-7c7e-40c8-ac33-9cfd11cd5d47" providerId="ADAL" clId="{33B55ED4-FF2B-4ABB-B1E0-2EB44B1C6EE1}"/>
    <pc:docChg chg="modSld">
      <pc:chgData name="Nikki King" userId="e39a793d-7c7e-40c8-ac33-9cfd11cd5d47" providerId="ADAL" clId="{33B55ED4-FF2B-4ABB-B1E0-2EB44B1C6EE1}" dt="2022-10-07T09:13:57.671" v="5" actId="20577"/>
      <pc:docMkLst>
        <pc:docMk/>
      </pc:docMkLst>
      <pc:sldChg chg="modSp mod">
        <pc:chgData name="Nikki King" userId="e39a793d-7c7e-40c8-ac33-9cfd11cd5d47" providerId="ADAL" clId="{33B55ED4-FF2B-4ABB-B1E0-2EB44B1C6EE1}" dt="2022-10-07T09:13:57.671" v="5" actId="20577"/>
        <pc:sldMkLst>
          <pc:docMk/>
          <pc:sldMk cId="535166366" sldId="2092"/>
        </pc:sldMkLst>
        <pc:graphicFrameChg chg="modGraphic">
          <ac:chgData name="Nikki King" userId="e39a793d-7c7e-40c8-ac33-9cfd11cd5d47" providerId="ADAL" clId="{33B55ED4-FF2B-4ABB-B1E0-2EB44B1C6EE1}" dt="2022-10-07T09:13:57.671" v="5" actId="20577"/>
          <ac:graphicFrameMkLst>
            <pc:docMk/>
            <pc:sldMk cId="535166366" sldId="2092"/>
            <ac:graphicFrameMk id="5" creationId="{B902DA96-97A1-1EB3-19E4-5AAD466BC94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53386-9AD5-4E1F-B3DA-3A14B1309CAD}"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B229D-C243-4D08-B30A-CB928BB372E7}" type="slidenum">
              <a:rPr lang="en-GB" smtClean="0"/>
              <a:t>‹#›</a:t>
            </a:fld>
            <a:endParaRPr lang="en-GB"/>
          </a:p>
        </p:txBody>
      </p:sp>
    </p:spTree>
    <p:extLst>
      <p:ext uri="{BB962C8B-B14F-4D97-AF65-F5344CB8AC3E}">
        <p14:creationId xmlns:p14="http://schemas.microsoft.com/office/powerpoint/2010/main" val="28248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7</a:t>
            </a:fld>
            <a:endParaRPr lang="en-GB"/>
          </a:p>
        </p:txBody>
      </p:sp>
    </p:spTree>
    <p:extLst>
      <p:ext uri="{BB962C8B-B14F-4D97-AF65-F5344CB8AC3E}">
        <p14:creationId xmlns:p14="http://schemas.microsoft.com/office/powerpoint/2010/main" val="195792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8</a:t>
            </a:fld>
            <a:endParaRPr lang="en-GB"/>
          </a:p>
        </p:txBody>
      </p:sp>
    </p:spTree>
    <p:extLst>
      <p:ext uri="{BB962C8B-B14F-4D97-AF65-F5344CB8AC3E}">
        <p14:creationId xmlns:p14="http://schemas.microsoft.com/office/powerpoint/2010/main" val="96450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9</a:t>
            </a:fld>
            <a:endParaRPr lang="en-GB"/>
          </a:p>
        </p:txBody>
      </p:sp>
    </p:spTree>
    <p:extLst>
      <p:ext uri="{BB962C8B-B14F-4D97-AF65-F5344CB8AC3E}">
        <p14:creationId xmlns:p14="http://schemas.microsoft.com/office/powerpoint/2010/main" val="413585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10</a:t>
            </a:fld>
            <a:endParaRPr lang="en-GB"/>
          </a:p>
        </p:txBody>
      </p:sp>
    </p:spTree>
    <p:extLst>
      <p:ext uri="{BB962C8B-B14F-4D97-AF65-F5344CB8AC3E}">
        <p14:creationId xmlns:p14="http://schemas.microsoft.com/office/powerpoint/2010/main" val="353458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B229D-C243-4D08-B30A-CB928BB372E7}" type="slidenum">
              <a:rPr lang="en-GB" smtClean="0"/>
              <a:t>11</a:t>
            </a:fld>
            <a:endParaRPr lang="en-GB"/>
          </a:p>
        </p:txBody>
      </p:sp>
    </p:spTree>
    <p:extLst>
      <p:ext uri="{BB962C8B-B14F-4D97-AF65-F5344CB8AC3E}">
        <p14:creationId xmlns:p14="http://schemas.microsoft.com/office/powerpoint/2010/main" val="617267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0D015C-540F-4833-BD5E-5D9A1ACE92E9}"/>
              </a:ext>
            </a:extLst>
          </p:cNvPr>
          <p:cNvSpPr/>
          <p:nvPr userDrawn="1"/>
        </p:nvSpPr>
        <p:spPr>
          <a:xfrm>
            <a:off x="-1" y="1071948"/>
            <a:ext cx="12192000" cy="3595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A30937AB-489E-4F1E-9A09-FA8DFAD5D600}"/>
              </a:ext>
            </a:extLst>
          </p:cNvPr>
          <p:cNvSpPr>
            <a:spLocks noGrp="1"/>
          </p:cNvSpPr>
          <p:nvPr>
            <p:ph type="ctrTitle" hasCustomPrompt="1"/>
          </p:nvPr>
        </p:nvSpPr>
        <p:spPr>
          <a:xfrm>
            <a:off x="839788" y="2050181"/>
            <a:ext cx="9936162" cy="1648509"/>
          </a:xfrm>
        </p:spPr>
        <p:txBody>
          <a:bodyPr lIns="0" tIns="0" rIns="0" bIns="0" anchor="b">
            <a:normAutofit/>
          </a:bodyPr>
          <a:lstStyle>
            <a:lvl1pPr algn="l">
              <a:defRPr sz="4000">
                <a:solidFill>
                  <a:schemeClr val="bg1"/>
                </a:solidFill>
              </a:defRPr>
            </a:lvl1pPr>
          </a:lstStyle>
          <a:p>
            <a:r>
              <a:rPr lang="en-US"/>
              <a:t>Wessex Patient Safety Collaborative Programme Overview </a:t>
            </a:r>
            <a:br>
              <a:rPr lang="en-US"/>
            </a:br>
            <a:r>
              <a:rPr lang="en-US"/>
              <a:t>2021/22</a:t>
            </a:r>
            <a:endParaRPr lang="en-GB"/>
          </a:p>
        </p:txBody>
      </p:sp>
      <p:sp>
        <p:nvSpPr>
          <p:cNvPr id="3" name="Subtitle 2">
            <a:extLst>
              <a:ext uri="{FF2B5EF4-FFF2-40B4-BE49-F238E27FC236}">
                <a16:creationId xmlns:a16="http://schemas.microsoft.com/office/drawing/2014/main" id="{BBCBEF3A-ABB9-4266-BF35-DB3388A3F531}"/>
              </a:ext>
            </a:extLst>
          </p:cNvPr>
          <p:cNvSpPr>
            <a:spLocks noGrp="1"/>
          </p:cNvSpPr>
          <p:nvPr>
            <p:ph type="subTitle" idx="1" hasCustomPrompt="1"/>
          </p:nvPr>
        </p:nvSpPr>
        <p:spPr>
          <a:xfrm>
            <a:off x="839788" y="3854449"/>
            <a:ext cx="9936162" cy="736956"/>
          </a:xfrm>
        </p:spPr>
        <p:txBody>
          <a:bodyPr lIns="0" tIns="0" rIns="0" bIns="0">
            <a:norm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Kathy Wallis, Associate Director Patient Safety</a:t>
            </a:r>
          </a:p>
        </p:txBody>
      </p:sp>
      <p:pic>
        <p:nvPicPr>
          <p:cNvPr id="8" name="Picture 7" descr="A screenshot of a cell phone&#10;&#10;Description automatically generated">
            <a:extLst>
              <a:ext uri="{FF2B5EF4-FFF2-40B4-BE49-F238E27FC236}">
                <a16:creationId xmlns:a16="http://schemas.microsoft.com/office/drawing/2014/main" id="{CC1220E5-0619-466D-A1D2-503738085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360000"/>
            <a:ext cx="2700000" cy="1910418"/>
          </a:xfrm>
          <a:prstGeom prst="rect">
            <a:avLst/>
          </a:prstGeom>
        </p:spPr>
      </p:pic>
      <p:sp>
        <p:nvSpPr>
          <p:cNvPr id="10" name="Rectangle 9">
            <a:extLst>
              <a:ext uri="{FF2B5EF4-FFF2-40B4-BE49-F238E27FC236}">
                <a16:creationId xmlns:a16="http://schemas.microsoft.com/office/drawing/2014/main" id="{DA17B658-1CFD-4CCE-B6BE-614F1914D5EE}"/>
              </a:ext>
            </a:extLst>
          </p:cNvPr>
          <p:cNvSpPr/>
          <p:nvPr userDrawn="1"/>
        </p:nvSpPr>
        <p:spPr>
          <a:xfrm>
            <a:off x="1" y="4667320"/>
            <a:ext cx="12191999" cy="36345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descr="A picture containing drawing&#10;&#10;Description automatically generated">
            <a:extLst>
              <a:ext uri="{FF2B5EF4-FFF2-40B4-BE49-F238E27FC236}">
                <a16:creationId xmlns:a16="http://schemas.microsoft.com/office/drawing/2014/main" id="{382E9277-FB23-4E99-B506-451DFD01B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0000" y="360000"/>
            <a:ext cx="893064" cy="359664"/>
          </a:xfrm>
          <a:prstGeom prst="rect">
            <a:avLst/>
          </a:prstGeom>
        </p:spPr>
      </p:pic>
      <p:sp>
        <p:nvSpPr>
          <p:cNvPr id="13" name="TextBox 12">
            <a:extLst>
              <a:ext uri="{FF2B5EF4-FFF2-40B4-BE49-F238E27FC236}">
                <a16:creationId xmlns:a16="http://schemas.microsoft.com/office/drawing/2014/main" id="{5995755D-50FB-4244-96C3-C2BD86B40BAE}"/>
              </a:ext>
            </a:extLst>
          </p:cNvPr>
          <p:cNvSpPr txBox="1"/>
          <p:nvPr userDrawn="1"/>
        </p:nvSpPr>
        <p:spPr>
          <a:xfrm>
            <a:off x="1137921" y="4759045"/>
            <a:ext cx="1353294" cy="192360"/>
          </a:xfrm>
          <a:prstGeom prst="rect">
            <a:avLst/>
          </a:prstGeom>
          <a:noFill/>
        </p:spPr>
        <p:txBody>
          <a:bodyPr wrap="square" lIns="0" tIns="0" rIns="0" bIns="0" rtlCol="0">
            <a:spAutoFit/>
          </a:bodyPr>
          <a:lstStyle/>
          <a:p>
            <a:pPr>
              <a:lnSpc>
                <a:spcPts val="1500"/>
              </a:lnSpc>
            </a:pPr>
            <a:r>
              <a:rPr lang="en-GB" sz="1400" b="1">
                <a:solidFill>
                  <a:schemeClr val="bg1"/>
                </a:solidFill>
                <a:latin typeface="Arial" panose="020B0604020202020204" pitchFamily="34" charset="0"/>
                <a:cs typeface="Arial" panose="020B0604020202020204" pitchFamily="34" charset="0"/>
              </a:rPr>
              <a:t>@WessexPSC</a:t>
            </a:r>
          </a:p>
        </p:txBody>
      </p:sp>
      <p:sp>
        <p:nvSpPr>
          <p:cNvPr id="14" name="TextBox 13">
            <a:extLst>
              <a:ext uri="{FF2B5EF4-FFF2-40B4-BE49-F238E27FC236}">
                <a16:creationId xmlns:a16="http://schemas.microsoft.com/office/drawing/2014/main" id="{74D62B04-AB29-42B4-B903-CDC17C832443}"/>
              </a:ext>
            </a:extLst>
          </p:cNvPr>
          <p:cNvSpPr txBox="1"/>
          <p:nvPr userDrawn="1"/>
        </p:nvSpPr>
        <p:spPr>
          <a:xfrm>
            <a:off x="7920000" y="4759045"/>
            <a:ext cx="2504504" cy="192360"/>
          </a:xfrm>
          <a:prstGeom prst="rect">
            <a:avLst/>
          </a:prstGeom>
          <a:noFill/>
        </p:spPr>
        <p:txBody>
          <a:bodyPr wrap="square" lIns="0" tIns="0" rIns="0" bIns="0" rtlCol="0">
            <a:spAutoFit/>
          </a:bodyPr>
          <a:lstStyle/>
          <a:p>
            <a:pPr algn="l">
              <a:lnSpc>
                <a:spcPts val="1500"/>
              </a:lnSpc>
            </a:pPr>
            <a:r>
              <a:rPr lang="en-GB" sz="1400" b="1">
                <a:solidFill>
                  <a:schemeClr val="bg1"/>
                </a:solidFill>
                <a:latin typeface="Arial" panose="020B0604020202020204" pitchFamily="34" charset="0"/>
                <a:cs typeface="Arial" panose="020B0604020202020204" pitchFamily="34" charset="0"/>
              </a:rPr>
              <a:t>Wessexahsn.org</a:t>
            </a:r>
          </a:p>
        </p:txBody>
      </p:sp>
      <p:pic>
        <p:nvPicPr>
          <p:cNvPr id="15" name="Picture 14" descr="A close up of a logo&#10;&#10;Description automatically generated">
            <a:extLst>
              <a:ext uri="{FF2B5EF4-FFF2-40B4-BE49-F238E27FC236}">
                <a16:creationId xmlns:a16="http://schemas.microsoft.com/office/drawing/2014/main" id="{139D7A7A-22D7-46DF-B684-B1B160C472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4759045"/>
            <a:ext cx="221538" cy="180000"/>
          </a:xfrm>
          <a:prstGeom prst="rect">
            <a:avLst/>
          </a:prstGeom>
        </p:spPr>
      </p:pic>
      <p:sp>
        <p:nvSpPr>
          <p:cNvPr id="16" name="TextBox 15">
            <a:extLst>
              <a:ext uri="{FF2B5EF4-FFF2-40B4-BE49-F238E27FC236}">
                <a16:creationId xmlns:a16="http://schemas.microsoft.com/office/drawing/2014/main" id="{803F4E1E-8CBC-4FBE-8832-866BBF73DC33}"/>
              </a:ext>
            </a:extLst>
          </p:cNvPr>
          <p:cNvSpPr txBox="1"/>
          <p:nvPr userDrawn="1"/>
        </p:nvSpPr>
        <p:spPr>
          <a:xfrm>
            <a:off x="7920000" y="5220000"/>
            <a:ext cx="2868064" cy="877163"/>
          </a:xfrm>
          <a:prstGeom prst="rect">
            <a:avLst/>
          </a:prstGeom>
          <a:noFill/>
        </p:spPr>
        <p:txBody>
          <a:bodyPr wrap="square" lIns="0" tIns="0" rIns="0" bIns="0" rtlCol="0">
            <a:spAutoFit/>
          </a:bodyPr>
          <a:lstStyle/>
          <a:p>
            <a:pPr marL="0" lvl="1">
              <a:lnSpc>
                <a:spcPct val="100000"/>
              </a:lnSpc>
            </a:pPr>
            <a:r>
              <a:rPr lang="en-GB" sz="1400" i="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England</a:t>
            </a: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Improvement</a:t>
            </a:r>
          </a:p>
        </p:txBody>
      </p:sp>
      <p:sp>
        <p:nvSpPr>
          <p:cNvPr id="17" name="TextBox 16">
            <a:extLst>
              <a:ext uri="{FF2B5EF4-FFF2-40B4-BE49-F238E27FC236}">
                <a16:creationId xmlns:a16="http://schemas.microsoft.com/office/drawing/2014/main" id="{8A02C58A-6DC2-49A8-8DC7-746D331E558A}"/>
              </a:ext>
            </a:extLst>
          </p:cNvPr>
          <p:cNvSpPr txBox="1"/>
          <p:nvPr userDrawn="1"/>
        </p:nvSpPr>
        <p:spPr>
          <a:xfrm>
            <a:off x="839788" y="5220000"/>
            <a:ext cx="1185849" cy="215444"/>
          </a:xfrm>
          <a:prstGeom prst="rect">
            <a:avLst/>
          </a:prstGeom>
          <a:noFill/>
        </p:spPr>
        <p:txBody>
          <a:bodyPr wrap="square" lIns="0" tIns="0" rIns="0" bIns="0" rtlCol="0">
            <a:spAutoFit/>
          </a:bodyPr>
          <a:lstStyle/>
          <a:p>
            <a:r>
              <a:rPr lang="en-GB" sz="1400">
                <a:solidFill>
                  <a:schemeClr val="tx1"/>
                </a:solidFill>
                <a:latin typeface="Arial" panose="020B0604020202020204" pitchFamily="34" charset="0"/>
                <a:cs typeface="Arial" panose="020B0604020202020204" pitchFamily="34" charset="0"/>
              </a:rPr>
              <a:t>Delivered by:</a:t>
            </a:r>
          </a:p>
        </p:txBody>
      </p:sp>
      <p:pic>
        <p:nvPicPr>
          <p:cNvPr id="18" name="Picture 17">
            <a:extLst>
              <a:ext uri="{FF2B5EF4-FFF2-40B4-BE49-F238E27FC236}">
                <a16:creationId xmlns:a16="http://schemas.microsoft.com/office/drawing/2014/main" id="{F6B68A96-2D3C-43B4-BB05-51149D6C3B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788" y="6255099"/>
            <a:ext cx="1980000" cy="175114"/>
          </a:xfrm>
          <a:prstGeom prst="rect">
            <a:avLst/>
          </a:prstGeom>
        </p:spPr>
      </p:pic>
      <p:sp>
        <p:nvSpPr>
          <p:cNvPr id="19" name="TextBox 5">
            <a:extLst>
              <a:ext uri="{FF2B5EF4-FFF2-40B4-BE49-F238E27FC236}">
                <a16:creationId xmlns:a16="http://schemas.microsoft.com/office/drawing/2014/main" id="{23FF7A57-5C54-42CD-81B2-A24A31F12BFF}"/>
              </a:ext>
            </a:extLst>
          </p:cNvPr>
          <p:cNvSpPr txBox="1"/>
          <p:nvPr userDrawn="1"/>
        </p:nvSpPr>
        <p:spPr>
          <a:xfrm>
            <a:off x="839788" y="5599050"/>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Wessex</a:t>
            </a:r>
          </a:p>
          <a:p>
            <a:r>
              <a:rPr lang="en-GB" sz="1600" b="1">
                <a:solidFill>
                  <a:srgbClr val="005EB8"/>
                </a:solidFill>
                <a:latin typeface="Arial" panose="020B0604020202020204" pitchFamily="34" charset="0"/>
                <a:cs typeface="Arial" panose="020B0604020202020204" pitchFamily="34" charset="0"/>
              </a:rPr>
              <a:t>Patient Safety Collaborative</a:t>
            </a:r>
          </a:p>
        </p:txBody>
      </p:sp>
    </p:spTree>
    <p:extLst>
      <p:ext uri="{BB962C8B-B14F-4D97-AF65-F5344CB8AC3E}">
        <p14:creationId xmlns:p14="http://schemas.microsoft.com/office/powerpoint/2010/main" val="1000659033"/>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529">
          <p15:clr>
            <a:srgbClr val="FBAE40"/>
          </p15:clr>
        </p15:guide>
        <p15:guide id="4" pos="67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6D85-7224-477B-AAE0-8C99993BF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F9C8AE-064A-40F5-BAF3-87ABCF3663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5C2E9FB-D304-45EF-8770-20D2B2D8D3F3}"/>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86598795-09A6-4A3D-809B-18AAFB5D43F4}"/>
              </a:ext>
            </a:extLst>
          </p:cNvPr>
          <p:cNvSpPr/>
          <p:nvPr userDrawn="1"/>
        </p:nvSpPr>
        <p:spPr>
          <a:xfrm>
            <a:off x="0" y="6677383"/>
            <a:ext cx="121920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5">
            <a:extLst>
              <a:ext uri="{FF2B5EF4-FFF2-40B4-BE49-F238E27FC236}">
                <a16:creationId xmlns:a16="http://schemas.microsoft.com/office/drawing/2014/main" id="{00A8F022-8652-4ACD-90B2-B918193A5D0B}"/>
              </a:ext>
            </a:extLst>
          </p:cNvPr>
          <p:cNvSpPr txBox="1"/>
          <p:nvPr userDrawn="1"/>
        </p:nvSpPr>
        <p:spPr>
          <a:xfrm>
            <a:off x="838199" y="6311900"/>
            <a:ext cx="4847897"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Wessex </a:t>
            </a:r>
            <a:r>
              <a:rPr lang="en-GB" sz="1600" b="1">
                <a:solidFill>
                  <a:srgbClr val="005EB8"/>
                </a:solidFill>
                <a:latin typeface="Arial" panose="020B0604020202020204" pitchFamily="34" charset="0"/>
                <a:cs typeface="Arial" panose="020B0604020202020204" pitchFamily="34" charset="0"/>
              </a:rPr>
              <a:t>Patient Safety Collaborative</a:t>
            </a:r>
          </a:p>
        </p:txBody>
      </p:sp>
      <p:sp>
        <p:nvSpPr>
          <p:cNvPr id="10" name="Slide Number Placeholder 4">
            <a:extLst>
              <a:ext uri="{FF2B5EF4-FFF2-40B4-BE49-F238E27FC236}">
                <a16:creationId xmlns:a16="http://schemas.microsoft.com/office/drawing/2014/main" id="{FC14ED34-932D-4DC5-91A1-7F0A5AED7C42}"/>
              </a:ext>
            </a:extLst>
          </p:cNvPr>
          <p:cNvSpPr>
            <a:spLocks noGrp="1"/>
          </p:cNvSpPr>
          <p:nvPr>
            <p:ph type="sldNum" sz="quarter" idx="4"/>
          </p:nvPr>
        </p:nvSpPr>
        <p:spPr>
          <a:xfrm>
            <a:off x="10661736" y="6306881"/>
            <a:ext cx="692064" cy="246221"/>
          </a:xfrm>
          <a:prstGeom prst="rect">
            <a:avLst/>
          </a:prstGeom>
        </p:spPr>
        <p:txBody>
          <a:bodyPr lIns="0" tIns="0" rIns="0" bIns="0"/>
          <a:lstStyle>
            <a:lvl1pPr algn="r">
              <a:defRPr sz="1400" b="0">
                <a:solidFill>
                  <a:schemeClr val="tx2"/>
                </a:solidFill>
                <a:latin typeface="Arial" panose="020B0604020202020204" pitchFamily="34" charset="0"/>
                <a:cs typeface="Arial" panose="020B0604020202020204" pitchFamily="34" charset="0"/>
              </a:defRPr>
            </a:lvl1pPr>
          </a:lstStyle>
          <a:p>
            <a:fld id="{A0C8DAFA-258F-4019-A368-83120339C093}" type="slidenum">
              <a:rPr lang="en-GB" smtClean="0"/>
              <a:pPr/>
              <a:t>‹#›</a:t>
            </a:fld>
            <a:endParaRPr lang="en-GB"/>
          </a:p>
        </p:txBody>
      </p:sp>
    </p:spTree>
    <p:extLst>
      <p:ext uri="{BB962C8B-B14F-4D97-AF65-F5344CB8AC3E}">
        <p14:creationId xmlns:p14="http://schemas.microsoft.com/office/powerpoint/2010/main" val="243383309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lternat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37AB-489E-4F1E-9A09-FA8DFAD5D600}"/>
              </a:ext>
            </a:extLst>
          </p:cNvPr>
          <p:cNvSpPr>
            <a:spLocks noGrp="1"/>
          </p:cNvSpPr>
          <p:nvPr>
            <p:ph type="ctrTitle" hasCustomPrompt="1"/>
          </p:nvPr>
        </p:nvSpPr>
        <p:spPr>
          <a:xfrm>
            <a:off x="839788" y="2050181"/>
            <a:ext cx="9936162" cy="1648509"/>
          </a:xfrm>
        </p:spPr>
        <p:txBody>
          <a:bodyPr lIns="0" tIns="0" rIns="0" bIns="0" anchor="b">
            <a:normAutofit/>
          </a:bodyPr>
          <a:lstStyle>
            <a:lvl1pPr algn="l">
              <a:defRPr sz="4000">
                <a:solidFill>
                  <a:schemeClr val="tx2"/>
                </a:solidFill>
              </a:defRPr>
            </a:lvl1pPr>
          </a:lstStyle>
          <a:p>
            <a:r>
              <a:rPr lang="en-US"/>
              <a:t>Presentation title</a:t>
            </a:r>
            <a:endParaRPr lang="en-GB"/>
          </a:p>
        </p:txBody>
      </p:sp>
      <p:sp>
        <p:nvSpPr>
          <p:cNvPr id="3" name="Subtitle 2">
            <a:extLst>
              <a:ext uri="{FF2B5EF4-FFF2-40B4-BE49-F238E27FC236}">
                <a16:creationId xmlns:a16="http://schemas.microsoft.com/office/drawing/2014/main" id="{BBCBEF3A-ABB9-4266-BF35-DB3388A3F531}"/>
              </a:ext>
            </a:extLst>
          </p:cNvPr>
          <p:cNvSpPr>
            <a:spLocks noGrp="1"/>
          </p:cNvSpPr>
          <p:nvPr>
            <p:ph type="subTitle" idx="1" hasCustomPrompt="1"/>
          </p:nvPr>
        </p:nvSpPr>
        <p:spPr>
          <a:xfrm>
            <a:off x="839788" y="3854449"/>
            <a:ext cx="9936162" cy="736956"/>
          </a:xfrm>
        </p:spPr>
        <p:txBody>
          <a:bodyPr lIns="0" tIns="0" rIns="0" bIns="0">
            <a:normAutofit/>
          </a:bodyPr>
          <a:lstStyle>
            <a:lvl1pPr marL="0" indent="0" algn="l">
              <a:lnSpc>
                <a:spcPct val="100000"/>
              </a:lnSpc>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job title</a:t>
            </a:r>
          </a:p>
        </p:txBody>
      </p:sp>
      <p:sp>
        <p:nvSpPr>
          <p:cNvPr id="10" name="Rectangle 9">
            <a:extLst>
              <a:ext uri="{FF2B5EF4-FFF2-40B4-BE49-F238E27FC236}">
                <a16:creationId xmlns:a16="http://schemas.microsoft.com/office/drawing/2014/main" id="{DA17B658-1CFD-4CCE-B6BE-614F1914D5EE}"/>
              </a:ext>
            </a:extLst>
          </p:cNvPr>
          <p:cNvSpPr/>
          <p:nvPr userDrawn="1"/>
        </p:nvSpPr>
        <p:spPr>
          <a:xfrm>
            <a:off x="1" y="4667320"/>
            <a:ext cx="12191999" cy="363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descr="A picture containing drawing&#10;&#10;Description automatically generated">
            <a:extLst>
              <a:ext uri="{FF2B5EF4-FFF2-40B4-BE49-F238E27FC236}">
                <a16:creationId xmlns:a16="http://schemas.microsoft.com/office/drawing/2014/main" id="{382E9277-FB23-4E99-B506-451DFD01B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0" y="360000"/>
            <a:ext cx="893064" cy="359664"/>
          </a:xfrm>
          <a:prstGeom prst="rect">
            <a:avLst/>
          </a:prstGeom>
        </p:spPr>
      </p:pic>
      <p:sp>
        <p:nvSpPr>
          <p:cNvPr id="13" name="TextBox 12">
            <a:extLst>
              <a:ext uri="{FF2B5EF4-FFF2-40B4-BE49-F238E27FC236}">
                <a16:creationId xmlns:a16="http://schemas.microsoft.com/office/drawing/2014/main" id="{5995755D-50FB-4244-96C3-C2BD86B40BAE}"/>
              </a:ext>
            </a:extLst>
          </p:cNvPr>
          <p:cNvSpPr txBox="1"/>
          <p:nvPr userDrawn="1"/>
        </p:nvSpPr>
        <p:spPr>
          <a:xfrm>
            <a:off x="1137921" y="4759045"/>
            <a:ext cx="1353294" cy="192360"/>
          </a:xfrm>
          <a:prstGeom prst="rect">
            <a:avLst/>
          </a:prstGeom>
          <a:noFill/>
        </p:spPr>
        <p:txBody>
          <a:bodyPr wrap="square" lIns="0" tIns="0" rIns="0" bIns="0" rtlCol="0">
            <a:spAutoFit/>
          </a:bodyPr>
          <a:lstStyle/>
          <a:p>
            <a:pPr>
              <a:lnSpc>
                <a:spcPts val="1500"/>
              </a:lnSpc>
            </a:pPr>
            <a:r>
              <a:rPr lang="en-GB" sz="1400" b="1">
                <a:solidFill>
                  <a:schemeClr val="bg1"/>
                </a:solidFill>
                <a:latin typeface="Arial" panose="020B0604020202020204" pitchFamily="34" charset="0"/>
                <a:cs typeface="Arial" panose="020B0604020202020204" pitchFamily="34" charset="0"/>
              </a:rPr>
              <a:t>@WessexPSC</a:t>
            </a:r>
          </a:p>
        </p:txBody>
      </p:sp>
      <p:sp>
        <p:nvSpPr>
          <p:cNvPr id="14" name="TextBox 13">
            <a:extLst>
              <a:ext uri="{FF2B5EF4-FFF2-40B4-BE49-F238E27FC236}">
                <a16:creationId xmlns:a16="http://schemas.microsoft.com/office/drawing/2014/main" id="{74D62B04-AB29-42B4-B903-CDC17C832443}"/>
              </a:ext>
            </a:extLst>
          </p:cNvPr>
          <p:cNvSpPr txBox="1"/>
          <p:nvPr userDrawn="1"/>
        </p:nvSpPr>
        <p:spPr>
          <a:xfrm>
            <a:off x="7920000" y="4759045"/>
            <a:ext cx="2504504" cy="192360"/>
          </a:xfrm>
          <a:prstGeom prst="rect">
            <a:avLst/>
          </a:prstGeom>
          <a:noFill/>
        </p:spPr>
        <p:txBody>
          <a:bodyPr wrap="square" lIns="0" tIns="0" rIns="0" bIns="0" rtlCol="0">
            <a:spAutoFit/>
          </a:bodyPr>
          <a:lstStyle/>
          <a:p>
            <a:pPr algn="l">
              <a:lnSpc>
                <a:spcPts val="1500"/>
              </a:lnSpc>
            </a:pPr>
            <a:r>
              <a:rPr lang="en-GB" sz="1400" b="1">
                <a:solidFill>
                  <a:schemeClr val="bg1"/>
                </a:solidFill>
                <a:latin typeface="Arial" panose="020B0604020202020204" pitchFamily="34" charset="0"/>
                <a:cs typeface="Arial" panose="020B0604020202020204" pitchFamily="34" charset="0"/>
              </a:rPr>
              <a:t>psc.kssahsn.net</a:t>
            </a:r>
          </a:p>
        </p:txBody>
      </p:sp>
      <p:pic>
        <p:nvPicPr>
          <p:cNvPr id="15" name="Picture 14" descr="A close up of a logo&#10;&#10;Description automatically generated">
            <a:extLst>
              <a:ext uri="{FF2B5EF4-FFF2-40B4-BE49-F238E27FC236}">
                <a16:creationId xmlns:a16="http://schemas.microsoft.com/office/drawing/2014/main" id="{139D7A7A-22D7-46DF-B684-B1B160C47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788" y="4759045"/>
            <a:ext cx="221538" cy="180000"/>
          </a:xfrm>
          <a:prstGeom prst="rect">
            <a:avLst/>
          </a:prstGeom>
        </p:spPr>
      </p:pic>
      <p:sp>
        <p:nvSpPr>
          <p:cNvPr id="16" name="TextBox 15">
            <a:extLst>
              <a:ext uri="{FF2B5EF4-FFF2-40B4-BE49-F238E27FC236}">
                <a16:creationId xmlns:a16="http://schemas.microsoft.com/office/drawing/2014/main" id="{803F4E1E-8CBC-4FBE-8832-866BBF73DC33}"/>
              </a:ext>
            </a:extLst>
          </p:cNvPr>
          <p:cNvSpPr txBox="1"/>
          <p:nvPr userDrawn="1"/>
        </p:nvSpPr>
        <p:spPr>
          <a:xfrm>
            <a:off x="7920000" y="5220000"/>
            <a:ext cx="2868064" cy="877163"/>
          </a:xfrm>
          <a:prstGeom prst="rect">
            <a:avLst/>
          </a:prstGeom>
          <a:noFill/>
        </p:spPr>
        <p:txBody>
          <a:bodyPr wrap="square" lIns="0" tIns="0" rIns="0" bIns="0" rtlCol="0">
            <a:spAutoFit/>
          </a:bodyPr>
          <a:lstStyle/>
          <a:p>
            <a:pPr marL="0" lvl="1">
              <a:lnSpc>
                <a:spcPct val="100000"/>
              </a:lnSpc>
            </a:pPr>
            <a:r>
              <a:rPr lang="en-GB" sz="1400" i="0">
                <a:solidFill>
                  <a:schemeClr val="tx1"/>
                </a:solidFill>
                <a:latin typeface="Arial" panose="020B0604020202020204" pitchFamily="34" charset="0"/>
                <a:cs typeface="Arial" panose="020B0604020202020204" pitchFamily="34" charset="0"/>
              </a:rPr>
              <a:t>Led by:</a:t>
            </a:r>
          </a:p>
          <a:p>
            <a:pPr marL="0" lvl="1">
              <a:lnSpc>
                <a:spcPct val="100000"/>
              </a:lnSpc>
            </a:pPr>
            <a:endParaRPr lang="en-GB" sz="1100" i="0">
              <a:solidFill>
                <a:schemeClr val="tx1"/>
              </a:solidFill>
              <a:latin typeface="Arial" panose="020B0604020202020204" pitchFamily="34" charset="0"/>
              <a:cs typeface="Arial" panose="020B0604020202020204" pitchFamily="34" charset="0"/>
            </a:endParaRP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England</a:t>
            </a:r>
          </a:p>
          <a:p>
            <a:pPr marL="0" lvl="1">
              <a:lnSpc>
                <a:spcPct val="100000"/>
              </a:lnSpc>
            </a:pPr>
            <a:r>
              <a:rPr lang="en-GB" sz="1600" b="1" i="0">
                <a:solidFill>
                  <a:schemeClr val="tx1"/>
                </a:solidFill>
                <a:latin typeface="Arial" panose="020B0604020202020204" pitchFamily="34" charset="0"/>
                <a:cs typeface="Arial" panose="020B0604020202020204" pitchFamily="34" charset="0"/>
              </a:rPr>
              <a:t>NHS Improvement</a:t>
            </a:r>
          </a:p>
        </p:txBody>
      </p:sp>
      <p:sp>
        <p:nvSpPr>
          <p:cNvPr id="17" name="TextBox 16">
            <a:extLst>
              <a:ext uri="{FF2B5EF4-FFF2-40B4-BE49-F238E27FC236}">
                <a16:creationId xmlns:a16="http://schemas.microsoft.com/office/drawing/2014/main" id="{8A02C58A-6DC2-49A8-8DC7-746D331E558A}"/>
              </a:ext>
            </a:extLst>
          </p:cNvPr>
          <p:cNvSpPr txBox="1"/>
          <p:nvPr userDrawn="1"/>
        </p:nvSpPr>
        <p:spPr>
          <a:xfrm>
            <a:off x="839788" y="5220000"/>
            <a:ext cx="1185849" cy="215444"/>
          </a:xfrm>
          <a:prstGeom prst="rect">
            <a:avLst/>
          </a:prstGeom>
          <a:noFill/>
        </p:spPr>
        <p:txBody>
          <a:bodyPr wrap="square" lIns="0" tIns="0" rIns="0" bIns="0" rtlCol="0">
            <a:spAutoFit/>
          </a:bodyPr>
          <a:lstStyle/>
          <a:p>
            <a:r>
              <a:rPr lang="en-GB" sz="1400">
                <a:solidFill>
                  <a:schemeClr val="tx1"/>
                </a:solidFill>
                <a:latin typeface="Arial" panose="020B0604020202020204" pitchFamily="34" charset="0"/>
                <a:cs typeface="Arial" panose="020B0604020202020204" pitchFamily="34" charset="0"/>
              </a:rPr>
              <a:t>Delivered by:</a:t>
            </a:r>
          </a:p>
        </p:txBody>
      </p:sp>
      <p:pic>
        <p:nvPicPr>
          <p:cNvPr id="18" name="Picture 17">
            <a:extLst>
              <a:ext uri="{FF2B5EF4-FFF2-40B4-BE49-F238E27FC236}">
                <a16:creationId xmlns:a16="http://schemas.microsoft.com/office/drawing/2014/main" id="{F6B68A96-2D3C-43B4-BB05-51149D6C3B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788" y="6255099"/>
            <a:ext cx="1980000" cy="175114"/>
          </a:xfrm>
          <a:prstGeom prst="rect">
            <a:avLst/>
          </a:prstGeom>
        </p:spPr>
      </p:pic>
      <p:sp>
        <p:nvSpPr>
          <p:cNvPr id="19" name="TextBox 5">
            <a:extLst>
              <a:ext uri="{FF2B5EF4-FFF2-40B4-BE49-F238E27FC236}">
                <a16:creationId xmlns:a16="http://schemas.microsoft.com/office/drawing/2014/main" id="{23FF7A57-5C54-42CD-81B2-A24A31F12BFF}"/>
              </a:ext>
            </a:extLst>
          </p:cNvPr>
          <p:cNvSpPr txBox="1"/>
          <p:nvPr userDrawn="1"/>
        </p:nvSpPr>
        <p:spPr>
          <a:xfrm>
            <a:off x="839788" y="5599050"/>
            <a:ext cx="2975076"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South West</a:t>
            </a:r>
          </a:p>
          <a:p>
            <a:r>
              <a:rPr lang="en-GB" sz="1600" b="1">
                <a:solidFill>
                  <a:srgbClr val="005EB8"/>
                </a:solidFill>
                <a:latin typeface="Arial" panose="020B0604020202020204" pitchFamily="34" charset="0"/>
                <a:cs typeface="Arial" panose="020B0604020202020204" pitchFamily="34" charset="0"/>
              </a:rPr>
              <a:t>Patient Safety Collaborative</a:t>
            </a:r>
          </a:p>
        </p:txBody>
      </p:sp>
      <p:pic>
        <p:nvPicPr>
          <p:cNvPr id="21" name="Picture 20" descr="A picture containing red&#10;&#10;Description automatically generated">
            <a:extLst>
              <a:ext uri="{FF2B5EF4-FFF2-40B4-BE49-F238E27FC236}">
                <a16:creationId xmlns:a16="http://schemas.microsoft.com/office/drawing/2014/main" id="{BD9BB613-6963-4782-B7AD-6BA5A90834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0000" y="360000"/>
            <a:ext cx="2700000" cy="1910420"/>
          </a:xfrm>
          <a:prstGeom prst="rect">
            <a:avLst/>
          </a:prstGeom>
        </p:spPr>
      </p:pic>
    </p:spTree>
    <p:extLst>
      <p:ext uri="{BB962C8B-B14F-4D97-AF65-F5344CB8AC3E}">
        <p14:creationId xmlns:p14="http://schemas.microsoft.com/office/powerpoint/2010/main" val="1022200306"/>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529">
          <p15:clr>
            <a:srgbClr val="FBAE40"/>
          </p15:clr>
        </p15:guide>
        <p15:guide id="4" pos="67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3DCBE-8AC8-480A-83A4-2068E6BC551A}"/>
              </a:ext>
            </a:extLst>
          </p:cNvPr>
          <p:cNvSpPr>
            <a:spLocks noGrp="1"/>
          </p:cNvSpPr>
          <p:nvPr>
            <p:ph type="dt" sz="half" idx="10"/>
          </p:nvPr>
        </p:nvSpPr>
        <p:spPr/>
        <p:txBody>
          <a:bodyPr/>
          <a:lstStyle/>
          <a:p>
            <a:fld id="{CD8E0253-A17F-4FF6-9DEC-9A9437C2328B}" type="datetime1">
              <a:rPr lang="en-GB" smtClean="0"/>
              <a:t>07/10/2022</a:t>
            </a:fld>
            <a:endParaRPr lang="en-GB"/>
          </a:p>
        </p:txBody>
      </p:sp>
      <p:sp>
        <p:nvSpPr>
          <p:cNvPr id="3" name="Footer Placeholder 2">
            <a:extLst>
              <a:ext uri="{FF2B5EF4-FFF2-40B4-BE49-F238E27FC236}">
                <a16:creationId xmlns:a16="http://schemas.microsoft.com/office/drawing/2014/main" id="{95CBDF9B-EA0B-4D11-995D-318A97074001}"/>
              </a:ext>
            </a:extLst>
          </p:cNvPr>
          <p:cNvSpPr>
            <a:spLocks noGrp="1"/>
          </p:cNvSpPr>
          <p:nvPr>
            <p:ph type="ftr" sz="quarter" idx="11"/>
          </p:nvPr>
        </p:nvSpPr>
        <p:spPr/>
        <p:txBody>
          <a:bodyPr/>
          <a:lstStyle/>
          <a:p>
            <a:r>
              <a:rPr lang="en-GB"/>
              <a:t>For technical support – please contact…</a:t>
            </a:r>
          </a:p>
        </p:txBody>
      </p:sp>
      <p:sp>
        <p:nvSpPr>
          <p:cNvPr id="4" name="Slide Number Placeholder 3">
            <a:extLst>
              <a:ext uri="{FF2B5EF4-FFF2-40B4-BE49-F238E27FC236}">
                <a16:creationId xmlns:a16="http://schemas.microsoft.com/office/drawing/2014/main" id="{1FADF256-32D1-47E6-A616-4F413297AD70}"/>
              </a:ext>
            </a:extLst>
          </p:cNvPr>
          <p:cNvSpPr>
            <a:spLocks noGrp="1"/>
          </p:cNvSpPr>
          <p:nvPr>
            <p:ph type="sldNum" sz="quarter" idx="12"/>
          </p:nvPr>
        </p:nvSpPr>
        <p:spPr/>
        <p:txBody>
          <a:bodyPr/>
          <a:lstStyle/>
          <a:p>
            <a:fld id="{1172451D-D169-4955-B5C1-4112F5DC899A}" type="slidenum">
              <a:rPr lang="en-GB" smtClean="0"/>
              <a:t>‹#›</a:t>
            </a:fld>
            <a:endParaRPr lang="en-GB"/>
          </a:p>
        </p:txBody>
      </p:sp>
    </p:spTree>
    <p:extLst>
      <p:ext uri="{BB962C8B-B14F-4D97-AF65-F5344CB8AC3E}">
        <p14:creationId xmlns:p14="http://schemas.microsoft.com/office/powerpoint/2010/main" val="1117086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760AC-7EAC-494B-85E2-23EDE850E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989694-C10D-416F-ACC8-99CD96A07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37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0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D748-C989-4D91-ADFF-4CD4EBA7B552}"/>
              </a:ext>
            </a:extLst>
          </p:cNvPr>
          <p:cNvSpPr>
            <a:spLocks noGrp="1"/>
          </p:cNvSpPr>
          <p:nvPr>
            <p:ph type="ctrTitle"/>
          </p:nvPr>
        </p:nvSpPr>
        <p:spPr>
          <a:xfrm>
            <a:off x="839788" y="2050181"/>
            <a:ext cx="10799762" cy="1648509"/>
          </a:xfrm>
        </p:spPr>
        <p:txBody>
          <a:bodyPr/>
          <a:lstStyle/>
          <a:p>
            <a:r>
              <a:rPr lang="en-US"/>
              <a:t>Network Maturity Matrix</a:t>
            </a:r>
            <a:endParaRPr lang="en-GB"/>
          </a:p>
        </p:txBody>
      </p:sp>
      <p:sp>
        <p:nvSpPr>
          <p:cNvPr id="3" name="Subtitle 2">
            <a:extLst>
              <a:ext uri="{FF2B5EF4-FFF2-40B4-BE49-F238E27FC236}">
                <a16:creationId xmlns:a16="http://schemas.microsoft.com/office/drawing/2014/main" id="{580E8D95-468A-432C-BD00-38162ED195EA}"/>
              </a:ext>
            </a:extLst>
          </p:cNvPr>
          <p:cNvSpPr>
            <a:spLocks noGrp="1"/>
          </p:cNvSpPr>
          <p:nvPr>
            <p:ph type="subTitle" idx="1"/>
          </p:nvPr>
        </p:nvSpPr>
        <p:spPr/>
        <p:txBody>
          <a:bodyPr/>
          <a:lstStyle/>
          <a:p>
            <a:r>
              <a:rPr lang="en-US"/>
              <a:t>Slide deck to use in virtual meetings</a:t>
            </a:r>
            <a:endParaRPr lang="en-GB"/>
          </a:p>
        </p:txBody>
      </p:sp>
    </p:spTree>
    <p:extLst>
      <p:ext uri="{BB962C8B-B14F-4D97-AF65-F5344CB8AC3E}">
        <p14:creationId xmlns:p14="http://schemas.microsoft.com/office/powerpoint/2010/main" val="75078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083033848"/>
              </p:ext>
            </p:extLst>
          </p:nvPr>
        </p:nvGraphicFramePr>
        <p:xfrm>
          <a:off x="383821" y="101600"/>
          <a:ext cx="11514667" cy="5907476"/>
        </p:xfrm>
        <a:graphic>
          <a:graphicData uri="http://schemas.openxmlformats.org/drawingml/2006/table">
            <a:tbl>
              <a:tblPr firstRow="1" bandRow="1">
                <a:tableStyleId>{5C22544A-7EE6-4342-B048-85BDC9FD1C3A}</a:tableStyleId>
              </a:tblPr>
              <a:tblGrid>
                <a:gridCol w="1039519">
                  <a:extLst>
                    <a:ext uri="{9D8B030D-6E8A-4147-A177-3AD203B41FA5}">
                      <a16:colId xmlns:a16="http://schemas.microsoft.com/office/drawing/2014/main" val="952844739"/>
                    </a:ext>
                  </a:extLst>
                </a:gridCol>
                <a:gridCol w="10475148">
                  <a:extLst>
                    <a:ext uri="{9D8B030D-6E8A-4147-A177-3AD203B41FA5}">
                      <a16:colId xmlns:a16="http://schemas.microsoft.com/office/drawing/2014/main" val="3420257377"/>
                    </a:ext>
                  </a:extLst>
                </a:gridCol>
              </a:tblGrid>
              <a:tr h="408434">
                <a:tc>
                  <a:txBody>
                    <a:bodyPr/>
                    <a:lstStyle/>
                    <a:p>
                      <a:endParaRPr lang="en-GB"/>
                    </a:p>
                  </a:txBody>
                  <a:tcPr>
                    <a:solidFill>
                      <a:schemeClr val="accent6"/>
                    </a:solidFill>
                  </a:tcPr>
                </a:tc>
                <a:tc>
                  <a:txBody>
                    <a:bodyPr/>
                    <a:lstStyle/>
                    <a:p>
                      <a:r>
                        <a:rPr lang="en-US"/>
                        <a:t>Impact and Value</a:t>
                      </a:r>
                      <a:endParaRPr lang="en-GB"/>
                    </a:p>
                  </a:txBody>
                  <a:tcPr>
                    <a:solidFill>
                      <a:schemeClr val="accent6"/>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6">
                        <a:lumMod val="60000"/>
                        <a:lumOff val="40000"/>
                      </a:schemeClr>
                    </a:solidFill>
                  </a:tcPr>
                </a:tc>
                <a:tc>
                  <a:txBody>
                    <a:bodyPr/>
                    <a:lstStyle/>
                    <a:p>
                      <a:r>
                        <a:rPr lang="en-US"/>
                        <a:t>The network is acknowledged by members and stakeholders alike for its impact.</a:t>
                      </a:r>
                    </a:p>
                    <a:p>
                      <a:r>
                        <a:rPr lang="en-US"/>
                        <a:t>Members are proud of their accomplishments together and tell stories of measurable impact and innovation.</a:t>
                      </a:r>
                    </a:p>
                    <a:p>
                      <a:r>
                        <a:rPr lang="en-US"/>
                        <a:t>The network reviews the impact it is having in order to understand and repeat its successes.</a:t>
                      </a:r>
                    </a:p>
                    <a:p>
                      <a:r>
                        <a:rPr lang="en-US"/>
                        <a:t>Specific external stakeholders and influencers are targeted with impact stories.</a:t>
                      </a:r>
                      <a:endParaRPr lang="en-GB"/>
                    </a:p>
                  </a:txBody>
                  <a:tcPr>
                    <a:solidFill>
                      <a:schemeClr val="accent6">
                        <a:lumMod val="60000"/>
                        <a:lumOff val="40000"/>
                      </a:schemeClr>
                    </a:solidFill>
                  </a:tcPr>
                </a:tc>
                <a:extLst>
                  <a:ext uri="{0D108BD9-81ED-4DB2-BD59-A6C34878D82A}">
                    <a16:rowId xmlns:a16="http://schemas.microsoft.com/office/drawing/2014/main" val="1847382954"/>
                  </a:ext>
                </a:extLst>
              </a:tr>
              <a:tr h="1027289">
                <a:tc>
                  <a:txBody>
                    <a:bodyPr/>
                    <a:lstStyle/>
                    <a:p>
                      <a:r>
                        <a:rPr lang="en-US"/>
                        <a:t>Four</a:t>
                      </a:r>
                      <a:endParaRPr lang="en-GB"/>
                    </a:p>
                  </a:txBody>
                  <a:tcPr>
                    <a:solidFill>
                      <a:schemeClr val="accent6">
                        <a:lumMod val="40000"/>
                        <a:lumOff val="60000"/>
                      </a:schemeClr>
                    </a:solidFill>
                  </a:tcPr>
                </a:tc>
                <a:tc>
                  <a:txBody>
                    <a:bodyPr/>
                    <a:lstStyle/>
                    <a:p>
                      <a:r>
                        <a:rPr lang="en-US"/>
                        <a:t>The network tracks, captures and shares success stories, with evidence of benefits and impact.</a:t>
                      </a:r>
                    </a:p>
                    <a:p>
                      <a:r>
                        <a:rPr lang="en-US"/>
                        <a:t>These stories are celebrated and communicated to external stakeholders and audiences.</a:t>
                      </a:r>
                    </a:p>
                    <a:p>
                      <a:r>
                        <a:rPr lang="en-US"/>
                        <a:t>Stakeholders understand the impact the network is having, and actively promote this.</a:t>
                      </a:r>
                      <a:endParaRPr lang="en-GB"/>
                    </a:p>
                  </a:txBody>
                  <a:tcPr>
                    <a:solidFill>
                      <a:schemeClr val="accent6">
                        <a:lumMod val="40000"/>
                        <a:lumOff val="60000"/>
                      </a:schemeClr>
                    </a:solidFill>
                  </a:tcPr>
                </a:tc>
                <a:extLst>
                  <a:ext uri="{0D108BD9-81ED-4DB2-BD59-A6C34878D82A}">
                    <a16:rowId xmlns:a16="http://schemas.microsoft.com/office/drawing/2014/main" val="2781669718"/>
                  </a:ext>
                </a:extLst>
              </a:tr>
              <a:tr h="1016000">
                <a:tc>
                  <a:txBody>
                    <a:bodyPr/>
                    <a:lstStyle/>
                    <a:p>
                      <a:r>
                        <a:rPr lang="en-US"/>
                        <a:t>Three</a:t>
                      </a:r>
                      <a:endParaRPr lang="en-GB"/>
                    </a:p>
                  </a:txBody>
                  <a:tcPr>
                    <a:solidFill>
                      <a:schemeClr val="accent6">
                        <a:lumMod val="60000"/>
                        <a:lumOff val="40000"/>
                      </a:schemeClr>
                    </a:solidFill>
                  </a:tcPr>
                </a:tc>
                <a:tc>
                  <a:txBody>
                    <a:bodyPr/>
                    <a:lstStyle/>
                    <a:p>
                      <a:r>
                        <a:rPr lang="en-US"/>
                        <a:t>The network members have a shared understanding of the value they add. Some senior stakeholders visibly acknowledge this.</a:t>
                      </a:r>
                    </a:p>
                    <a:p>
                      <a:r>
                        <a:rPr lang="en-US"/>
                        <a:t>Examples exist which clearly demonstrate clear impact, for example, on patient outcomes.</a:t>
                      </a:r>
                      <a:endParaRPr lang="en-GB"/>
                    </a:p>
                  </a:txBody>
                  <a:tcPr>
                    <a:solidFill>
                      <a:schemeClr val="accent6">
                        <a:lumMod val="60000"/>
                        <a:lumOff val="40000"/>
                      </a:schemeClr>
                    </a:solidFill>
                  </a:tcPr>
                </a:tc>
                <a:extLst>
                  <a:ext uri="{0D108BD9-81ED-4DB2-BD59-A6C34878D82A}">
                    <a16:rowId xmlns:a16="http://schemas.microsoft.com/office/drawing/2014/main" val="3786695510"/>
                  </a:ext>
                </a:extLst>
              </a:tr>
              <a:tr h="1027289">
                <a:tc>
                  <a:txBody>
                    <a:bodyPr/>
                    <a:lstStyle/>
                    <a:p>
                      <a:r>
                        <a:rPr lang="en-US"/>
                        <a:t>Two</a:t>
                      </a:r>
                      <a:endParaRPr lang="en-GB"/>
                    </a:p>
                  </a:txBody>
                  <a:tcPr>
                    <a:solidFill>
                      <a:schemeClr val="accent6">
                        <a:lumMod val="40000"/>
                        <a:lumOff val="60000"/>
                      </a:schemeClr>
                    </a:solidFill>
                  </a:tcPr>
                </a:tc>
                <a:tc>
                  <a:txBody>
                    <a:bodyPr/>
                    <a:lstStyle/>
                    <a:p>
                      <a:r>
                        <a:rPr lang="en-US"/>
                        <a:t>Some members can point to examples of value and impact, but nobody has the big picture.</a:t>
                      </a:r>
                    </a:p>
                    <a:p>
                      <a:r>
                        <a:rPr lang="en-GB"/>
                        <a:t>Some success stories may be captured, but in an ad-hoc manner.</a:t>
                      </a:r>
                    </a:p>
                    <a:p>
                      <a:r>
                        <a:rPr lang="en-GB"/>
                        <a:t>Senior stakeholders are aware of the impact but lack passion to really promote this.</a:t>
                      </a:r>
                    </a:p>
                  </a:txBody>
                  <a:tcPr>
                    <a:solidFill>
                      <a:schemeClr val="accent6">
                        <a:lumMod val="40000"/>
                        <a:lumOff val="6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6">
                        <a:lumMod val="60000"/>
                        <a:lumOff val="40000"/>
                      </a:schemeClr>
                    </a:solidFill>
                  </a:tcPr>
                </a:tc>
                <a:tc>
                  <a:txBody>
                    <a:bodyPr/>
                    <a:lstStyle/>
                    <a:p>
                      <a:r>
                        <a:rPr lang="en-US"/>
                        <a:t>Impact is not really discussed.</a:t>
                      </a:r>
                    </a:p>
                    <a:p>
                      <a:r>
                        <a:rPr lang="en-US"/>
                        <a:t>Members are comfortable just to ‘belong to the club’.</a:t>
                      </a:r>
                    </a:p>
                    <a:p>
                      <a:r>
                        <a:rPr lang="en-US"/>
                        <a:t>Nobody takes responsibility for capturing and sharing successes or prompting the “Are we making a difference?” conversation.</a:t>
                      </a:r>
                      <a:endParaRPr lang="en-GB"/>
                    </a:p>
                  </a:txBody>
                  <a:tcPr>
                    <a:solidFill>
                      <a:schemeClr val="accent6">
                        <a:lumMod val="60000"/>
                        <a:lumOff val="4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35037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26039967"/>
              </p:ext>
            </p:extLst>
          </p:nvPr>
        </p:nvGraphicFramePr>
        <p:xfrm>
          <a:off x="383822" y="101600"/>
          <a:ext cx="11198578" cy="638922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3"/>
                    </a:solidFill>
                  </a:tcPr>
                </a:tc>
                <a:tc>
                  <a:txBody>
                    <a:bodyPr/>
                    <a:lstStyle/>
                    <a:p>
                      <a:r>
                        <a:rPr lang="en-US"/>
                        <a:t>Sustainability and Renewal</a:t>
                      </a:r>
                      <a:endParaRPr lang="en-GB"/>
                    </a:p>
                  </a:txBody>
                  <a:tcPr>
                    <a:solidFill>
                      <a:schemeClr val="accent3"/>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3">
                        <a:lumMod val="60000"/>
                        <a:lumOff val="40000"/>
                      </a:schemeClr>
                    </a:solidFill>
                  </a:tcPr>
                </a:tc>
                <a:tc>
                  <a:txBody>
                    <a:bodyPr/>
                    <a:lstStyle/>
                    <a:p>
                      <a:r>
                        <a:rPr lang="en-US"/>
                        <a:t>The network is not reliant on a specific individual to maintain momentum. Multiple channels (e.g. voice, data, email, webcast) are used innovatively. Dialogue is rich and varied, incorporating personal exchanges and business focus.</a:t>
                      </a:r>
                    </a:p>
                    <a:p>
                      <a:r>
                        <a:rPr lang="en-US"/>
                        <a:t>There is an agreed strategy for growth, funding and recruitment of new members.</a:t>
                      </a:r>
                      <a:endParaRPr lang="en-GB"/>
                    </a:p>
                  </a:txBody>
                  <a:tcPr>
                    <a:solidFill>
                      <a:schemeClr val="accent3">
                        <a:lumMod val="60000"/>
                        <a:lumOff val="4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3">
                        <a:lumMod val="40000"/>
                        <a:lumOff val="60000"/>
                      </a:schemeClr>
                    </a:solidFill>
                  </a:tcPr>
                </a:tc>
                <a:tc>
                  <a:txBody>
                    <a:bodyPr/>
                    <a:lstStyle/>
                    <a:p>
                      <a:r>
                        <a:rPr lang="en-US"/>
                        <a:t>Newcomers rapidly feel welcome and involved and bring new energy to the group.</a:t>
                      </a:r>
                    </a:p>
                    <a:p>
                      <a:r>
                        <a:rPr lang="en-US"/>
                        <a:t>Dialogue is stimulating and there is a sense of dynamism and interest.</a:t>
                      </a:r>
                    </a:p>
                    <a:p>
                      <a:r>
                        <a:rPr lang="en-US"/>
                        <a:t>Fresh thinking is regularly brought into the network through external input. Sources of funding and support are understood.</a:t>
                      </a:r>
                      <a:endParaRPr lang="en-GB"/>
                    </a:p>
                  </a:txBody>
                  <a:tcPr>
                    <a:solidFill>
                      <a:schemeClr val="accent3">
                        <a:lumMod val="40000"/>
                        <a:lumOff val="6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3">
                        <a:lumMod val="60000"/>
                        <a:lumOff val="40000"/>
                      </a:schemeClr>
                    </a:solidFill>
                  </a:tcPr>
                </a:tc>
                <a:tc>
                  <a:txBody>
                    <a:bodyPr/>
                    <a:lstStyle/>
                    <a:p>
                      <a:r>
                        <a:rPr lang="en-US"/>
                        <a:t>Membership grows organically at expected levels.</a:t>
                      </a:r>
                    </a:p>
                    <a:p>
                      <a:r>
                        <a:rPr lang="en-US"/>
                        <a:t>Funding and support are discussed. Members talk about the future of the network and are ambitious for growth.</a:t>
                      </a:r>
                      <a:endParaRPr lang="en-GB"/>
                    </a:p>
                  </a:txBody>
                  <a:tcPr>
                    <a:solidFill>
                      <a:schemeClr val="accent3">
                        <a:lumMod val="60000"/>
                        <a:lumOff val="4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3">
                        <a:lumMod val="40000"/>
                        <a:lumOff val="60000"/>
                      </a:schemeClr>
                    </a:solidFill>
                  </a:tcPr>
                </a:tc>
                <a:tc>
                  <a:txBody>
                    <a:bodyPr/>
                    <a:lstStyle/>
                    <a:p>
                      <a:r>
                        <a:rPr lang="en-US"/>
                        <a:t>The network is viable, but membership is static. No plans to recruit new members or pursue additional sources of funding.</a:t>
                      </a:r>
                    </a:p>
                    <a:p>
                      <a:r>
                        <a:rPr lang="en-US"/>
                        <a:t>Opportunities to merge with overlapping communities are not discussed.</a:t>
                      </a:r>
                    </a:p>
                    <a:p>
                      <a:r>
                        <a:rPr lang="en-US"/>
                        <a:t>Dialogue is predictable and not varied.</a:t>
                      </a:r>
                      <a:endParaRPr lang="en-GB"/>
                    </a:p>
                  </a:txBody>
                  <a:tcPr>
                    <a:solidFill>
                      <a:schemeClr val="accent3">
                        <a:lumMod val="40000"/>
                        <a:lumOff val="6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3">
                        <a:lumMod val="60000"/>
                        <a:lumOff val="40000"/>
                      </a:schemeClr>
                    </a:solidFill>
                  </a:tcPr>
                </a:tc>
                <a:tc>
                  <a:txBody>
                    <a:bodyPr/>
                    <a:lstStyle/>
                    <a:p>
                      <a:r>
                        <a:rPr lang="en-US"/>
                        <a:t>The network is ticking-over on the basis of goodwill but competition for members’ time leads to periods of drought.</a:t>
                      </a:r>
                    </a:p>
                    <a:p>
                      <a:r>
                        <a:rPr lang="en-US"/>
                        <a:t>It’s all about survival rather than sustainability.</a:t>
                      </a:r>
                      <a:endParaRPr lang="en-GB"/>
                    </a:p>
                  </a:txBody>
                  <a:tcPr>
                    <a:solidFill>
                      <a:schemeClr val="accent3">
                        <a:lumMod val="60000"/>
                        <a:lumOff val="4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7034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6B72-9F09-A217-BEAB-58B515E3C532}"/>
              </a:ext>
            </a:extLst>
          </p:cNvPr>
          <p:cNvSpPr>
            <a:spLocks noGrp="1"/>
          </p:cNvSpPr>
          <p:nvPr>
            <p:ph type="title"/>
          </p:nvPr>
        </p:nvSpPr>
        <p:spPr/>
        <p:txBody>
          <a:bodyPr/>
          <a:lstStyle/>
          <a:p>
            <a:r>
              <a:rPr lang="en-US" sz="3200"/>
              <a:t>Where do we need to focus next?</a:t>
            </a:r>
            <a:br>
              <a:rPr lang="en-US" sz="3200"/>
            </a:br>
            <a:endParaRPr lang="en-GB" sz="3200" b="1" i="1">
              <a:effectLst/>
            </a:endParaRPr>
          </a:p>
        </p:txBody>
      </p:sp>
      <p:sp>
        <p:nvSpPr>
          <p:cNvPr id="3" name="Content Placeholder 2">
            <a:extLst>
              <a:ext uri="{FF2B5EF4-FFF2-40B4-BE49-F238E27FC236}">
                <a16:creationId xmlns:a16="http://schemas.microsoft.com/office/drawing/2014/main" id="{6DECB316-3B30-D41B-7838-52A4A01FD656}"/>
              </a:ext>
            </a:extLst>
          </p:cNvPr>
          <p:cNvSpPr>
            <a:spLocks noGrp="1"/>
          </p:cNvSpPr>
          <p:nvPr>
            <p:ph idx="1"/>
          </p:nvPr>
        </p:nvSpPr>
        <p:spPr>
          <a:xfrm>
            <a:off x="838200" y="1518064"/>
            <a:ext cx="10515600" cy="4351338"/>
          </a:xfrm>
        </p:spPr>
        <p:txBody>
          <a:bodyPr>
            <a:normAutofit/>
          </a:bodyPr>
          <a:lstStyle/>
          <a:p>
            <a:pPr marL="0" indent="0">
              <a:buNone/>
            </a:pPr>
            <a:r>
              <a:rPr lang="en-US"/>
              <a:t>Based on conversation +/- the scores we will establish which of the headings we need to focus on</a:t>
            </a:r>
            <a:endParaRPr lang="en-US">
              <a:effectLst/>
            </a:endParaRPr>
          </a:p>
          <a:p>
            <a:pPr marL="0" lvl="0" indent="0">
              <a:buNone/>
            </a:pPr>
            <a:endParaRPr lang="en-GB" sz="2800">
              <a:effectLst/>
            </a:endParaRPr>
          </a:p>
          <a:p>
            <a:pPr marL="0" indent="0">
              <a:buNone/>
            </a:pPr>
            <a:endParaRPr lang="en-GB"/>
          </a:p>
          <a:p>
            <a:pPr marL="0" indent="0">
              <a:buNone/>
            </a:pPr>
            <a:endParaRPr lang="en-GB"/>
          </a:p>
          <a:p>
            <a:pPr marL="0" indent="0">
              <a:buNone/>
            </a:pPr>
            <a:endParaRPr lang="en-GB"/>
          </a:p>
          <a:p>
            <a:pPr marL="0" lvl="0" indent="0">
              <a:buNone/>
            </a:pPr>
            <a:r>
              <a:rPr lang="en-US" sz="2800">
                <a:effectLst/>
              </a:rPr>
              <a:t>How do we get there?</a:t>
            </a:r>
          </a:p>
          <a:p>
            <a:pPr marL="1257300" lvl="2" indent="-342900">
              <a:buFont typeface="Symbol" panose="05050102010706020507" pitchFamily="18" charset="2"/>
              <a:buChar char=""/>
            </a:pPr>
            <a:r>
              <a:rPr lang="en-GB">
                <a:effectLst/>
              </a:rPr>
              <a:t>Group discussion </a:t>
            </a:r>
          </a:p>
          <a:p>
            <a:pPr marL="0" indent="0">
              <a:buNone/>
            </a:pPr>
            <a:endParaRPr lang="en-GB"/>
          </a:p>
        </p:txBody>
      </p:sp>
      <p:sp>
        <p:nvSpPr>
          <p:cNvPr id="4" name="Slide Number Placeholder 3">
            <a:extLst>
              <a:ext uri="{FF2B5EF4-FFF2-40B4-BE49-F238E27FC236}">
                <a16:creationId xmlns:a16="http://schemas.microsoft.com/office/drawing/2014/main" id="{C607432E-200F-301F-6211-C77BB56FD528}"/>
              </a:ext>
            </a:extLst>
          </p:cNvPr>
          <p:cNvSpPr>
            <a:spLocks noGrp="1"/>
          </p:cNvSpPr>
          <p:nvPr>
            <p:ph type="sldNum" sz="quarter" idx="4"/>
          </p:nvPr>
        </p:nvSpPr>
        <p:spPr/>
        <p:txBody>
          <a:bodyPr/>
          <a:lstStyle/>
          <a:p>
            <a:fld id="{A0C8DAFA-258F-4019-A368-83120339C093}" type="slidenum">
              <a:rPr lang="en-GB" smtClean="0"/>
              <a:pPr/>
              <a:t>12</a:t>
            </a:fld>
            <a:endParaRPr lang="en-GB"/>
          </a:p>
        </p:txBody>
      </p:sp>
      <p:graphicFrame>
        <p:nvGraphicFramePr>
          <p:cNvPr id="5" name="Table 5">
            <a:extLst>
              <a:ext uri="{FF2B5EF4-FFF2-40B4-BE49-F238E27FC236}">
                <a16:creationId xmlns:a16="http://schemas.microsoft.com/office/drawing/2014/main" id="{B902DA96-97A1-1EB3-19E4-5AAD466BC947}"/>
              </a:ext>
            </a:extLst>
          </p:cNvPr>
          <p:cNvGraphicFramePr>
            <a:graphicFrameLocks noGrp="1"/>
          </p:cNvGraphicFramePr>
          <p:nvPr>
            <p:extLst>
              <p:ext uri="{D42A27DB-BD31-4B8C-83A1-F6EECF244321}">
                <p14:modId xmlns:p14="http://schemas.microsoft.com/office/powerpoint/2010/main" val="521817609"/>
              </p:ext>
            </p:extLst>
          </p:nvPr>
        </p:nvGraphicFramePr>
        <p:xfrm>
          <a:off x="643467" y="2679929"/>
          <a:ext cx="10905065" cy="1285240"/>
        </p:xfrm>
        <a:graphic>
          <a:graphicData uri="http://schemas.openxmlformats.org/drawingml/2006/table">
            <a:tbl>
              <a:tblPr firstRow="1" bandRow="1">
                <a:tableStyleId>{5C22544A-7EE6-4342-B048-85BDC9FD1C3A}</a:tableStyleId>
              </a:tblPr>
              <a:tblGrid>
                <a:gridCol w="1122710">
                  <a:extLst>
                    <a:ext uri="{9D8B030D-6E8A-4147-A177-3AD203B41FA5}">
                      <a16:colId xmlns:a16="http://schemas.microsoft.com/office/drawing/2014/main" val="3100978910"/>
                    </a:ext>
                  </a:extLst>
                </a:gridCol>
                <a:gridCol w="1441797">
                  <a:extLst>
                    <a:ext uri="{9D8B030D-6E8A-4147-A177-3AD203B41FA5}">
                      <a16:colId xmlns:a16="http://schemas.microsoft.com/office/drawing/2014/main" val="4008879349"/>
                    </a:ext>
                  </a:extLst>
                </a:gridCol>
                <a:gridCol w="1524893">
                  <a:extLst>
                    <a:ext uri="{9D8B030D-6E8A-4147-A177-3AD203B41FA5}">
                      <a16:colId xmlns:a16="http://schemas.microsoft.com/office/drawing/2014/main" val="3369586382"/>
                    </a:ext>
                  </a:extLst>
                </a:gridCol>
                <a:gridCol w="1363133">
                  <a:extLst>
                    <a:ext uri="{9D8B030D-6E8A-4147-A177-3AD203B41FA5}">
                      <a16:colId xmlns:a16="http://schemas.microsoft.com/office/drawing/2014/main" val="414490127"/>
                    </a:ext>
                  </a:extLst>
                </a:gridCol>
                <a:gridCol w="1215007">
                  <a:extLst>
                    <a:ext uri="{9D8B030D-6E8A-4147-A177-3AD203B41FA5}">
                      <a16:colId xmlns:a16="http://schemas.microsoft.com/office/drawing/2014/main" val="187889244"/>
                    </a:ext>
                  </a:extLst>
                </a:gridCol>
                <a:gridCol w="1511259">
                  <a:extLst>
                    <a:ext uri="{9D8B030D-6E8A-4147-A177-3AD203B41FA5}">
                      <a16:colId xmlns:a16="http://schemas.microsoft.com/office/drawing/2014/main" val="1432262477"/>
                    </a:ext>
                  </a:extLst>
                </a:gridCol>
                <a:gridCol w="1161467">
                  <a:extLst>
                    <a:ext uri="{9D8B030D-6E8A-4147-A177-3AD203B41FA5}">
                      <a16:colId xmlns:a16="http://schemas.microsoft.com/office/drawing/2014/main" val="3758112484"/>
                    </a:ext>
                  </a:extLst>
                </a:gridCol>
                <a:gridCol w="1564799">
                  <a:extLst>
                    <a:ext uri="{9D8B030D-6E8A-4147-A177-3AD203B41FA5}">
                      <a16:colId xmlns:a16="http://schemas.microsoft.com/office/drawing/2014/main" val="1573178636"/>
                    </a:ext>
                  </a:extLst>
                </a:gridCol>
              </a:tblGrid>
              <a:tr h="0">
                <a:tc>
                  <a:txBody>
                    <a:bodyPr/>
                    <a:lstStyle/>
                    <a:p>
                      <a:r>
                        <a:rPr lang="en-US"/>
                        <a:t>Purpose and Direction</a:t>
                      </a:r>
                      <a:endParaRPr lang="en-GB"/>
                    </a:p>
                  </a:txBody>
                  <a:tcPr/>
                </a:tc>
                <a:tc>
                  <a:txBody>
                    <a:bodyPr/>
                    <a:lstStyle/>
                    <a:p>
                      <a:r>
                        <a:rPr lang="en-US"/>
                        <a:t>Governance and Structure</a:t>
                      </a:r>
                      <a:endParaRPr lang="en-GB"/>
                    </a:p>
                  </a:txBody>
                  <a:tcPr>
                    <a:solidFill>
                      <a:schemeClr val="accent4"/>
                    </a:solidFill>
                  </a:tcPr>
                </a:tc>
                <a:tc>
                  <a:txBody>
                    <a:bodyPr/>
                    <a:lstStyle/>
                    <a:p>
                      <a:r>
                        <a:rPr lang="en-US"/>
                        <a:t>Leadership and Facilitation</a:t>
                      </a:r>
                      <a:endParaRPr lang="en-GB"/>
                    </a:p>
                  </a:txBody>
                  <a:tcPr>
                    <a:solidFill>
                      <a:schemeClr val="accent1">
                        <a:lumMod val="60000"/>
                        <a:lumOff val="40000"/>
                      </a:schemeClr>
                    </a:solidFill>
                  </a:tcPr>
                </a:tc>
                <a:tc>
                  <a:txBody>
                    <a:bodyPr/>
                    <a:lstStyle/>
                    <a:p>
                      <a:r>
                        <a:rPr lang="en-US"/>
                        <a:t>Knowledge Capture and Reuse</a:t>
                      </a:r>
                      <a:endParaRPr lang="en-GB"/>
                    </a:p>
                  </a:txBody>
                  <a:tcPr>
                    <a:solidFill>
                      <a:schemeClr val="accent1">
                        <a:lumMod val="75000"/>
                      </a:schemeClr>
                    </a:solidFill>
                  </a:tcPr>
                </a:tc>
                <a:tc>
                  <a:txBody>
                    <a:bodyPr/>
                    <a:lstStyle/>
                    <a:p>
                      <a:r>
                        <a:rPr lang="en-US"/>
                        <a:t>Integrity and Vitality</a:t>
                      </a:r>
                      <a:endParaRPr lang="en-GB"/>
                    </a:p>
                  </a:txBody>
                  <a:tcPr>
                    <a:solidFill>
                      <a:schemeClr val="accent5"/>
                    </a:solidFill>
                  </a:tcPr>
                </a:tc>
                <a:tc>
                  <a:txBody>
                    <a:bodyPr/>
                    <a:lstStyle/>
                    <a:p>
                      <a:r>
                        <a:rPr lang="en-US"/>
                        <a:t>Learning and Improvement</a:t>
                      </a:r>
                      <a:endParaRPr lang="en-GB"/>
                    </a:p>
                  </a:txBody>
                  <a:tcPr>
                    <a:solidFill>
                      <a:srgbClr val="FF5050"/>
                    </a:solidFill>
                  </a:tcPr>
                </a:tc>
                <a:tc>
                  <a:txBody>
                    <a:bodyPr/>
                    <a:lstStyle/>
                    <a:p>
                      <a:r>
                        <a:rPr lang="en-US"/>
                        <a:t>Impact and Value</a:t>
                      </a:r>
                      <a:endParaRPr lang="en-GB"/>
                    </a:p>
                  </a:txBody>
                  <a:tcPr>
                    <a:solidFill>
                      <a:schemeClr val="accent6"/>
                    </a:solidFill>
                  </a:tcPr>
                </a:tc>
                <a:tc>
                  <a:txBody>
                    <a:bodyPr/>
                    <a:lstStyle/>
                    <a:p>
                      <a:r>
                        <a:rPr lang="en-US"/>
                        <a:t>Sustainability and Renewal</a:t>
                      </a:r>
                      <a:endParaRPr lang="en-GB"/>
                    </a:p>
                  </a:txBody>
                  <a:tcPr>
                    <a:solidFill>
                      <a:schemeClr val="accent3"/>
                    </a:solidFill>
                  </a:tcPr>
                </a:tc>
                <a:extLst>
                  <a:ext uri="{0D108BD9-81ED-4DB2-BD59-A6C34878D82A}">
                    <a16:rowId xmlns:a16="http://schemas.microsoft.com/office/drawing/2014/main" val="1500830325"/>
                  </a:ext>
                </a:extLst>
              </a:tr>
              <a:tr h="370840">
                <a:tc>
                  <a:txBody>
                    <a:bodyPr/>
                    <a:lstStyle/>
                    <a:p>
                      <a:endParaRPr lang="en-GB"/>
                    </a:p>
                  </a:txBody>
                  <a:tcPr/>
                </a:tc>
                <a:tc>
                  <a:txBody>
                    <a:bodyPr/>
                    <a:lstStyle/>
                    <a:p>
                      <a:endParaRPr lang="en-GB"/>
                    </a:p>
                  </a:txBody>
                  <a:tcPr>
                    <a:solidFill>
                      <a:schemeClr val="accent4">
                        <a:lumMod val="20000"/>
                        <a:lumOff val="80000"/>
                      </a:schemeClr>
                    </a:solidFill>
                  </a:tcPr>
                </a:tc>
                <a:tc>
                  <a:txBody>
                    <a:bodyPr/>
                    <a:lstStyle/>
                    <a:p>
                      <a:endParaRPr lang="en-GB"/>
                    </a:p>
                  </a:txBody>
                  <a:tcPr>
                    <a:solidFill>
                      <a:schemeClr val="tx2">
                        <a:lumMod val="20000"/>
                        <a:lumOff val="80000"/>
                      </a:schemeClr>
                    </a:solidFill>
                  </a:tcPr>
                </a:tc>
                <a:tc>
                  <a:txBody>
                    <a:bodyPr/>
                    <a:lstStyle/>
                    <a:p>
                      <a:endParaRPr lang="en-GB"/>
                    </a:p>
                  </a:txBody>
                  <a:tcPr>
                    <a:solidFill>
                      <a:srgbClr val="E1F0FF"/>
                    </a:solidFill>
                  </a:tcPr>
                </a:tc>
                <a:tc>
                  <a:txBody>
                    <a:bodyPr/>
                    <a:lstStyle/>
                    <a:p>
                      <a:endParaRPr lang="en-GB"/>
                    </a:p>
                  </a:txBody>
                  <a:tcPr>
                    <a:solidFill>
                      <a:schemeClr val="accent5">
                        <a:lumMod val="20000"/>
                        <a:lumOff val="80000"/>
                      </a:schemeClr>
                    </a:solidFill>
                  </a:tcPr>
                </a:tc>
                <a:tc>
                  <a:txBody>
                    <a:bodyPr/>
                    <a:lstStyle/>
                    <a:p>
                      <a:endParaRPr lang="en-GB"/>
                    </a:p>
                  </a:txBody>
                  <a:tcPr>
                    <a:solidFill>
                      <a:srgbClr val="FFCCCC"/>
                    </a:solidFill>
                  </a:tcPr>
                </a:tc>
                <a:tc>
                  <a:txBody>
                    <a:bodyPr/>
                    <a:lstStyle/>
                    <a:p>
                      <a:endParaRPr lang="en-GB"/>
                    </a:p>
                  </a:txBody>
                  <a:tcPr>
                    <a:solidFill>
                      <a:schemeClr val="accent6">
                        <a:lumMod val="20000"/>
                        <a:lumOff val="80000"/>
                      </a:schemeClr>
                    </a:solidFill>
                  </a:tcPr>
                </a:tc>
                <a:tc>
                  <a:txBody>
                    <a:bodyPr/>
                    <a:lstStyle/>
                    <a:p>
                      <a:endParaRPr lang="en-GB"/>
                    </a:p>
                  </a:txBody>
                  <a:tcPr>
                    <a:solidFill>
                      <a:schemeClr val="accent3">
                        <a:lumMod val="20000"/>
                        <a:lumOff val="80000"/>
                      </a:schemeClr>
                    </a:solidFill>
                  </a:tcPr>
                </a:tc>
                <a:extLst>
                  <a:ext uri="{0D108BD9-81ED-4DB2-BD59-A6C34878D82A}">
                    <a16:rowId xmlns:a16="http://schemas.microsoft.com/office/drawing/2014/main" val="2088606511"/>
                  </a:ext>
                </a:extLst>
              </a:tr>
            </a:tbl>
          </a:graphicData>
        </a:graphic>
      </p:graphicFrame>
    </p:spTree>
    <p:extLst>
      <p:ext uri="{BB962C8B-B14F-4D97-AF65-F5344CB8AC3E}">
        <p14:creationId xmlns:p14="http://schemas.microsoft.com/office/powerpoint/2010/main" val="53516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6B72-9F09-A217-BEAB-58B515E3C532}"/>
              </a:ext>
            </a:extLst>
          </p:cNvPr>
          <p:cNvSpPr>
            <a:spLocks noGrp="1"/>
          </p:cNvSpPr>
          <p:nvPr>
            <p:ph type="title"/>
          </p:nvPr>
        </p:nvSpPr>
        <p:spPr/>
        <p:txBody>
          <a:bodyPr/>
          <a:lstStyle/>
          <a:p>
            <a:pPr marL="0" lvl="0" indent="0">
              <a:buFont typeface="+mj-lt"/>
              <a:buNone/>
            </a:pPr>
            <a:r>
              <a:rPr lang="en-US" sz="3200" b="1">
                <a:effectLst/>
              </a:rPr>
              <a:t>Network Maturity Matrix </a:t>
            </a:r>
            <a:br>
              <a:rPr lang="en-US" sz="3200" b="1">
                <a:effectLst/>
              </a:rPr>
            </a:br>
            <a:r>
              <a:rPr lang="en-US" sz="3200" b="1" i="1">
                <a:effectLst/>
              </a:rPr>
              <a:t>(if large group do in breakout rooms)</a:t>
            </a:r>
            <a:endParaRPr lang="en-GB" sz="3200" b="1" i="1">
              <a:effectLst/>
            </a:endParaRPr>
          </a:p>
        </p:txBody>
      </p:sp>
      <p:sp>
        <p:nvSpPr>
          <p:cNvPr id="3" name="Content Placeholder 2">
            <a:extLst>
              <a:ext uri="{FF2B5EF4-FFF2-40B4-BE49-F238E27FC236}">
                <a16:creationId xmlns:a16="http://schemas.microsoft.com/office/drawing/2014/main" id="{6DECB316-3B30-D41B-7838-52A4A01FD656}"/>
              </a:ext>
            </a:extLst>
          </p:cNvPr>
          <p:cNvSpPr>
            <a:spLocks noGrp="1"/>
          </p:cNvSpPr>
          <p:nvPr>
            <p:ph idx="1"/>
          </p:nvPr>
        </p:nvSpPr>
        <p:spPr/>
        <p:txBody>
          <a:bodyPr>
            <a:normAutofit lnSpcReduction="10000"/>
          </a:bodyPr>
          <a:lstStyle/>
          <a:p>
            <a:pPr marL="342900" lvl="0" indent="-342900">
              <a:buFont typeface="Symbol" panose="05050102010706020507" pitchFamily="18" charset="2"/>
              <a:buChar char=""/>
            </a:pPr>
            <a:r>
              <a:rPr lang="en-US" sz="2800">
                <a:effectLst/>
              </a:rPr>
              <a:t>Where are we at? </a:t>
            </a:r>
          </a:p>
          <a:p>
            <a:pPr marL="1257300" lvl="2" indent="-342900">
              <a:buFont typeface="Symbol" panose="05050102010706020507" pitchFamily="18" charset="2"/>
              <a:buChar char=""/>
            </a:pPr>
            <a:r>
              <a:rPr lang="en-US"/>
              <a:t>Using the network maturity matrix we will review this network</a:t>
            </a:r>
          </a:p>
          <a:p>
            <a:pPr marL="1257300" lvl="2" indent="-342900">
              <a:buFont typeface="Symbol" panose="05050102010706020507" pitchFamily="18" charset="2"/>
              <a:buChar char=""/>
            </a:pPr>
            <a:r>
              <a:rPr lang="en-US"/>
              <a:t>Each of the 8 headings will be put in chat – add your suggested score</a:t>
            </a:r>
          </a:p>
          <a:p>
            <a:pPr marL="1257300" lvl="2" indent="-342900">
              <a:buFont typeface="Symbol" panose="05050102010706020507" pitchFamily="18" charset="2"/>
              <a:buChar char=""/>
            </a:pPr>
            <a:r>
              <a:rPr lang="en-US">
                <a:effectLst/>
              </a:rPr>
              <a:t>We will reach a consen</a:t>
            </a:r>
            <a:r>
              <a:rPr lang="en-US"/>
              <a:t>sus score for each heading </a:t>
            </a:r>
            <a:r>
              <a:rPr lang="en-US" i="1"/>
              <a:t>(if between 2 scores choose lowest. Can state working towards the next level e.g. 3 working towards 4)</a:t>
            </a:r>
          </a:p>
          <a:p>
            <a:pPr marL="914400" lvl="2" indent="0">
              <a:buNone/>
            </a:pPr>
            <a:endParaRPr lang="en-GB" sz="2800">
              <a:effectLst/>
            </a:endParaRPr>
          </a:p>
          <a:p>
            <a:pPr marL="342900" lvl="0" indent="-342900">
              <a:buFont typeface="Symbol" panose="05050102010706020507" pitchFamily="18" charset="2"/>
              <a:buChar char=""/>
            </a:pPr>
            <a:r>
              <a:rPr lang="en-US" sz="2800">
                <a:effectLst/>
              </a:rPr>
              <a:t>Where do we need to focus next?</a:t>
            </a:r>
          </a:p>
          <a:p>
            <a:pPr marL="1257300" lvl="2" indent="-342900">
              <a:buFont typeface="Symbol" panose="05050102010706020507" pitchFamily="18" charset="2"/>
              <a:buChar char=""/>
            </a:pPr>
            <a:r>
              <a:rPr lang="en-US"/>
              <a:t>Based on conversation +/- the scores we will establish which of the headings we need to focus on</a:t>
            </a:r>
            <a:endParaRPr lang="en-US">
              <a:effectLst/>
            </a:endParaRPr>
          </a:p>
          <a:p>
            <a:pPr marL="0" lvl="0" indent="0">
              <a:buNone/>
            </a:pPr>
            <a:endParaRPr lang="en-GB" sz="2800">
              <a:effectLst/>
            </a:endParaRPr>
          </a:p>
          <a:p>
            <a:pPr marL="342900" lvl="0" indent="-342900">
              <a:buFont typeface="Symbol" panose="05050102010706020507" pitchFamily="18" charset="2"/>
              <a:buChar char=""/>
            </a:pPr>
            <a:r>
              <a:rPr lang="en-US" sz="2800">
                <a:effectLst/>
              </a:rPr>
              <a:t>How do we get there?</a:t>
            </a:r>
          </a:p>
          <a:p>
            <a:pPr marL="1257300" lvl="2" indent="-342900">
              <a:buFont typeface="Symbol" panose="05050102010706020507" pitchFamily="18" charset="2"/>
              <a:buChar char=""/>
            </a:pPr>
            <a:r>
              <a:rPr lang="en-GB">
                <a:effectLst/>
              </a:rPr>
              <a:t>Group discussion </a:t>
            </a:r>
          </a:p>
          <a:p>
            <a:pPr marL="0" indent="0">
              <a:buNone/>
            </a:pPr>
            <a:endParaRPr lang="en-GB"/>
          </a:p>
        </p:txBody>
      </p:sp>
      <p:sp>
        <p:nvSpPr>
          <p:cNvPr id="4" name="Slide Number Placeholder 3">
            <a:extLst>
              <a:ext uri="{FF2B5EF4-FFF2-40B4-BE49-F238E27FC236}">
                <a16:creationId xmlns:a16="http://schemas.microsoft.com/office/drawing/2014/main" id="{C607432E-200F-301F-6211-C77BB56FD528}"/>
              </a:ext>
            </a:extLst>
          </p:cNvPr>
          <p:cNvSpPr>
            <a:spLocks noGrp="1"/>
          </p:cNvSpPr>
          <p:nvPr>
            <p:ph type="sldNum" sz="quarter" idx="4"/>
          </p:nvPr>
        </p:nvSpPr>
        <p:spPr/>
        <p:txBody>
          <a:bodyPr/>
          <a:lstStyle/>
          <a:p>
            <a:fld id="{A0C8DAFA-258F-4019-A368-83120339C093}" type="slidenum">
              <a:rPr lang="en-GB" smtClean="0"/>
              <a:pPr/>
              <a:t>2</a:t>
            </a:fld>
            <a:endParaRPr lang="en-GB"/>
          </a:p>
        </p:txBody>
      </p:sp>
    </p:spTree>
    <p:extLst>
      <p:ext uri="{BB962C8B-B14F-4D97-AF65-F5344CB8AC3E}">
        <p14:creationId xmlns:p14="http://schemas.microsoft.com/office/powerpoint/2010/main" val="385671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F53334-B9DD-8209-2560-6540A69D6EBD}"/>
              </a:ext>
            </a:extLst>
          </p:cNvPr>
          <p:cNvSpPr>
            <a:spLocks noGrp="1"/>
          </p:cNvSpPr>
          <p:nvPr>
            <p:ph type="sldNum" sz="quarter" idx="12"/>
          </p:nvPr>
        </p:nvSpPr>
        <p:spPr/>
        <p:txBody>
          <a:bodyPr/>
          <a:lstStyle/>
          <a:p>
            <a:fld id="{A0C8DAFA-258F-4019-A368-83120339C093}" type="slidenum">
              <a:rPr lang="en-GB" smtClean="0"/>
              <a:pPr/>
              <a:t>3</a:t>
            </a:fld>
            <a:endParaRPr lang="en-GB"/>
          </a:p>
        </p:txBody>
      </p:sp>
      <p:pic>
        <p:nvPicPr>
          <p:cNvPr id="6" name="Picture 5" descr="Table&#10;&#10;Description automatically generated">
            <a:extLst>
              <a:ext uri="{FF2B5EF4-FFF2-40B4-BE49-F238E27FC236}">
                <a16:creationId xmlns:a16="http://schemas.microsoft.com/office/drawing/2014/main" id="{51666CD5-8BD8-DCBD-CFEC-8CF77269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435" y="0"/>
            <a:ext cx="9699130" cy="6858000"/>
          </a:xfrm>
          <a:prstGeom prst="rect">
            <a:avLst/>
          </a:prstGeom>
        </p:spPr>
      </p:pic>
    </p:spTree>
    <p:extLst>
      <p:ext uri="{BB962C8B-B14F-4D97-AF65-F5344CB8AC3E}">
        <p14:creationId xmlns:p14="http://schemas.microsoft.com/office/powerpoint/2010/main" val="2898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3764876343"/>
              </p:ext>
            </p:extLst>
          </p:nvPr>
        </p:nvGraphicFramePr>
        <p:xfrm>
          <a:off x="383822" y="101600"/>
          <a:ext cx="11198578" cy="638922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tc>
                <a:tc>
                  <a:txBody>
                    <a:bodyPr/>
                    <a:lstStyle/>
                    <a:p>
                      <a:r>
                        <a:rPr lang="en-US"/>
                        <a:t>Purpose and Direction</a:t>
                      </a:r>
                      <a:endParaRPr lang="en-GB"/>
                    </a:p>
                  </a:txBody>
                  <a:tcPr/>
                </a:tc>
                <a:extLst>
                  <a:ext uri="{0D108BD9-81ED-4DB2-BD59-A6C34878D82A}">
                    <a16:rowId xmlns:a16="http://schemas.microsoft.com/office/drawing/2014/main" val="3528875159"/>
                  </a:ext>
                </a:extLst>
              </a:tr>
              <a:tr h="1239744">
                <a:tc>
                  <a:txBody>
                    <a:bodyPr/>
                    <a:lstStyle/>
                    <a:p>
                      <a:r>
                        <a:rPr lang="en-US"/>
                        <a:t>Five</a:t>
                      </a:r>
                      <a:endParaRPr lang="en-GB"/>
                    </a:p>
                  </a:txBody>
                  <a:tcPr/>
                </a:tc>
                <a:tc>
                  <a:txBody>
                    <a:bodyPr/>
                    <a:lstStyle/>
                    <a:p>
                      <a:r>
                        <a:rPr lang="en-US"/>
                        <a:t>The network continually reviews its strategic focus, spawning additional groups to cover specific topics or actions as appropriate.</a:t>
                      </a:r>
                    </a:p>
                    <a:p>
                      <a:r>
                        <a:rPr lang="en-US"/>
                        <a:t>Members share the same ambition for the network. They fully buy into the strategy and plans for the network and are personally committed to its future.</a:t>
                      </a:r>
                      <a:endParaRPr lang="en-GB"/>
                    </a:p>
                  </a:txBody>
                  <a:tcPr/>
                </a:tc>
                <a:extLst>
                  <a:ext uri="{0D108BD9-81ED-4DB2-BD59-A6C34878D82A}">
                    <a16:rowId xmlns:a16="http://schemas.microsoft.com/office/drawing/2014/main" val="1847382954"/>
                  </a:ext>
                </a:extLst>
              </a:tr>
              <a:tr h="1286933">
                <a:tc>
                  <a:txBody>
                    <a:bodyPr/>
                    <a:lstStyle/>
                    <a:p>
                      <a:r>
                        <a:rPr lang="en-US"/>
                        <a:t>Four</a:t>
                      </a:r>
                      <a:endParaRPr lang="en-GB"/>
                    </a:p>
                  </a:txBody>
                  <a:tcPr/>
                </a:tc>
                <a:tc>
                  <a:txBody>
                    <a:bodyPr/>
                    <a:lstStyle/>
                    <a:p>
                      <a:r>
                        <a:rPr lang="en-US"/>
                        <a:t>All members are clear about the purpose of the network and its role in convening, amplification, and advocacy or building community.</a:t>
                      </a:r>
                    </a:p>
                    <a:p>
                      <a:r>
                        <a:rPr lang="en-US"/>
                        <a:t>Deliverables for the community are well known and plans to achieve them are underway. The network ‘charter’ is accessible to all, and used to induct new members</a:t>
                      </a:r>
                      <a:endParaRPr lang="en-GB"/>
                    </a:p>
                  </a:txBody>
                  <a:tcPr/>
                </a:tc>
                <a:extLst>
                  <a:ext uri="{0D108BD9-81ED-4DB2-BD59-A6C34878D82A}">
                    <a16:rowId xmlns:a16="http://schemas.microsoft.com/office/drawing/2014/main" val="2781669718"/>
                  </a:ext>
                </a:extLst>
              </a:tr>
              <a:tr h="1230489">
                <a:tc>
                  <a:txBody>
                    <a:bodyPr/>
                    <a:lstStyle/>
                    <a:p>
                      <a:r>
                        <a:rPr lang="en-US"/>
                        <a:t>Three</a:t>
                      </a:r>
                      <a:endParaRPr lang="en-GB"/>
                    </a:p>
                  </a:txBody>
                  <a:tcPr/>
                </a:tc>
                <a:tc>
                  <a:txBody>
                    <a:bodyPr/>
                    <a:lstStyle/>
                    <a:p>
                      <a:r>
                        <a:rPr lang="en-US"/>
                        <a:t>The network has an agreed charter, clearly stating purpose, scope, and ways of working.</a:t>
                      </a:r>
                    </a:p>
                    <a:p>
                      <a:r>
                        <a:rPr lang="en-US"/>
                        <a:t>Most members have a good understanding of the purpose of the network and could articulate it to others.</a:t>
                      </a:r>
                    </a:p>
                    <a:p>
                      <a:r>
                        <a:rPr lang="en-US"/>
                        <a:t>There is an agreed plan for developing the network for the next year.</a:t>
                      </a:r>
                      <a:endParaRPr lang="en-GB"/>
                    </a:p>
                  </a:txBody>
                  <a:tcPr/>
                </a:tc>
                <a:extLst>
                  <a:ext uri="{0D108BD9-81ED-4DB2-BD59-A6C34878D82A}">
                    <a16:rowId xmlns:a16="http://schemas.microsoft.com/office/drawing/2014/main" val="3786695510"/>
                  </a:ext>
                </a:extLst>
              </a:tr>
              <a:tr h="1309227">
                <a:tc>
                  <a:txBody>
                    <a:bodyPr/>
                    <a:lstStyle/>
                    <a:p>
                      <a:r>
                        <a:rPr lang="en-US"/>
                        <a:t>Two</a:t>
                      </a:r>
                      <a:endParaRPr lang="en-GB"/>
                    </a:p>
                  </a:txBody>
                  <a:tcPr/>
                </a:tc>
                <a:tc>
                  <a:txBody>
                    <a:bodyPr/>
                    <a:lstStyle/>
                    <a:p>
                      <a:r>
                        <a:rPr lang="en-US"/>
                        <a:t>Network scope is loosely defined. Ways of working are emerging. The community is still forming and establishing </a:t>
                      </a:r>
                      <a:r>
                        <a:rPr lang="en-US" err="1"/>
                        <a:t>groundrules</a:t>
                      </a:r>
                      <a:r>
                        <a:rPr lang="en-US"/>
                        <a:t>.</a:t>
                      </a:r>
                    </a:p>
                    <a:p>
                      <a:r>
                        <a:rPr lang="en-US"/>
                        <a:t>More time is required to converge on a shared agenda for all members</a:t>
                      </a:r>
                    </a:p>
                    <a:p>
                      <a:r>
                        <a:rPr lang="en-US"/>
                        <a:t>Short-term plans for the network may exist, but are not widely shared </a:t>
                      </a:r>
                      <a:endParaRPr lang="en-GB"/>
                    </a:p>
                  </a:txBody>
                  <a:tcPr/>
                </a:tc>
                <a:extLst>
                  <a:ext uri="{0D108BD9-81ED-4DB2-BD59-A6C34878D82A}">
                    <a16:rowId xmlns:a16="http://schemas.microsoft.com/office/drawing/2014/main" val="1166312144"/>
                  </a:ext>
                </a:extLst>
              </a:tr>
              <a:tr h="408434">
                <a:tc>
                  <a:txBody>
                    <a:bodyPr/>
                    <a:lstStyle/>
                    <a:p>
                      <a:r>
                        <a:rPr lang="en-US"/>
                        <a:t>One</a:t>
                      </a:r>
                      <a:endParaRPr lang="en-GB"/>
                    </a:p>
                  </a:txBody>
                  <a:tcPr/>
                </a:tc>
                <a:tc>
                  <a:txBody>
                    <a:bodyPr/>
                    <a:lstStyle/>
                    <a:p>
                      <a:r>
                        <a:rPr lang="en-US"/>
                        <a:t>No sense of goals or plans – its all about the here-and-now.</a:t>
                      </a:r>
                    </a:p>
                    <a:p>
                      <a:r>
                        <a:rPr lang="en-US"/>
                        <a:t>Focus not yet clear, exchanges often stray off-topic.</a:t>
                      </a:r>
                    </a:p>
                    <a:p>
                      <a:r>
                        <a:rPr lang="en-US"/>
                        <a:t>Members learn about how the network works via osmosis and personal experience!</a:t>
                      </a:r>
                      <a:endParaRPr lang="en-GB"/>
                    </a:p>
                  </a:txBody>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13301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238320162"/>
              </p:ext>
            </p:extLst>
          </p:nvPr>
        </p:nvGraphicFramePr>
        <p:xfrm>
          <a:off x="383822" y="101600"/>
          <a:ext cx="11198578" cy="6663547"/>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4"/>
                    </a:solidFill>
                  </a:tcPr>
                </a:tc>
                <a:tc>
                  <a:txBody>
                    <a:bodyPr/>
                    <a:lstStyle/>
                    <a:p>
                      <a:r>
                        <a:rPr lang="en-US"/>
                        <a:t>Governance and Structure</a:t>
                      </a:r>
                      <a:endParaRPr lang="en-GB"/>
                    </a:p>
                  </a:txBody>
                  <a:tcPr>
                    <a:solidFill>
                      <a:schemeClr val="accent4"/>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4">
                        <a:lumMod val="40000"/>
                        <a:lumOff val="60000"/>
                      </a:schemeClr>
                    </a:solidFill>
                  </a:tcPr>
                </a:tc>
                <a:tc>
                  <a:txBody>
                    <a:bodyPr/>
                    <a:lstStyle/>
                    <a:p>
                      <a:r>
                        <a:rPr lang="en-US"/>
                        <a:t>Membership coverage is complete, providing well-balanced representation. Diversity and cultural/regional differences are well handled.</a:t>
                      </a:r>
                    </a:p>
                    <a:p>
                      <a:r>
                        <a:rPr lang="en-US"/>
                        <a:t>Governance is fully effective, demonstrating a genuine strategic interest in the success of the network. </a:t>
                      </a:r>
                    </a:p>
                    <a:p>
                      <a:r>
                        <a:rPr lang="en-US"/>
                        <a:t>Sponsors are proactive advocates who champion the cause and promote successes externally.</a:t>
                      </a:r>
                      <a:endParaRPr lang="en-GB"/>
                    </a:p>
                  </a:txBody>
                  <a:tcPr>
                    <a:solidFill>
                      <a:schemeClr val="accent4">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4">
                        <a:lumMod val="20000"/>
                        <a:lumOff val="80000"/>
                      </a:schemeClr>
                    </a:solidFill>
                  </a:tcPr>
                </a:tc>
                <a:tc>
                  <a:txBody>
                    <a:bodyPr/>
                    <a:lstStyle/>
                    <a:p>
                      <a:r>
                        <a:rPr lang="en-US"/>
                        <a:t>Network membership is well rounded, with actions in place to fill any gaps. Relationships with other networks are clear. They work to share and learn beyond the boundaries and external stakeholders wherever appropriate. Governance is fully effective and is valued.</a:t>
                      </a:r>
                    </a:p>
                    <a:p>
                      <a:r>
                        <a:rPr lang="en-US"/>
                        <a:t>Healthy membership turnover – few ‘passengers’.</a:t>
                      </a:r>
                      <a:endParaRPr lang="en-GB"/>
                    </a:p>
                  </a:txBody>
                  <a:tcPr>
                    <a:solidFill>
                      <a:schemeClr val="accent4">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4">
                        <a:lumMod val="40000"/>
                        <a:lumOff val="60000"/>
                      </a:schemeClr>
                    </a:solidFill>
                  </a:tcPr>
                </a:tc>
                <a:tc>
                  <a:txBody>
                    <a:bodyPr/>
                    <a:lstStyle/>
                    <a:p>
                      <a:r>
                        <a:rPr lang="en-US"/>
                        <a:t>Good coverage of potential membership and awareness of any gaps in representation.</a:t>
                      </a:r>
                    </a:p>
                    <a:p>
                      <a:r>
                        <a:rPr lang="en-US"/>
                        <a:t>Sponsor is in place, understands what is required of them and is regularly active in the role.</a:t>
                      </a:r>
                    </a:p>
                    <a:p>
                      <a:r>
                        <a:rPr lang="en-US"/>
                        <a:t>Governance has been considered and is in place at the appropriate level.</a:t>
                      </a:r>
                    </a:p>
                    <a:p>
                      <a:r>
                        <a:rPr lang="en-US"/>
                        <a:t>Sub-groups may evolve around specialist subjects.</a:t>
                      </a:r>
                      <a:endParaRPr lang="en-GB"/>
                    </a:p>
                  </a:txBody>
                  <a:tcPr>
                    <a:solidFill>
                      <a:schemeClr val="accent4">
                        <a:lumMod val="40000"/>
                        <a:lumOff val="6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4">
                        <a:lumMod val="20000"/>
                        <a:lumOff val="80000"/>
                      </a:schemeClr>
                    </a:solidFill>
                  </a:tcPr>
                </a:tc>
                <a:tc>
                  <a:txBody>
                    <a:bodyPr/>
                    <a:lstStyle/>
                    <a:p>
                      <a:r>
                        <a:rPr lang="en-US"/>
                        <a:t>Network has reasonable coverage but there are still notable absences.</a:t>
                      </a:r>
                    </a:p>
                    <a:p>
                      <a:r>
                        <a:rPr lang="en-US"/>
                        <a:t>Governance is not really on the agenda.</a:t>
                      </a:r>
                    </a:p>
                    <a:p>
                      <a:r>
                        <a:rPr lang="en-US"/>
                        <a:t>A named sponsor may exist, but their commitment is not really visible through action.</a:t>
                      </a:r>
                    </a:p>
                    <a:p>
                      <a:r>
                        <a:rPr lang="en-US"/>
                        <a:t>No distinct roles or responsibilities in the network beyond the leader.</a:t>
                      </a:r>
                      <a:endParaRPr lang="en-GB"/>
                    </a:p>
                  </a:txBody>
                  <a:tcPr>
                    <a:solidFill>
                      <a:schemeClr val="accent4">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4">
                        <a:lumMod val="40000"/>
                        <a:lumOff val="60000"/>
                      </a:schemeClr>
                    </a:solidFill>
                  </a:tcPr>
                </a:tc>
                <a:tc>
                  <a:txBody>
                    <a:bodyPr/>
                    <a:lstStyle/>
                    <a:p>
                      <a:r>
                        <a:rPr lang="en-US"/>
                        <a:t>No real perception of gaps in networks, or effort to fill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Membership is ad-hoc and stagnating: some people are losing the will to either actively participate or leave the network.</a:t>
                      </a:r>
                    </a:p>
                    <a:p>
                      <a:r>
                        <a:rPr lang="en-US"/>
                        <a:t>Sponsorship and governance not present.</a:t>
                      </a:r>
                      <a:endParaRPr lang="en-GB"/>
                    </a:p>
                  </a:txBody>
                  <a:tcPr>
                    <a:solidFill>
                      <a:schemeClr val="accent4">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71408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1798588045"/>
              </p:ext>
            </p:extLst>
          </p:nvPr>
        </p:nvGraphicFramePr>
        <p:xfrm>
          <a:off x="383822" y="101600"/>
          <a:ext cx="11198578" cy="6036169"/>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tx2">
                        <a:lumMod val="60000"/>
                        <a:lumOff val="40000"/>
                      </a:schemeClr>
                    </a:solidFill>
                  </a:tcPr>
                </a:tc>
                <a:tc>
                  <a:txBody>
                    <a:bodyPr/>
                    <a:lstStyle/>
                    <a:p>
                      <a:r>
                        <a:rPr lang="en-US"/>
                        <a:t>Leadership and Facilitation</a:t>
                      </a:r>
                      <a:endParaRPr lang="en-GB"/>
                    </a:p>
                  </a:txBody>
                  <a:tcPr>
                    <a:solidFill>
                      <a:schemeClr val="tx2">
                        <a:lumMod val="60000"/>
                        <a:lumOff val="40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tx2">
                        <a:lumMod val="40000"/>
                        <a:lumOff val="60000"/>
                      </a:schemeClr>
                    </a:solidFill>
                  </a:tcPr>
                </a:tc>
                <a:tc>
                  <a:txBody>
                    <a:bodyPr/>
                    <a:lstStyle/>
                    <a:p>
                      <a:r>
                        <a:rPr lang="en-US"/>
                        <a:t>Leadership is shared seamlessly between several members, who have tie and support to carry out the role effectively.</a:t>
                      </a:r>
                    </a:p>
                    <a:p>
                      <a:r>
                        <a:rPr lang="en-US"/>
                        <a:t>There is good understanding of dynamic social processes (e.g. bridges and brokers, connectors and mavens.) and how to facilitate the network to get the best from these.</a:t>
                      </a:r>
                    </a:p>
                    <a:p>
                      <a:r>
                        <a:rPr lang="en-US"/>
                        <a:t>There is a virtuous circle of credibility and confidence in the network to respond and deliver.</a:t>
                      </a:r>
                      <a:endParaRPr lang="en-GB"/>
                    </a:p>
                  </a:txBody>
                  <a:tcPr>
                    <a:solidFill>
                      <a:schemeClr val="tx2">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tx2">
                        <a:lumMod val="20000"/>
                        <a:lumOff val="80000"/>
                      </a:schemeClr>
                    </a:solidFill>
                  </a:tcPr>
                </a:tc>
                <a:tc>
                  <a:txBody>
                    <a:bodyPr/>
                    <a:lstStyle/>
                    <a:p>
                      <a:r>
                        <a:rPr lang="en-US"/>
                        <a:t>Leaders are engaged and have the requisite skills and dedicated time to fulfil the role. </a:t>
                      </a:r>
                    </a:p>
                    <a:p>
                      <a:r>
                        <a:rPr lang="en-US"/>
                        <a:t>The network appreciates and values their input.</a:t>
                      </a:r>
                    </a:p>
                    <a:p>
                      <a:r>
                        <a:rPr lang="en-US"/>
                        <a:t>A core team of committed participants supports the facilitation and leadership activities.</a:t>
                      </a:r>
                    </a:p>
                    <a:p>
                      <a:r>
                        <a:rPr lang="en-US"/>
                        <a:t>Members have an expectation that questions and contributions will receive considered responses.</a:t>
                      </a:r>
                      <a:endParaRPr lang="en-GB"/>
                    </a:p>
                  </a:txBody>
                  <a:tcPr>
                    <a:solidFill>
                      <a:schemeClr val="tx2">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tx2">
                        <a:lumMod val="40000"/>
                        <a:lumOff val="60000"/>
                      </a:schemeClr>
                    </a:solidFill>
                  </a:tcPr>
                </a:tc>
                <a:tc>
                  <a:txBody>
                    <a:bodyPr/>
                    <a:lstStyle/>
                    <a:p>
                      <a:r>
                        <a:rPr lang="en-US"/>
                        <a:t>The network as a credible leader/facilitator in place, with dedicated time available for the role.</a:t>
                      </a:r>
                    </a:p>
                    <a:p>
                      <a:r>
                        <a:rPr lang="en-GB"/>
                        <a:t>Other members of the network support the leader informally.</a:t>
                      </a:r>
                    </a:p>
                    <a:p>
                      <a:r>
                        <a:rPr lang="en-GB"/>
                        <a:t>The network responds positively when the leader requests participation in an event or response to a challenge or question.</a:t>
                      </a:r>
                    </a:p>
                  </a:txBody>
                  <a:tcPr>
                    <a:solidFill>
                      <a:schemeClr val="tx2">
                        <a:lumMod val="40000"/>
                        <a:lumOff val="60000"/>
                      </a:schemeClr>
                    </a:solidFill>
                  </a:tcPr>
                </a:tc>
                <a:extLst>
                  <a:ext uri="{0D108BD9-81ED-4DB2-BD59-A6C34878D82A}">
                    <a16:rowId xmlns:a16="http://schemas.microsoft.com/office/drawing/2014/main" val="3786695510"/>
                  </a:ext>
                </a:extLst>
              </a:tr>
              <a:tr h="1007193">
                <a:tc>
                  <a:txBody>
                    <a:bodyPr/>
                    <a:lstStyle/>
                    <a:p>
                      <a:r>
                        <a:rPr lang="en-US"/>
                        <a:t>Two</a:t>
                      </a:r>
                      <a:endParaRPr lang="en-GB"/>
                    </a:p>
                  </a:txBody>
                  <a:tcPr>
                    <a:solidFill>
                      <a:schemeClr val="tx2">
                        <a:lumMod val="20000"/>
                        <a:lumOff val="80000"/>
                      </a:schemeClr>
                    </a:solidFill>
                  </a:tcPr>
                </a:tc>
                <a:tc>
                  <a:txBody>
                    <a:bodyPr/>
                    <a:lstStyle/>
                    <a:p>
                      <a:r>
                        <a:rPr lang="en-US"/>
                        <a:t>A leader or facilitator for the network has emerged or been appointed, but with little or no dedicated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Response to events and requests is mixed, usually coming from a small sub-set of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sense of untapped potential.</a:t>
                      </a:r>
                      <a:endParaRPr lang="en-GB"/>
                    </a:p>
                  </a:txBody>
                  <a:tcPr>
                    <a:solidFill>
                      <a:schemeClr val="tx2">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tx2">
                        <a:lumMod val="40000"/>
                        <a:lumOff val="60000"/>
                      </a:schemeClr>
                    </a:solidFill>
                  </a:tcPr>
                </a:tc>
                <a:tc>
                  <a:txBody>
                    <a:bodyPr/>
                    <a:lstStyle/>
                    <a:p>
                      <a:r>
                        <a:rPr lang="en-US"/>
                        <a:t>The network continues to bump along without clear leadership, operating on the best </a:t>
                      </a:r>
                      <a:r>
                        <a:rPr lang="en-US" err="1"/>
                        <a:t>endeavours</a:t>
                      </a:r>
                      <a:r>
                        <a:rPr lang="en-US"/>
                        <a:t> of a few.</a:t>
                      </a:r>
                    </a:p>
                    <a:p>
                      <a:r>
                        <a:rPr lang="en-US"/>
                        <a:t>Participation a spare-time activity and responsiveness is somewhat hit-and-miss.</a:t>
                      </a:r>
                      <a:endParaRPr lang="en-GB"/>
                    </a:p>
                  </a:txBody>
                  <a:tcPr>
                    <a:solidFill>
                      <a:schemeClr val="tx2">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91618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196825879"/>
              </p:ext>
            </p:extLst>
          </p:nvPr>
        </p:nvGraphicFramePr>
        <p:xfrm>
          <a:off x="383822" y="101600"/>
          <a:ext cx="11198578" cy="6543040"/>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chemeClr val="accent1">
                        <a:lumMod val="75000"/>
                      </a:schemeClr>
                    </a:solidFill>
                  </a:tcPr>
                </a:tc>
                <a:tc>
                  <a:txBody>
                    <a:bodyPr/>
                    <a:lstStyle/>
                    <a:p>
                      <a:r>
                        <a:rPr lang="en-US"/>
                        <a:t>Knowledge Capture and Use</a:t>
                      </a:r>
                      <a:endParaRPr lang="en-GB"/>
                    </a:p>
                  </a:txBody>
                  <a:tcPr>
                    <a:solidFill>
                      <a:schemeClr val="accent1">
                        <a:lumMod val="75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1">
                        <a:lumMod val="20000"/>
                        <a:lumOff val="80000"/>
                      </a:schemeClr>
                    </a:solidFill>
                  </a:tcPr>
                </a:tc>
                <a:tc>
                  <a:txBody>
                    <a:bodyPr/>
                    <a:lstStyle/>
                    <a:p>
                      <a:r>
                        <a:rPr lang="en-US"/>
                        <a:t>Members bring new insights, analysis and content for inclusion as a matter of course. Discussions are regularly distilled into valued knowledge assets. They become essential reading for all members, and may spawn other products, guides and checklists for wider use.</a:t>
                      </a:r>
                    </a:p>
                    <a:p>
                      <a:r>
                        <a:rPr lang="en-US"/>
                        <a:t>Mechanisms for capturing and sharing are well established, including live and virtual events.</a:t>
                      </a:r>
                      <a:endParaRPr lang="en-GB"/>
                    </a:p>
                  </a:txBody>
                  <a:tcPr>
                    <a:solidFill>
                      <a:schemeClr val="accent1">
                        <a:lumMod val="20000"/>
                        <a:lumOff val="8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rgbClr val="CCECFF"/>
                    </a:solidFill>
                  </a:tcPr>
                </a:tc>
                <a:tc>
                  <a:txBody>
                    <a:bodyPr/>
                    <a:lstStyle/>
                    <a:p>
                      <a:r>
                        <a:rPr lang="en-US"/>
                        <a:t>A dedicated portal provides a gateway to well managed information resources.</a:t>
                      </a:r>
                    </a:p>
                    <a:p>
                      <a:r>
                        <a:rPr lang="en-US"/>
                        <a:t>The network has tangible products which go beyond FAQs to include, for example: top tips, examples, case studies, expertise, tools and templates.</a:t>
                      </a:r>
                    </a:p>
                    <a:p>
                      <a:r>
                        <a:rPr lang="en-US"/>
                        <a:t>Examples of sharing and reusing knowledge are easily found and members regularly provide new material.</a:t>
                      </a:r>
                      <a:endParaRPr lang="en-GB"/>
                    </a:p>
                  </a:txBody>
                  <a:tcPr>
                    <a:solidFill>
                      <a:srgbClr val="CCECFF"/>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1">
                        <a:lumMod val="20000"/>
                        <a:lumOff val="80000"/>
                      </a:schemeClr>
                    </a:solidFill>
                  </a:tcPr>
                </a:tc>
                <a:tc>
                  <a:txBody>
                    <a:bodyPr/>
                    <a:lstStyle/>
                    <a:p>
                      <a:r>
                        <a:rPr lang="en-US"/>
                        <a:t>Members pool and validate their most useful documents and make use of the available material.</a:t>
                      </a:r>
                    </a:p>
                    <a:p>
                      <a:r>
                        <a:rPr lang="en-US"/>
                        <a:t>Experienced members or subject experts regularly </a:t>
                      </a:r>
                      <a:r>
                        <a:rPr lang="en-US" err="1"/>
                        <a:t>summarise</a:t>
                      </a:r>
                      <a:r>
                        <a:rPr lang="en-US"/>
                        <a:t> discussion threads into FAQs, but largely out of goodwill.</a:t>
                      </a:r>
                    </a:p>
                    <a:p>
                      <a:r>
                        <a:rPr lang="en-US"/>
                        <a:t>Information resources are simplified, well structured and kept up to date.</a:t>
                      </a:r>
                      <a:endParaRPr lang="en-GB"/>
                    </a:p>
                  </a:txBody>
                  <a:tcPr>
                    <a:solidFill>
                      <a:schemeClr val="accent1">
                        <a:lumMod val="20000"/>
                        <a:lumOff val="8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rgbClr val="CCECFF"/>
                    </a:solidFill>
                  </a:tcPr>
                </a:tc>
                <a:tc>
                  <a:txBody>
                    <a:bodyPr/>
                    <a:lstStyle/>
                    <a:p>
                      <a:r>
                        <a:rPr lang="en-US"/>
                        <a:t>Members usually avoid asking questions which have already been answered.</a:t>
                      </a:r>
                    </a:p>
                    <a:p>
                      <a:r>
                        <a:rPr lang="en-US"/>
                        <a:t>Examples, templates and tools are shared via email but not stored or managed centrally. It’s hard to distinguish ‘good practice’ from ‘any old practice’.</a:t>
                      </a:r>
                    </a:p>
                    <a:p>
                      <a:r>
                        <a:rPr lang="en-US"/>
                        <a:t>Threaded discussions exist but are not </a:t>
                      </a:r>
                      <a:r>
                        <a:rPr lang="en-US" err="1"/>
                        <a:t>summarised</a:t>
                      </a:r>
                      <a:r>
                        <a:rPr lang="en-US"/>
                        <a:t> and often dilute their value by wandering off-topic.</a:t>
                      </a:r>
                    </a:p>
                    <a:p>
                      <a:endParaRPr lang="en-GB"/>
                    </a:p>
                  </a:txBody>
                  <a:tcPr>
                    <a:solidFill>
                      <a:srgbClr val="CCECFF"/>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1">
                        <a:lumMod val="20000"/>
                        <a:lumOff val="80000"/>
                      </a:schemeClr>
                    </a:solidFill>
                  </a:tcPr>
                </a:tc>
                <a:tc>
                  <a:txBody>
                    <a:bodyPr/>
                    <a:lstStyle/>
                    <a:p>
                      <a:r>
                        <a:rPr lang="en-US"/>
                        <a:t>Discussion occur mostly via e-mail.</a:t>
                      </a:r>
                    </a:p>
                    <a:p>
                      <a:r>
                        <a:rPr lang="en-US"/>
                        <a:t>People repeatedly raise the same questions, leading to occasional frustration.</a:t>
                      </a:r>
                    </a:p>
                    <a:p>
                      <a:r>
                        <a:rPr lang="en-US"/>
                        <a:t>No community artefacts or place to go for shared information resources.</a:t>
                      </a:r>
                      <a:endParaRPr lang="en-GB"/>
                    </a:p>
                  </a:txBody>
                  <a:tcPr>
                    <a:solidFill>
                      <a:schemeClr val="accent1">
                        <a:lumMod val="20000"/>
                        <a:lumOff val="8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75775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683957070"/>
              </p:ext>
            </p:extLst>
          </p:nvPr>
        </p:nvGraphicFramePr>
        <p:xfrm>
          <a:off x="378177" y="34685"/>
          <a:ext cx="11435645" cy="6788630"/>
        </p:xfrm>
        <a:graphic>
          <a:graphicData uri="http://schemas.openxmlformats.org/drawingml/2006/table">
            <a:tbl>
              <a:tblPr firstRow="1" bandRow="1">
                <a:tableStyleId>{5C22544A-7EE6-4342-B048-85BDC9FD1C3A}</a:tableStyleId>
              </a:tblPr>
              <a:tblGrid>
                <a:gridCol w="756357">
                  <a:extLst>
                    <a:ext uri="{9D8B030D-6E8A-4147-A177-3AD203B41FA5}">
                      <a16:colId xmlns:a16="http://schemas.microsoft.com/office/drawing/2014/main" val="952844739"/>
                    </a:ext>
                  </a:extLst>
                </a:gridCol>
                <a:gridCol w="10679288">
                  <a:extLst>
                    <a:ext uri="{9D8B030D-6E8A-4147-A177-3AD203B41FA5}">
                      <a16:colId xmlns:a16="http://schemas.microsoft.com/office/drawing/2014/main" val="3420257377"/>
                    </a:ext>
                  </a:extLst>
                </a:gridCol>
              </a:tblGrid>
              <a:tr h="408434">
                <a:tc>
                  <a:txBody>
                    <a:bodyPr/>
                    <a:lstStyle/>
                    <a:p>
                      <a:endParaRPr lang="en-GB"/>
                    </a:p>
                  </a:txBody>
                  <a:tcPr>
                    <a:solidFill>
                      <a:schemeClr val="accent5">
                        <a:lumMod val="75000"/>
                      </a:schemeClr>
                    </a:solidFill>
                  </a:tcPr>
                </a:tc>
                <a:tc>
                  <a:txBody>
                    <a:bodyPr/>
                    <a:lstStyle/>
                    <a:p>
                      <a:r>
                        <a:rPr lang="en-US"/>
                        <a:t>Integrity and Vitality</a:t>
                      </a:r>
                      <a:endParaRPr lang="en-GB"/>
                    </a:p>
                  </a:txBody>
                  <a:tcPr>
                    <a:solidFill>
                      <a:schemeClr val="accent5">
                        <a:lumMod val="75000"/>
                      </a:schemeClr>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chemeClr val="accent5">
                        <a:lumMod val="40000"/>
                        <a:lumOff val="60000"/>
                      </a:schemeClr>
                    </a:solidFill>
                  </a:tcPr>
                </a:tc>
                <a:tc>
                  <a:txBody>
                    <a:bodyPr/>
                    <a:lstStyle/>
                    <a:p>
                      <a:r>
                        <a:rPr lang="en-US"/>
                        <a:t>High levels of trust and mutual respect enable passionate discussions. People are able to discuss their feelings.</a:t>
                      </a:r>
                    </a:p>
                    <a:p>
                      <a:r>
                        <a:rPr lang="en-US"/>
                        <a:t>Conflict is handled professionally, openly and positively. People </a:t>
                      </a:r>
                      <a:r>
                        <a:rPr lang="en-US" err="1"/>
                        <a:t>honour</a:t>
                      </a:r>
                      <a:r>
                        <a:rPr lang="en-US"/>
                        <a:t> commitments to participate and deliver.</a:t>
                      </a:r>
                    </a:p>
                    <a:p>
                      <a:r>
                        <a:rPr lang="en-US"/>
                        <a:t>Good range of contributions and unsolicited offers. Members regularly </a:t>
                      </a:r>
                      <a:r>
                        <a:rPr lang="en-US" err="1"/>
                        <a:t>iner</a:t>
                      </a:r>
                      <a:r>
                        <a:rPr lang="en-US"/>
                        <a:t>-act on a peer-to-peer basis as well as with the network as a whole. Where appropriate interaction extends well beyond the boundaries (e.g. suppliers, partners, other networks.)</a:t>
                      </a:r>
                      <a:endParaRPr lang="en-GB"/>
                    </a:p>
                  </a:txBody>
                  <a:tcPr>
                    <a:solidFill>
                      <a:schemeClr val="accent5">
                        <a:lumMod val="40000"/>
                        <a:lumOff val="60000"/>
                      </a:schemeClr>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chemeClr val="accent5">
                        <a:lumMod val="20000"/>
                        <a:lumOff val="80000"/>
                      </a:schemeClr>
                    </a:solidFill>
                  </a:tcPr>
                </a:tc>
                <a:tc>
                  <a:txBody>
                    <a:bodyPr/>
                    <a:lstStyle/>
                    <a:p>
                      <a:r>
                        <a:rPr lang="en-US"/>
                        <a:t>Leaders ensure regular, effective, animated virtual meetings and ‘events’. People make this a priority and participation levels are high.</a:t>
                      </a:r>
                    </a:p>
                    <a:p>
                      <a:r>
                        <a:rPr lang="en-US"/>
                        <a:t>Contributions come from the full of members. Members know about each other’s expertise and experience.</a:t>
                      </a:r>
                    </a:p>
                    <a:p>
                      <a:r>
                        <a:rPr lang="en-US"/>
                        <a:t>Diversity and cultural differences are well utilized. Leaders ensure that interactions stay focused and forward thinking.</a:t>
                      </a:r>
                      <a:endParaRPr lang="en-GB"/>
                    </a:p>
                  </a:txBody>
                  <a:tcPr>
                    <a:solidFill>
                      <a:schemeClr val="accent5">
                        <a:lumMod val="20000"/>
                        <a:lumOff val="80000"/>
                      </a:schemeClr>
                    </a:solidFill>
                  </a:tcPr>
                </a:tc>
                <a:extLst>
                  <a:ext uri="{0D108BD9-81ED-4DB2-BD59-A6C34878D82A}">
                    <a16:rowId xmlns:a16="http://schemas.microsoft.com/office/drawing/2014/main" val="2781669718"/>
                  </a:ext>
                </a:extLst>
              </a:tr>
              <a:tr h="1230489">
                <a:tc>
                  <a:txBody>
                    <a:bodyPr/>
                    <a:lstStyle/>
                    <a:p>
                      <a:r>
                        <a:rPr lang="en-US"/>
                        <a:t>Three</a:t>
                      </a:r>
                      <a:endParaRPr lang="en-GB"/>
                    </a:p>
                  </a:txBody>
                  <a:tcPr>
                    <a:solidFill>
                      <a:schemeClr val="accent5">
                        <a:lumMod val="40000"/>
                        <a:lumOff val="60000"/>
                      </a:schemeClr>
                    </a:solidFill>
                  </a:tcPr>
                </a:tc>
                <a:tc>
                  <a:txBody>
                    <a:bodyPr/>
                    <a:lstStyle/>
                    <a:p>
                      <a:r>
                        <a:rPr lang="en-US"/>
                        <a:t>The network makes use of voice, data-sharing and social media tools where possible. Contributions come from a wide range of members and people’s expertise is appreciated.</a:t>
                      </a:r>
                    </a:p>
                    <a:p>
                      <a:r>
                        <a:rPr lang="en-US"/>
                        <a:t>Most questions receive responses, but some go unanswered. Leaders sometimes work ‘behind the scenes’ to find responses to unanswered questions.</a:t>
                      </a:r>
                      <a:endParaRPr lang="en-GB"/>
                    </a:p>
                  </a:txBody>
                  <a:tcPr>
                    <a:solidFill>
                      <a:schemeClr val="accent5">
                        <a:lumMod val="40000"/>
                        <a:lumOff val="60000"/>
                      </a:schemeClr>
                    </a:solidFill>
                  </a:tcPr>
                </a:tc>
                <a:extLst>
                  <a:ext uri="{0D108BD9-81ED-4DB2-BD59-A6C34878D82A}">
                    <a16:rowId xmlns:a16="http://schemas.microsoft.com/office/drawing/2014/main" val="3786695510"/>
                  </a:ext>
                </a:extLst>
              </a:tr>
              <a:tr h="1309227">
                <a:tc>
                  <a:txBody>
                    <a:bodyPr/>
                    <a:lstStyle/>
                    <a:p>
                      <a:r>
                        <a:rPr lang="en-US"/>
                        <a:t>Two</a:t>
                      </a:r>
                      <a:endParaRPr lang="en-GB"/>
                    </a:p>
                  </a:txBody>
                  <a:tcPr>
                    <a:solidFill>
                      <a:schemeClr val="accent5">
                        <a:lumMod val="20000"/>
                        <a:lumOff val="80000"/>
                      </a:schemeClr>
                    </a:solidFill>
                  </a:tcPr>
                </a:tc>
                <a:tc>
                  <a:txBody>
                    <a:bodyPr/>
                    <a:lstStyle/>
                    <a:p>
                      <a:r>
                        <a:rPr lang="en-US"/>
                        <a:t>Network leaders work hard to stimulate interactions between members, but responses usually come from the ‘usual suspects’ whilst others remain silent.</a:t>
                      </a:r>
                    </a:p>
                    <a:p>
                      <a:r>
                        <a:rPr lang="en-US"/>
                        <a:t>Occasional divisions and differences surface within the community, which can divert time and resources away from more valuable discussions</a:t>
                      </a:r>
                      <a:endParaRPr lang="en-GB"/>
                    </a:p>
                  </a:txBody>
                  <a:tcPr>
                    <a:solidFill>
                      <a:schemeClr val="accent5">
                        <a:lumMod val="20000"/>
                        <a:lumOff val="80000"/>
                      </a:schemeClr>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chemeClr val="accent5">
                        <a:lumMod val="40000"/>
                        <a:lumOff val="60000"/>
                      </a:schemeClr>
                    </a:solidFill>
                  </a:tcPr>
                </a:tc>
                <a:tc>
                  <a:txBody>
                    <a:bodyPr/>
                    <a:lstStyle/>
                    <a:p>
                      <a:r>
                        <a:rPr lang="en-US"/>
                        <a:t>Communities interact via email only.</a:t>
                      </a:r>
                    </a:p>
                    <a:p>
                      <a:r>
                        <a:rPr lang="en-US"/>
                        <a:t>Most members have never met face-to-face and rarely interact verbally.</a:t>
                      </a:r>
                    </a:p>
                    <a:p>
                      <a:r>
                        <a:rPr lang="en-US"/>
                        <a:t>Trust levels are low.</a:t>
                      </a:r>
                      <a:endParaRPr lang="en-GB"/>
                    </a:p>
                  </a:txBody>
                  <a:tcPr>
                    <a:solidFill>
                      <a:schemeClr val="accent5">
                        <a:lumMod val="40000"/>
                        <a:lumOff val="60000"/>
                      </a:schemeClr>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154357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9046A4-8091-5D25-8986-581FC43B96F9}"/>
              </a:ext>
            </a:extLst>
          </p:cNvPr>
          <p:cNvGraphicFramePr>
            <a:graphicFrameLocks noGrp="1"/>
          </p:cNvGraphicFramePr>
          <p:nvPr>
            <p:extLst>
              <p:ext uri="{D42A27DB-BD31-4B8C-83A1-F6EECF244321}">
                <p14:modId xmlns:p14="http://schemas.microsoft.com/office/powerpoint/2010/main" val="474923810"/>
              </p:ext>
            </p:extLst>
          </p:nvPr>
        </p:nvGraphicFramePr>
        <p:xfrm>
          <a:off x="383822" y="101600"/>
          <a:ext cx="11198578" cy="5858933"/>
        </p:xfrm>
        <a:graphic>
          <a:graphicData uri="http://schemas.openxmlformats.org/drawingml/2006/table">
            <a:tbl>
              <a:tblPr firstRow="1" bandRow="1">
                <a:tableStyleId>{5C22544A-7EE6-4342-B048-85BDC9FD1C3A}</a:tableStyleId>
              </a:tblPr>
              <a:tblGrid>
                <a:gridCol w="1010983">
                  <a:extLst>
                    <a:ext uri="{9D8B030D-6E8A-4147-A177-3AD203B41FA5}">
                      <a16:colId xmlns:a16="http://schemas.microsoft.com/office/drawing/2014/main" val="952844739"/>
                    </a:ext>
                  </a:extLst>
                </a:gridCol>
                <a:gridCol w="10187595">
                  <a:extLst>
                    <a:ext uri="{9D8B030D-6E8A-4147-A177-3AD203B41FA5}">
                      <a16:colId xmlns:a16="http://schemas.microsoft.com/office/drawing/2014/main" val="3420257377"/>
                    </a:ext>
                  </a:extLst>
                </a:gridCol>
              </a:tblGrid>
              <a:tr h="408434">
                <a:tc>
                  <a:txBody>
                    <a:bodyPr/>
                    <a:lstStyle/>
                    <a:p>
                      <a:endParaRPr lang="en-GB"/>
                    </a:p>
                  </a:txBody>
                  <a:tcPr>
                    <a:solidFill>
                      <a:srgbClr val="FF5050"/>
                    </a:solidFill>
                  </a:tcPr>
                </a:tc>
                <a:tc>
                  <a:txBody>
                    <a:bodyPr/>
                    <a:lstStyle/>
                    <a:p>
                      <a:r>
                        <a:rPr lang="en-US"/>
                        <a:t>Learning and Improvement</a:t>
                      </a:r>
                      <a:endParaRPr lang="en-GB"/>
                    </a:p>
                  </a:txBody>
                  <a:tcPr>
                    <a:solidFill>
                      <a:srgbClr val="FF5050"/>
                    </a:solidFill>
                  </a:tcPr>
                </a:tc>
                <a:extLst>
                  <a:ext uri="{0D108BD9-81ED-4DB2-BD59-A6C34878D82A}">
                    <a16:rowId xmlns:a16="http://schemas.microsoft.com/office/drawing/2014/main" val="3528875159"/>
                  </a:ext>
                </a:extLst>
              </a:tr>
              <a:tr h="1239744">
                <a:tc>
                  <a:txBody>
                    <a:bodyPr/>
                    <a:lstStyle/>
                    <a:p>
                      <a:r>
                        <a:rPr lang="en-US"/>
                        <a:t>Five</a:t>
                      </a:r>
                      <a:endParaRPr lang="en-GB"/>
                    </a:p>
                  </a:txBody>
                  <a:tcPr>
                    <a:solidFill>
                      <a:srgbClr val="FF9999"/>
                    </a:solidFill>
                  </a:tcPr>
                </a:tc>
                <a:tc>
                  <a:txBody>
                    <a:bodyPr/>
                    <a:lstStyle/>
                    <a:p>
                      <a:r>
                        <a:rPr lang="en-US"/>
                        <a:t>The network regularly engages in formal and informal learning, (e.g. guest speakers, internal and external benchmarking, project reviews and visits) with strong participation.</a:t>
                      </a:r>
                    </a:p>
                    <a:p>
                      <a:r>
                        <a:rPr lang="en-US"/>
                        <a:t>The network models reflective practice and seeks ways to improve its effectiveness through evaluation and feedback. Members openly share their learning from failures as well as successes.</a:t>
                      </a:r>
                      <a:endParaRPr lang="en-GB"/>
                    </a:p>
                  </a:txBody>
                  <a:tcPr>
                    <a:solidFill>
                      <a:srgbClr val="FF9999"/>
                    </a:solidFill>
                  </a:tcPr>
                </a:tc>
                <a:extLst>
                  <a:ext uri="{0D108BD9-81ED-4DB2-BD59-A6C34878D82A}">
                    <a16:rowId xmlns:a16="http://schemas.microsoft.com/office/drawing/2014/main" val="1847382954"/>
                  </a:ext>
                </a:extLst>
              </a:tr>
              <a:tr h="1286933">
                <a:tc>
                  <a:txBody>
                    <a:bodyPr/>
                    <a:lstStyle/>
                    <a:p>
                      <a:r>
                        <a:rPr lang="en-US"/>
                        <a:t>Four</a:t>
                      </a:r>
                      <a:endParaRPr lang="en-GB"/>
                    </a:p>
                  </a:txBody>
                  <a:tcPr>
                    <a:solidFill>
                      <a:srgbClr val="FFCCCC"/>
                    </a:solidFill>
                  </a:tcPr>
                </a:tc>
                <a:tc>
                  <a:txBody>
                    <a:bodyPr/>
                    <a:lstStyle/>
                    <a:p>
                      <a:r>
                        <a:rPr lang="en-US"/>
                        <a:t>Network members regularly share their insights and lessons learned without the prompting of the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Members make full use of the network to ensure that their projects learn from others e.g. via Peer Assists, Plagiarism (with accreditation) and seen a positive – “steal with pride”.</a:t>
                      </a:r>
                    </a:p>
                    <a:p>
                      <a:r>
                        <a:rPr lang="en-GB"/>
                        <a:t>Curiosity levels are high: “Not invented here” is not observed here!</a:t>
                      </a:r>
                    </a:p>
                  </a:txBody>
                  <a:tcPr>
                    <a:solidFill>
                      <a:srgbClr val="FFCCCC"/>
                    </a:solidFill>
                  </a:tcPr>
                </a:tc>
                <a:extLst>
                  <a:ext uri="{0D108BD9-81ED-4DB2-BD59-A6C34878D82A}">
                    <a16:rowId xmlns:a16="http://schemas.microsoft.com/office/drawing/2014/main" val="2781669718"/>
                  </a:ext>
                </a:extLst>
              </a:tr>
              <a:tr h="862471">
                <a:tc>
                  <a:txBody>
                    <a:bodyPr/>
                    <a:lstStyle/>
                    <a:p>
                      <a:r>
                        <a:rPr lang="en-US"/>
                        <a:t>Three</a:t>
                      </a:r>
                      <a:endParaRPr lang="en-GB"/>
                    </a:p>
                  </a:txBody>
                  <a:tcPr>
                    <a:solidFill>
                      <a:srgbClr val="FF9999"/>
                    </a:solidFill>
                  </a:tcPr>
                </a:tc>
                <a:tc>
                  <a:txBody>
                    <a:bodyPr/>
                    <a:lstStyle/>
                    <a:p>
                      <a:r>
                        <a:rPr lang="en-US"/>
                        <a:t>The network leader encourages members to reflect and share lessons.</a:t>
                      </a:r>
                    </a:p>
                    <a:p>
                      <a:r>
                        <a:rPr lang="en-US"/>
                        <a:t>Members demonstrate an interest in learning from their peers and are willing to ask for help.</a:t>
                      </a:r>
                    </a:p>
                  </a:txBody>
                  <a:tcPr>
                    <a:solidFill>
                      <a:srgbClr val="FF9999"/>
                    </a:solidFill>
                  </a:tcPr>
                </a:tc>
                <a:extLst>
                  <a:ext uri="{0D108BD9-81ED-4DB2-BD59-A6C34878D82A}">
                    <a16:rowId xmlns:a16="http://schemas.microsoft.com/office/drawing/2014/main" val="3786695510"/>
                  </a:ext>
                </a:extLst>
              </a:tr>
              <a:tr h="970844">
                <a:tc>
                  <a:txBody>
                    <a:bodyPr/>
                    <a:lstStyle/>
                    <a:p>
                      <a:r>
                        <a:rPr lang="en-US"/>
                        <a:t>Two</a:t>
                      </a:r>
                      <a:endParaRPr lang="en-GB"/>
                    </a:p>
                  </a:txBody>
                  <a:tcPr>
                    <a:solidFill>
                      <a:srgbClr val="FFCCCC"/>
                    </a:solidFill>
                  </a:tcPr>
                </a:tc>
                <a:tc>
                  <a:txBody>
                    <a:bodyPr/>
                    <a:lstStyle/>
                    <a:p>
                      <a:r>
                        <a:rPr lang="en-US"/>
                        <a:t>Members ‘talk the talk’ about learning and  improving, but don’t always ‘walk the walk’. Learning is thought of in terms of personal development and training, rather than collective improvement.</a:t>
                      </a:r>
                    </a:p>
                    <a:p>
                      <a:r>
                        <a:rPr lang="en-US"/>
                        <a:t>Lessons are sometimes shared but rarely applied because of a sense of “oh, but we’re different”.</a:t>
                      </a:r>
                      <a:endParaRPr lang="en-GB"/>
                    </a:p>
                  </a:txBody>
                  <a:tcPr>
                    <a:solidFill>
                      <a:srgbClr val="FFCCCC"/>
                    </a:solidFill>
                  </a:tcPr>
                </a:tc>
                <a:extLst>
                  <a:ext uri="{0D108BD9-81ED-4DB2-BD59-A6C34878D82A}">
                    <a16:rowId xmlns:a16="http://schemas.microsoft.com/office/drawing/2014/main" val="1166312144"/>
                  </a:ext>
                </a:extLst>
              </a:tr>
              <a:tr h="408434">
                <a:tc>
                  <a:txBody>
                    <a:bodyPr/>
                    <a:lstStyle/>
                    <a:p>
                      <a:r>
                        <a:rPr lang="en-US"/>
                        <a:t>One</a:t>
                      </a:r>
                      <a:endParaRPr lang="en-GB"/>
                    </a:p>
                  </a:txBody>
                  <a:tcPr>
                    <a:solidFill>
                      <a:srgbClr val="FF9999"/>
                    </a:solidFill>
                  </a:tcPr>
                </a:tc>
                <a:tc>
                  <a:txBody>
                    <a:bodyPr/>
                    <a:lstStyle/>
                    <a:p>
                      <a:r>
                        <a:rPr lang="en-US"/>
                        <a:t>A few people use the community to voice their opinions or advance their own agenda, but there is little interest in learning from the experience of others.</a:t>
                      </a:r>
                    </a:p>
                    <a:p>
                      <a:r>
                        <a:rPr lang="en-US"/>
                        <a:t>People don’t talk about failure or share lessons. Wheels are reinvented, mistakes repeated.</a:t>
                      </a:r>
                      <a:endParaRPr lang="en-GB"/>
                    </a:p>
                  </a:txBody>
                  <a:tcPr>
                    <a:solidFill>
                      <a:srgbClr val="FF9999"/>
                    </a:solidFill>
                  </a:tcPr>
                </a:tc>
                <a:extLst>
                  <a:ext uri="{0D108BD9-81ED-4DB2-BD59-A6C34878D82A}">
                    <a16:rowId xmlns:a16="http://schemas.microsoft.com/office/drawing/2014/main" val="3231990070"/>
                  </a:ext>
                </a:extLst>
              </a:tr>
            </a:tbl>
          </a:graphicData>
        </a:graphic>
      </p:graphicFrame>
    </p:spTree>
    <p:extLst>
      <p:ext uri="{BB962C8B-B14F-4D97-AF65-F5344CB8AC3E}">
        <p14:creationId xmlns:p14="http://schemas.microsoft.com/office/powerpoint/2010/main" val="3972711470"/>
      </p:ext>
    </p:extLst>
  </p:cSld>
  <p:clrMapOvr>
    <a:masterClrMapping/>
  </p:clrMapOvr>
</p:sld>
</file>

<file path=ppt/theme/theme1.xml><?xml version="1.0" encoding="utf-8"?>
<a:theme xmlns:a="http://schemas.openxmlformats.org/drawingml/2006/main" name="1_Office Theme">
  <a:themeElements>
    <a:clrScheme name="NatPatSIPs">
      <a:dk1>
        <a:srgbClr val="231F20"/>
      </a:dk1>
      <a:lt1>
        <a:srgbClr val="FFFFFF"/>
      </a:lt1>
      <a:dk2>
        <a:srgbClr val="005EB8"/>
      </a:dk2>
      <a:lt2>
        <a:srgbClr val="41B6E6"/>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e059d8-09a0-4432-b9e5-d1cad5850a2b">
      <Terms xmlns="http://schemas.microsoft.com/office/infopath/2007/PartnerControls"/>
    </lcf76f155ced4ddcb4097134ff3c332f>
    <TaxCatchAll xmlns="ba8588b1-d6ea-4ab5-b830-00c054d952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8" ma:contentTypeDescription="Create a new document." ma:contentTypeScope="" ma:versionID="c1dc9e4832e3f9d1f95e5dc601bb6bef">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7a139e87739ea280e36ec6f0b366d920"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a5f208e-45e3-42bd-b392-3c24c59dd4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3a39435-d484-4de1-aead-529665177217}" ma:internalName="TaxCatchAll" ma:showField="CatchAllData" ma:web="ba8588b1-d6ea-4ab5-b830-00c054d95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C10B91-EB9C-44B8-B054-E7113E16549C}">
  <ds:schemaRefs>
    <ds:schemaRef ds:uri="http://schemas.microsoft.com/sharepoint/v3/contenttype/forms"/>
  </ds:schemaRefs>
</ds:datastoreItem>
</file>

<file path=customXml/itemProps2.xml><?xml version="1.0" encoding="utf-8"?>
<ds:datastoreItem xmlns:ds="http://schemas.openxmlformats.org/officeDocument/2006/customXml" ds:itemID="{D8344556-BAF4-435D-8BE1-DEE45CEAA85E}">
  <ds:schemaRefs>
    <ds:schemaRef ds:uri="ba8588b1-d6ea-4ab5-b830-00c054d952b1"/>
    <ds:schemaRef ds:uri="fee059d8-09a0-4432-b9e5-d1cad5850a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C1097D-EDF4-4282-BA05-FDF62EA11CF2}">
  <ds:schemaRefs>
    <ds:schemaRef ds:uri="ba8588b1-d6ea-4ab5-b830-00c054d952b1"/>
    <ds:schemaRef ds:uri="fee059d8-09a0-4432-b9e5-d1cad5850a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5</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Network Maturity Matrix</vt:lpstr>
      <vt:lpstr>Network Maturity Matrix  (if large group do in breakout rooms)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need to focus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 NatPatSIP Quarterly Dashboard</dc:title>
  <dc:creator>Cheryl Crocker</dc:creator>
  <cp:revision>1</cp:revision>
  <dcterms:created xsi:type="dcterms:W3CDTF">2021-11-03T14:33:44Z</dcterms:created>
  <dcterms:modified xsi:type="dcterms:W3CDTF">2022-10-07T09:14:43Z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y fmtid="{D5CDD505-2E9C-101B-9397-08002B2CF9AE}" pid="3" name="MediaServiceImageTags">
    <vt:lpwstr/>
  </property>
</Properties>
</file>