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1" d="100"/>
          <a:sy n="81" d="100"/>
        </p:scale>
        <p:origin x="-128" y="-20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1042E4B-CE2F-43FE-A9A5-83C5D507292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 xmlns:a16="http://schemas.microsoft.com/office/drawing/2014/main" id="{D0753468-C5E4-449F-9AB0-ABE19216F4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 xmlns:a16="http://schemas.microsoft.com/office/drawing/2014/main" id="{6325933A-87FE-427E-A752-574FFC7ED71C}"/>
              </a:ext>
            </a:extLst>
          </p:cNvPr>
          <p:cNvSpPr>
            <a:spLocks noGrp="1"/>
          </p:cNvSpPr>
          <p:nvPr>
            <p:ph type="dt" sz="half" idx="10"/>
          </p:nvPr>
        </p:nvSpPr>
        <p:spPr/>
        <p:txBody>
          <a:bodyPr/>
          <a:lstStyle/>
          <a:p>
            <a:fld id="{142A68CC-66BD-4069-B3A2-60BE748A0DC1}" type="datetimeFigureOut">
              <a:rPr lang="en-GB" smtClean="0"/>
              <a:t>27/04/20</a:t>
            </a:fld>
            <a:endParaRPr lang="en-GB"/>
          </a:p>
        </p:txBody>
      </p:sp>
      <p:sp>
        <p:nvSpPr>
          <p:cNvPr id="5" name="Footer Placeholder 4">
            <a:extLst>
              <a:ext uri="{FF2B5EF4-FFF2-40B4-BE49-F238E27FC236}">
                <a16:creationId xmlns="" xmlns:a16="http://schemas.microsoft.com/office/drawing/2014/main" id="{07605186-A75D-40F3-A19C-ACDC86EBA5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C6363361-C134-4B04-9EFA-BEE827FF706D}"/>
              </a:ext>
            </a:extLst>
          </p:cNvPr>
          <p:cNvSpPr>
            <a:spLocks noGrp="1"/>
          </p:cNvSpPr>
          <p:nvPr>
            <p:ph type="sldNum" sz="quarter" idx="12"/>
          </p:nvPr>
        </p:nvSpPr>
        <p:spPr/>
        <p:txBody>
          <a:bodyPr/>
          <a:lstStyle/>
          <a:p>
            <a:fld id="{1472B9DD-0338-4C8E-BF1D-359007088680}" type="slidenum">
              <a:rPr lang="en-GB" smtClean="0"/>
              <a:t>‹#›</a:t>
            </a:fld>
            <a:endParaRPr lang="en-GB"/>
          </a:p>
        </p:txBody>
      </p:sp>
    </p:spTree>
    <p:extLst>
      <p:ext uri="{BB962C8B-B14F-4D97-AF65-F5344CB8AC3E}">
        <p14:creationId xmlns:p14="http://schemas.microsoft.com/office/powerpoint/2010/main" val="764926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85B203-9ED3-454E-8286-24E8D4A1D0E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F4DAD00A-6E21-436D-8E3B-9AFCAA1B93E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AB950A47-8E5D-4F61-862D-CDDA7E232C14}"/>
              </a:ext>
            </a:extLst>
          </p:cNvPr>
          <p:cNvSpPr>
            <a:spLocks noGrp="1"/>
          </p:cNvSpPr>
          <p:nvPr>
            <p:ph type="dt" sz="half" idx="10"/>
          </p:nvPr>
        </p:nvSpPr>
        <p:spPr/>
        <p:txBody>
          <a:bodyPr/>
          <a:lstStyle/>
          <a:p>
            <a:fld id="{142A68CC-66BD-4069-B3A2-60BE748A0DC1}" type="datetimeFigureOut">
              <a:rPr lang="en-GB" smtClean="0"/>
              <a:t>27/04/20</a:t>
            </a:fld>
            <a:endParaRPr lang="en-GB"/>
          </a:p>
        </p:txBody>
      </p:sp>
      <p:sp>
        <p:nvSpPr>
          <p:cNvPr id="5" name="Footer Placeholder 4">
            <a:extLst>
              <a:ext uri="{FF2B5EF4-FFF2-40B4-BE49-F238E27FC236}">
                <a16:creationId xmlns="" xmlns:a16="http://schemas.microsoft.com/office/drawing/2014/main" id="{6B5074A0-5340-44E4-BC9B-6B789409F2C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E7BFCA93-0A2E-4B7C-A911-F82F40B070B9}"/>
              </a:ext>
            </a:extLst>
          </p:cNvPr>
          <p:cNvSpPr>
            <a:spLocks noGrp="1"/>
          </p:cNvSpPr>
          <p:nvPr>
            <p:ph type="sldNum" sz="quarter" idx="12"/>
          </p:nvPr>
        </p:nvSpPr>
        <p:spPr/>
        <p:txBody>
          <a:bodyPr/>
          <a:lstStyle/>
          <a:p>
            <a:fld id="{1472B9DD-0338-4C8E-BF1D-359007088680}" type="slidenum">
              <a:rPr lang="en-GB" smtClean="0"/>
              <a:t>‹#›</a:t>
            </a:fld>
            <a:endParaRPr lang="en-GB"/>
          </a:p>
        </p:txBody>
      </p:sp>
    </p:spTree>
    <p:extLst>
      <p:ext uri="{BB962C8B-B14F-4D97-AF65-F5344CB8AC3E}">
        <p14:creationId xmlns:p14="http://schemas.microsoft.com/office/powerpoint/2010/main" val="781618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D0026EED-20ED-491E-93AD-5C3BEA2A91F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12165ECB-74AC-483B-B877-30BB98F6CC0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709A29D3-8DC9-4DCE-9505-5BA7F999C963}"/>
              </a:ext>
            </a:extLst>
          </p:cNvPr>
          <p:cNvSpPr>
            <a:spLocks noGrp="1"/>
          </p:cNvSpPr>
          <p:nvPr>
            <p:ph type="dt" sz="half" idx="10"/>
          </p:nvPr>
        </p:nvSpPr>
        <p:spPr/>
        <p:txBody>
          <a:bodyPr/>
          <a:lstStyle/>
          <a:p>
            <a:fld id="{142A68CC-66BD-4069-B3A2-60BE748A0DC1}" type="datetimeFigureOut">
              <a:rPr lang="en-GB" smtClean="0"/>
              <a:t>27/04/20</a:t>
            </a:fld>
            <a:endParaRPr lang="en-GB"/>
          </a:p>
        </p:txBody>
      </p:sp>
      <p:sp>
        <p:nvSpPr>
          <p:cNvPr id="5" name="Footer Placeholder 4">
            <a:extLst>
              <a:ext uri="{FF2B5EF4-FFF2-40B4-BE49-F238E27FC236}">
                <a16:creationId xmlns="" xmlns:a16="http://schemas.microsoft.com/office/drawing/2014/main" id="{31D06D10-1CD4-4B86-8CA1-7B25F48479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2DED7183-0E1C-452E-B095-49D905CF712D}"/>
              </a:ext>
            </a:extLst>
          </p:cNvPr>
          <p:cNvSpPr>
            <a:spLocks noGrp="1"/>
          </p:cNvSpPr>
          <p:nvPr>
            <p:ph type="sldNum" sz="quarter" idx="12"/>
          </p:nvPr>
        </p:nvSpPr>
        <p:spPr/>
        <p:txBody>
          <a:bodyPr/>
          <a:lstStyle/>
          <a:p>
            <a:fld id="{1472B9DD-0338-4C8E-BF1D-359007088680}" type="slidenum">
              <a:rPr lang="en-GB" smtClean="0"/>
              <a:t>‹#›</a:t>
            </a:fld>
            <a:endParaRPr lang="en-GB"/>
          </a:p>
        </p:txBody>
      </p:sp>
    </p:spTree>
    <p:extLst>
      <p:ext uri="{BB962C8B-B14F-4D97-AF65-F5344CB8AC3E}">
        <p14:creationId xmlns:p14="http://schemas.microsoft.com/office/powerpoint/2010/main" val="4151365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A305C85-60E6-4B78-915A-C38A3E3B61B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BD6FEEED-71EB-4A48-AF45-05A482F50FD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B64BB732-FBD8-4A81-A732-215EEA759395}"/>
              </a:ext>
            </a:extLst>
          </p:cNvPr>
          <p:cNvSpPr>
            <a:spLocks noGrp="1"/>
          </p:cNvSpPr>
          <p:nvPr>
            <p:ph type="dt" sz="half" idx="10"/>
          </p:nvPr>
        </p:nvSpPr>
        <p:spPr/>
        <p:txBody>
          <a:bodyPr/>
          <a:lstStyle/>
          <a:p>
            <a:fld id="{142A68CC-66BD-4069-B3A2-60BE748A0DC1}" type="datetimeFigureOut">
              <a:rPr lang="en-GB" smtClean="0"/>
              <a:t>27/04/20</a:t>
            </a:fld>
            <a:endParaRPr lang="en-GB"/>
          </a:p>
        </p:txBody>
      </p:sp>
      <p:sp>
        <p:nvSpPr>
          <p:cNvPr id="5" name="Footer Placeholder 4">
            <a:extLst>
              <a:ext uri="{FF2B5EF4-FFF2-40B4-BE49-F238E27FC236}">
                <a16:creationId xmlns="" xmlns:a16="http://schemas.microsoft.com/office/drawing/2014/main" id="{F751E81D-FB79-4B72-A4C3-A9C4A00D06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6FC4D097-63F0-4E2B-8804-F2CF0F9E1BC7}"/>
              </a:ext>
            </a:extLst>
          </p:cNvPr>
          <p:cNvSpPr>
            <a:spLocks noGrp="1"/>
          </p:cNvSpPr>
          <p:nvPr>
            <p:ph type="sldNum" sz="quarter" idx="12"/>
          </p:nvPr>
        </p:nvSpPr>
        <p:spPr/>
        <p:txBody>
          <a:bodyPr/>
          <a:lstStyle/>
          <a:p>
            <a:fld id="{1472B9DD-0338-4C8E-BF1D-359007088680}" type="slidenum">
              <a:rPr lang="en-GB" smtClean="0"/>
              <a:t>‹#›</a:t>
            </a:fld>
            <a:endParaRPr lang="en-GB"/>
          </a:p>
        </p:txBody>
      </p:sp>
    </p:spTree>
    <p:extLst>
      <p:ext uri="{BB962C8B-B14F-4D97-AF65-F5344CB8AC3E}">
        <p14:creationId xmlns:p14="http://schemas.microsoft.com/office/powerpoint/2010/main" val="152460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4D58719-42EE-4183-A34D-F83689F8C59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 xmlns:a16="http://schemas.microsoft.com/office/drawing/2014/main" id="{C05DCEB2-CCBB-4D4C-8DC3-229E28D3D8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D9C2DC90-0C65-48A8-9768-C35D64D892EE}"/>
              </a:ext>
            </a:extLst>
          </p:cNvPr>
          <p:cNvSpPr>
            <a:spLocks noGrp="1"/>
          </p:cNvSpPr>
          <p:nvPr>
            <p:ph type="dt" sz="half" idx="10"/>
          </p:nvPr>
        </p:nvSpPr>
        <p:spPr/>
        <p:txBody>
          <a:bodyPr/>
          <a:lstStyle/>
          <a:p>
            <a:fld id="{142A68CC-66BD-4069-B3A2-60BE748A0DC1}" type="datetimeFigureOut">
              <a:rPr lang="en-GB" smtClean="0"/>
              <a:t>27/04/20</a:t>
            </a:fld>
            <a:endParaRPr lang="en-GB"/>
          </a:p>
        </p:txBody>
      </p:sp>
      <p:sp>
        <p:nvSpPr>
          <p:cNvPr id="5" name="Footer Placeholder 4">
            <a:extLst>
              <a:ext uri="{FF2B5EF4-FFF2-40B4-BE49-F238E27FC236}">
                <a16:creationId xmlns="" xmlns:a16="http://schemas.microsoft.com/office/drawing/2014/main" id="{5301E4C2-F2C4-4286-81C2-FF118294C9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5D34A3C6-C798-449C-AB98-FB4597F8ACC6}"/>
              </a:ext>
            </a:extLst>
          </p:cNvPr>
          <p:cNvSpPr>
            <a:spLocks noGrp="1"/>
          </p:cNvSpPr>
          <p:nvPr>
            <p:ph type="sldNum" sz="quarter" idx="12"/>
          </p:nvPr>
        </p:nvSpPr>
        <p:spPr/>
        <p:txBody>
          <a:bodyPr/>
          <a:lstStyle/>
          <a:p>
            <a:fld id="{1472B9DD-0338-4C8E-BF1D-359007088680}" type="slidenum">
              <a:rPr lang="en-GB" smtClean="0"/>
              <a:t>‹#›</a:t>
            </a:fld>
            <a:endParaRPr lang="en-GB"/>
          </a:p>
        </p:txBody>
      </p:sp>
    </p:spTree>
    <p:extLst>
      <p:ext uri="{BB962C8B-B14F-4D97-AF65-F5344CB8AC3E}">
        <p14:creationId xmlns:p14="http://schemas.microsoft.com/office/powerpoint/2010/main" val="2449836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C1F79BC-44DF-4B57-B265-7C7234A86BD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80199A0F-1003-4E9A-84C1-071089539BE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 xmlns:a16="http://schemas.microsoft.com/office/drawing/2014/main" id="{5BE72272-2DBE-4A5A-8FF7-45BD3FFD08F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 xmlns:a16="http://schemas.microsoft.com/office/drawing/2014/main" id="{D8EF8D66-21D3-4DF2-A2EA-806A1712097D}"/>
              </a:ext>
            </a:extLst>
          </p:cNvPr>
          <p:cNvSpPr>
            <a:spLocks noGrp="1"/>
          </p:cNvSpPr>
          <p:nvPr>
            <p:ph type="dt" sz="half" idx="10"/>
          </p:nvPr>
        </p:nvSpPr>
        <p:spPr/>
        <p:txBody>
          <a:bodyPr/>
          <a:lstStyle/>
          <a:p>
            <a:fld id="{142A68CC-66BD-4069-B3A2-60BE748A0DC1}" type="datetimeFigureOut">
              <a:rPr lang="en-GB" smtClean="0"/>
              <a:t>27/04/20</a:t>
            </a:fld>
            <a:endParaRPr lang="en-GB"/>
          </a:p>
        </p:txBody>
      </p:sp>
      <p:sp>
        <p:nvSpPr>
          <p:cNvPr id="6" name="Footer Placeholder 5">
            <a:extLst>
              <a:ext uri="{FF2B5EF4-FFF2-40B4-BE49-F238E27FC236}">
                <a16:creationId xmlns="" xmlns:a16="http://schemas.microsoft.com/office/drawing/2014/main" id="{F3B4CB4E-4A44-4C60-80F2-9C05C8EC3EC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8C7D578F-699A-426D-870E-5E040F54E2CB}"/>
              </a:ext>
            </a:extLst>
          </p:cNvPr>
          <p:cNvSpPr>
            <a:spLocks noGrp="1"/>
          </p:cNvSpPr>
          <p:nvPr>
            <p:ph type="sldNum" sz="quarter" idx="12"/>
          </p:nvPr>
        </p:nvSpPr>
        <p:spPr/>
        <p:txBody>
          <a:bodyPr/>
          <a:lstStyle/>
          <a:p>
            <a:fld id="{1472B9DD-0338-4C8E-BF1D-359007088680}" type="slidenum">
              <a:rPr lang="en-GB" smtClean="0"/>
              <a:t>‹#›</a:t>
            </a:fld>
            <a:endParaRPr lang="en-GB"/>
          </a:p>
        </p:txBody>
      </p:sp>
    </p:spTree>
    <p:extLst>
      <p:ext uri="{BB962C8B-B14F-4D97-AF65-F5344CB8AC3E}">
        <p14:creationId xmlns:p14="http://schemas.microsoft.com/office/powerpoint/2010/main" val="3816459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87E5F78-B377-4BE2-ABC2-06CE3A5117D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A90A2BA8-AE84-4EB2-97A4-849FABA600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9E2A810B-9C7F-47A1-A241-B5E70B1CDB5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 xmlns:a16="http://schemas.microsoft.com/office/drawing/2014/main" id="{47AB07F1-8B85-4590-9F18-1303C85EE6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C138E305-ED52-4848-B7C4-79D1BFD952A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 xmlns:a16="http://schemas.microsoft.com/office/drawing/2014/main" id="{66C1AC7E-58E6-4BBC-A404-F10B50CBA7F3}"/>
              </a:ext>
            </a:extLst>
          </p:cNvPr>
          <p:cNvSpPr>
            <a:spLocks noGrp="1"/>
          </p:cNvSpPr>
          <p:nvPr>
            <p:ph type="dt" sz="half" idx="10"/>
          </p:nvPr>
        </p:nvSpPr>
        <p:spPr/>
        <p:txBody>
          <a:bodyPr/>
          <a:lstStyle/>
          <a:p>
            <a:fld id="{142A68CC-66BD-4069-B3A2-60BE748A0DC1}" type="datetimeFigureOut">
              <a:rPr lang="en-GB" smtClean="0"/>
              <a:t>27/04/20</a:t>
            </a:fld>
            <a:endParaRPr lang="en-GB"/>
          </a:p>
        </p:txBody>
      </p:sp>
      <p:sp>
        <p:nvSpPr>
          <p:cNvPr id="8" name="Footer Placeholder 7">
            <a:extLst>
              <a:ext uri="{FF2B5EF4-FFF2-40B4-BE49-F238E27FC236}">
                <a16:creationId xmlns="" xmlns:a16="http://schemas.microsoft.com/office/drawing/2014/main" id="{0F3652DB-1020-4C0E-A5E3-24B7BA2CD9D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 xmlns:a16="http://schemas.microsoft.com/office/drawing/2014/main" id="{B52C6018-C8BD-48AB-9725-90DEF8DDFA6B}"/>
              </a:ext>
            </a:extLst>
          </p:cNvPr>
          <p:cNvSpPr>
            <a:spLocks noGrp="1"/>
          </p:cNvSpPr>
          <p:nvPr>
            <p:ph type="sldNum" sz="quarter" idx="12"/>
          </p:nvPr>
        </p:nvSpPr>
        <p:spPr/>
        <p:txBody>
          <a:bodyPr/>
          <a:lstStyle/>
          <a:p>
            <a:fld id="{1472B9DD-0338-4C8E-BF1D-359007088680}" type="slidenum">
              <a:rPr lang="en-GB" smtClean="0"/>
              <a:t>‹#›</a:t>
            </a:fld>
            <a:endParaRPr lang="en-GB"/>
          </a:p>
        </p:txBody>
      </p:sp>
    </p:spTree>
    <p:extLst>
      <p:ext uri="{BB962C8B-B14F-4D97-AF65-F5344CB8AC3E}">
        <p14:creationId xmlns:p14="http://schemas.microsoft.com/office/powerpoint/2010/main" val="3942744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AC4995E-C7E2-4275-96D0-90D009493AD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 xmlns:a16="http://schemas.microsoft.com/office/drawing/2014/main" id="{3356EBCF-76C1-4273-AD85-146CD0219D0E}"/>
              </a:ext>
            </a:extLst>
          </p:cNvPr>
          <p:cNvSpPr>
            <a:spLocks noGrp="1"/>
          </p:cNvSpPr>
          <p:nvPr>
            <p:ph type="dt" sz="half" idx="10"/>
          </p:nvPr>
        </p:nvSpPr>
        <p:spPr/>
        <p:txBody>
          <a:bodyPr/>
          <a:lstStyle/>
          <a:p>
            <a:fld id="{142A68CC-66BD-4069-B3A2-60BE748A0DC1}" type="datetimeFigureOut">
              <a:rPr lang="en-GB" smtClean="0"/>
              <a:t>27/04/20</a:t>
            </a:fld>
            <a:endParaRPr lang="en-GB"/>
          </a:p>
        </p:txBody>
      </p:sp>
      <p:sp>
        <p:nvSpPr>
          <p:cNvPr id="4" name="Footer Placeholder 3">
            <a:extLst>
              <a:ext uri="{FF2B5EF4-FFF2-40B4-BE49-F238E27FC236}">
                <a16:creationId xmlns="" xmlns:a16="http://schemas.microsoft.com/office/drawing/2014/main" id="{F713641A-0182-470C-9CC1-2B5E5B71738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 xmlns:a16="http://schemas.microsoft.com/office/drawing/2014/main" id="{0CAA5BAC-5B0E-4390-851F-AD9B62C611FB}"/>
              </a:ext>
            </a:extLst>
          </p:cNvPr>
          <p:cNvSpPr>
            <a:spLocks noGrp="1"/>
          </p:cNvSpPr>
          <p:nvPr>
            <p:ph type="sldNum" sz="quarter" idx="12"/>
          </p:nvPr>
        </p:nvSpPr>
        <p:spPr/>
        <p:txBody>
          <a:bodyPr/>
          <a:lstStyle/>
          <a:p>
            <a:fld id="{1472B9DD-0338-4C8E-BF1D-359007088680}" type="slidenum">
              <a:rPr lang="en-GB" smtClean="0"/>
              <a:t>‹#›</a:t>
            </a:fld>
            <a:endParaRPr lang="en-GB"/>
          </a:p>
        </p:txBody>
      </p:sp>
    </p:spTree>
    <p:extLst>
      <p:ext uri="{BB962C8B-B14F-4D97-AF65-F5344CB8AC3E}">
        <p14:creationId xmlns:p14="http://schemas.microsoft.com/office/powerpoint/2010/main" val="3495379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08B46736-F278-4230-8FDD-B10B0B2E6ACD}"/>
              </a:ext>
            </a:extLst>
          </p:cNvPr>
          <p:cNvSpPr>
            <a:spLocks noGrp="1"/>
          </p:cNvSpPr>
          <p:nvPr>
            <p:ph type="dt" sz="half" idx="10"/>
          </p:nvPr>
        </p:nvSpPr>
        <p:spPr/>
        <p:txBody>
          <a:bodyPr/>
          <a:lstStyle/>
          <a:p>
            <a:fld id="{142A68CC-66BD-4069-B3A2-60BE748A0DC1}" type="datetimeFigureOut">
              <a:rPr lang="en-GB" smtClean="0"/>
              <a:t>27/04/20</a:t>
            </a:fld>
            <a:endParaRPr lang="en-GB"/>
          </a:p>
        </p:txBody>
      </p:sp>
      <p:sp>
        <p:nvSpPr>
          <p:cNvPr id="3" name="Footer Placeholder 2">
            <a:extLst>
              <a:ext uri="{FF2B5EF4-FFF2-40B4-BE49-F238E27FC236}">
                <a16:creationId xmlns="" xmlns:a16="http://schemas.microsoft.com/office/drawing/2014/main" id="{E5BA8813-BF88-477C-BC6A-077489B9C34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 xmlns:a16="http://schemas.microsoft.com/office/drawing/2014/main" id="{085C01D2-BEAF-4BDD-B12F-FC7015D1B187}"/>
              </a:ext>
            </a:extLst>
          </p:cNvPr>
          <p:cNvSpPr>
            <a:spLocks noGrp="1"/>
          </p:cNvSpPr>
          <p:nvPr>
            <p:ph type="sldNum" sz="quarter" idx="12"/>
          </p:nvPr>
        </p:nvSpPr>
        <p:spPr/>
        <p:txBody>
          <a:bodyPr/>
          <a:lstStyle/>
          <a:p>
            <a:fld id="{1472B9DD-0338-4C8E-BF1D-359007088680}" type="slidenum">
              <a:rPr lang="en-GB" smtClean="0"/>
              <a:t>‹#›</a:t>
            </a:fld>
            <a:endParaRPr lang="en-GB"/>
          </a:p>
        </p:txBody>
      </p:sp>
    </p:spTree>
    <p:extLst>
      <p:ext uri="{BB962C8B-B14F-4D97-AF65-F5344CB8AC3E}">
        <p14:creationId xmlns:p14="http://schemas.microsoft.com/office/powerpoint/2010/main" val="945683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9D6600C-2743-4ED3-A0AC-D709E53CFE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8AC1E138-0779-425E-A454-07164AE931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 xmlns:a16="http://schemas.microsoft.com/office/drawing/2014/main" id="{CFBDFFE2-D2C8-488D-A585-2DD2A0CC4A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E1C8EA56-24D8-483D-9176-556F56AAAF68}"/>
              </a:ext>
            </a:extLst>
          </p:cNvPr>
          <p:cNvSpPr>
            <a:spLocks noGrp="1"/>
          </p:cNvSpPr>
          <p:nvPr>
            <p:ph type="dt" sz="half" idx="10"/>
          </p:nvPr>
        </p:nvSpPr>
        <p:spPr/>
        <p:txBody>
          <a:bodyPr/>
          <a:lstStyle/>
          <a:p>
            <a:fld id="{142A68CC-66BD-4069-B3A2-60BE748A0DC1}" type="datetimeFigureOut">
              <a:rPr lang="en-GB" smtClean="0"/>
              <a:t>27/04/20</a:t>
            </a:fld>
            <a:endParaRPr lang="en-GB"/>
          </a:p>
        </p:txBody>
      </p:sp>
      <p:sp>
        <p:nvSpPr>
          <p:cNvPr id="6" name="Footer Placeholder 5">
            <a:extLst>
              <a:ext uri="{FF2B5EF4-FFF2-40B4-BE49-F238E27FC236}">
                <a16:creationId xmlns="" xmlns:a16="http://schemas.microsoft.com/office/drawing/2014/main" id="{27AEC8D9-54DB-440E-A0A2-53BF44487BE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F454F31C-A109-47D9-B7BC-55340FB01A95}"/>
              </a:ext>
            </a:extLst>
          </p:cNvPr>
          <p:cNvSpPr>
            <a:spLocks noGrp="1"/>
          </p:cNvSpPr>
          <p:nvPr>
            <p:ph type="sldNum" sz="quarter" idx="12"/>
          </p:nvPr>
        </p:nvSpPr>
        <p:spPr/>
        <p:txBody>
          <a:bodyPr/>
          <a:lstStyle/>
          <a:p>
            <a:fld id="{1472B9DD-0338-4C8E-BF1D-359007088680}" type="slidenum">
              <a:rPr lang="en-GB" smtClean="0"/>
              <a:t>‹#›</a:t>
            </a:fld>
            <a:endParaRPr lang="en-GB"/>
          </a:p>
        </p:txBody>
      </p:sp>
    </p:spTree>
    <p:extLst>
      <p:ext uri="{BB962C8B-B14F-4D97-AF65-F5344CB8AC3E}">
        <p14:creationId xmlns:p14="http://schemas.microsoft.com/office/powerpoint/2010/main" val="1863686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3B3C499-34D3-41AD-87C6-2E600475D7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 xmlns:a16="http://schemas.microsoft.com/office/drawing/2014/main" id="{211A70C1-2C79-4996-A99E-BD4B607F81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 xmlns:a16="http://schemas.microsoft.com/office/drawing/2014/main" id="{21B8C79D-F01A-4E79-AB21-5123947461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F44978EF-6E85-45A6-9A3F-5FCBE3B67028}"/>
              </a:ext>
            </a:extLst>
          </p:cNvPr>
          <p:cNvSpPr>
            <a:spLocks noGrp="1"/>
          </p:cNvSpPr>
          <p:nvPr>
            <p:ph type="dt" sz="half" idx="10"/>
          </p:nvPr>
        </p:nvSpPr>
        <p:spPr/>
        <p:txBody>
          <a:bodyPr/>
          <a:lstStyle/>
          <a:p>
            <a:fld id="{142A68CC-66BD-4069-B3A2-60BE748A0DC1}" type="datetimeFigureOut">
              <a:rPr lang="en-GB" smtClean="0"/>
              <a:t>27/04/20</a:t>
            </a:fld>
            <a:endParaRPr lang="en-GB"/>
          </a:p>
        </p:txBody>
      </p:sp>
      <p:sp>
        <p:nvSpPr>
          <p:cNvPr id="6" name="Footer Placeholder 5">
            <a:extLst>
              <a:ext uri="{FF2B5EF4-FFF2-40B4-BE49-F238E27FC236}">
                <a16:creationId xmlns="" xmlns:a16="http://schemas.microsoft.com/office/drawing/2014/main" id="{A5E65D4B-44A3-46E9-967F-7E49BDBCCE1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89015B86-D058-4E6B-BD8E-72DD5C38F1CC}"/>
              </a:ext>
            </a:extLst>
          </p:cNvPr>
          <p:cNvSpPr>
            <a:spLocks noGrp="1"/>
          </p:cNvSpPr>
          <p:nvPr>
            <p:ph type="sldNum" sz="quarter" idx="12"/>
          </p:nvPr>
        </p:nvSpPr>
        <p:spPr/>
        <p:txBody>
          <a:bodyPr/>
          <a:lstStyle/>
          <a:p>
            <a:fld id="{1472B9DD-0338-4C8E-BF1D-359007088680}" type="slidenum">
              <a:rPr lang="en-GB" smtClean="0"/>
              <a:t>‹#›</a:t>
            </a:fld>
            <a:endParaRPr lang="en-GB"/>
          </a:p>
        </p:txBody>
      </p:sp>
    </p:spTree>
    <p:extLst>
      <p:ext uri="{BB962C8B-B14F-4D97-AF65-F5344CB8AC3E}">
        <p14:creationId xmlns:p14="http://schemas.microsoft.com/office/powerpoint/2010/main" val="177334068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23A9E4E0-903D-4442-AE4D-A164E1FED9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6F831DF4-36AA-446D-A6DD-4322ED4CEB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10ACFB8D-7AD4-42B0-BC87-1D87CC8F66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2A68CC-66BD-4069-B3A2-60BE748A0DC1}" type="datetimeFigureOut">
              <a:rPr lang="en-GB" smtClean="0"/>
              <a:t>27/04/20</a:t>
            </a:fld>
            <a:endParaRPr lang="en-GB"/>
          </a:p>
        </p:txBody>
      </p:sp>
      <p:sp>
        <p:nvSpPr>
          <p:cNvPr id="5" name="Footer Placeholder 4">
            <a:extLst>
              <a:ext uri="{FF2B5EF4-FFF2-40B4-BE49-F238E27FC236}">
                <a16:creationId xmlns="" xmlns:a16="http://schemas.microsoft.com/office/drawing/2014/main" id="{19A9816C-3627-4AA1-8FB2-B2D2DDBDA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 xmlns:a16="http://schemas.microsoft.com/office/drawing/2014/main" id="{9080141A-69D9-4647-B3BA-31CF6E26A4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72B9DD-0338-4C8E-BF1D-359007088680}" type="slidenum">
              <a:rPr lang="en-GB" smtClean="0"/>
              <a:t>‹#›</a:t>
            </a:fld>
            <a:endParaRPr lang="en-GB"/>
          </a:p>
        </p:txBody>
      </p:sp>
    </p:spTree>
    <p:extLst>
      <p:ext uri="{BB962C8B-B14F-4D97-AF65-F5344CB8AC3E}">
        <p14:creationId xmlns:p14="http://schemas.microsoft.com/office/powerpoint/2010/main" val="2772531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yntermute.deviantart.com/art/Eos-Goddess-of-Dawn-49875543" TargetMode="External"/><Relationship Id="rId4" Type="http://schemas.openxmlformats.org/officeDocument/2006/relationships/hyperlink" Target="https://creativecommons.org/licenses/by-nc-nd/3.0/" TargetMode="External"/><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 Id="rId3" Type="http://schemas.openxmlformats.org/officeDocument/2006/relationships/hyperlink" Target="http://archive.starchildglobal.com/starchild/march2007.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 Id="rId3" Type="http://schemas.openxmlformats.org/officeDocument/2006/relationships/hyperlink" Target="http://wikiflex.wikispaces.com/General+Knowledge+Guid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0FC9BCB-CF15-4670-9105-34AB1B80F49C}"/>
              </a:ext>
            </a:extLst>
          </p:cNvPr>
          <p:cNvSpPr>
            <a:spLocks noGrp="1"/>
          </p:cNvSpPr>
          <p:nvPr>
            <p:ph type="ctrTitle"/>
          </p:nvPr>
        </p:nvSpPr>
        <p:spPr/>
        <p:txBody>
          <a:bodyPr/>
          <a:lstStyle/>
          <a:p>
            <a:r>
              <a:rPr lang="en-GB" dirty="0"/>
              <a:t>SALARIES REVIEW</a:t>
            </a:r>
          </a:p>
        </p:txBody>
      </p:sp>
      <p:sp>
        <p:nvSpPr>
          <p:cNvPr id="3" name="Subtitle 2">
            <a:extLst>
              <a:ext uri="{FF2B5EF4-FFF2-40B4-BE49-F238E27FC236}">
                <a16:creationId xmlns="" xmlns:a16="http://schemas.microsoft.com/office/drawing/2014/main" id="{61F68499-69B2-4D33-9EBB-C16EEEF11E7B}"/>
              </a:ext>
            </a:extLst>
          </p:cNvPr>
          <p:cNvSpPr>
            <a:spLocks noGrp="1"/>
          </p:cNvSpPr>
          <p:nvPr>
            <p:ph type="subTitle" idx="1"/>
          </p:nvPr>
        </p:nvSpPr>
        <p:spPr/>
        <p:txBody>
          <a:bodyPr/>
          <a:lstStyle/>
          <a:p>
            <a:r>
              <a:rPr lang="en-GB" dirty="0"/>
              <a:t>PROPOSAL BY THE SALARY REVIEW GROUP</a:t>
            </a:r>
          </a:p>
        </p:txBody>
      </p:sp>
    </p:spTree>
    <p:extLst>
      <p:ext uri="{BB962C8B-B14F-4D97-AF65-F5344CB8AC3E}">
        <p14:creationId xmlns:p14="http://schemas.microsoft.com/office/powerpoint/2010/main" val="2164519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F2869C5-7E7C-47F9-B738-76600C70B078}"/>
              </a:ext>
            </a:extLst>
          </p:cNvPr>
          <p:cNvSpPr>
            <a:spLocks noGrp="1"/>
          </p:cNvSpPr>
          <p:nvPr>
            <p:ph type="title"/>
          </p:nvPr>
        </p:nvSpPr>
        <p:spPr/>
        <p:txBody>
          <a:bodyPr/>
          <a:lstStyle/>
          <a:p>
            <a:r>
              <a:rPr lang="en-GB" dirty="0"/>
              <a:t>DIFFERENT ENTRY LEVELS</a:t>
            </a:r>
          </a:p>
        </p:txBody>
      </p:sp>
      <p:sp>
        <p:nvSpPr>
          <p:cNvPr id="3" name="Content Placeholder 2">
            <a:extLst>
              <a:ext uri="{FF2B5EF4-FFF2-40B4-BE49-F238E27FC236}">
                <a16:creationId xmlns="" xmlns:a16="http://schemas.microsoft.com/office/drawing/2014/main" id="{62CE701D-24BC-4909-B57E-59F166604AF6}"/>
              </a:ext>
            </a:extLst>
          </p:cNvPr>
          <p:cNvSpPr>
            <a:spLocks noGrp="1"/>
          </p:cNvSpPr>
          <p:nvPr>
            <p:ph idx="1"/>
          </p:nvPr>
        </p:nvSpPr>
        <p:spPr/>
        <p:txBody>
          <a:bodyPr/>
          <a:lstStyle/>
          <a:p>
            <a:r>
              <a:rPr lang="en-GB" dirty="0"/>
              <a:t>EOS  = dawn. </a:t>
            </a:r>
          </a:p>
          <a:p>
            <a:r>
              <a:rPr lang="en-GB" dirty="0"/>
              <a:t>Hekate= childbirth and the crossroads</a:t>
            </a:r>
          </a:p>
          <a:p>
            <a:r>
              <a:rPr lang="en-GB" dirty="0"/>
              <a:t>Athena= wisdom</a:t>
            </a:r>
          </a:p>
        </p:txBody>
      </p:sp>
    </p:spTree>
    <p:extLst>
      <p:ext uri="{BB962C8B-B14F-4D97-AF65-F5344CB8AC3E}">
        <p14:creationId xmlns:p14="http://schemas.microsoft.com/office/powerpoint/2010/main" val="19923046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1181745-42FD-484F-9253-FAD842F5E07D}"/>
              </a:ext>
            </a:extLst>
          </p:cNvPr>
          <p:cNvSpPr>
            <a:spLocks noGrp="1"/>
          </p:cNvSpPr>
          <p:nvPr>
            <p:ph type="title"/>
          </p:nvPr>
        </p:nvSpPr>
        <p:spPr/>
        <p:txBody>
          <a:bodyPr/>
          <a:lstStyle/>
          <a:p>
            <a:r>
              <a:rPr lang="en-GB" dirty="0"/>
              <a:t>EOS </a:t>
            </a:r>
          </a:p>
        </p:txBody>
      </p:sp>
      <p:sp>
        <p:nvSpPr>
          <p:cNvPr id="3" name="Content Placeholder 2">
            <a:extLst>
              <a:ext uri="{FF2B5EF4-FFF2-40B4-BE49-F238E27FC236}">
                <a16:creationId xmlns="" xmlns:a16="http://schemas.microsoft.com/office/drawing/2014/main" id="{271D4169-091D-46B4-AFDC-7E1C81A7506E}"/>
              </a:ext>
            </a:extLst>
          </p:cNvPr>
          <p:cNvSpPr>
            <a:spLocks noGrp="1"/>
          </p:cNvSpPr>
          <p:nvPr>
            <p:ph idx="1"/>
          </p:nvPr>
        </p:nvSpPr>
        <p:spPr/>
        <p:txBody>
          <a:bodyPr/>
          <a:lstStyle/>
          <a:p>
            <a:r>
              <a:rPr lang="en-GB" dirty="0"/>
              <a:t>£29000</a:t>
            </a:r>
          </a:p>
          <a:p>
            <a:r>
              <a:rPr lang="en-GB" dirty="0"/>
              <a:t>PRECEPTOR AND UP TO 2 YRS EXPERIENCE</a:t>
            </a:r>
          </a:p>
          <a:p>
            <a:r>
              <a:rPr lang="en-GB" dirty="0"/>
              <a:t>PAY REVIEW AT 6 MONTHS</a:t>
            </a:r>
          </a:p>
          <a:p>
            <a:r>
              <a:rPr lang="en-GB" dirty="0"/>
              <a:t>IF SETTLED INTO JOB AND REACHING TARGETS UP TO £30500</a:t>
            </a:r>
          </a:p>
        </p:txBody>
      </p:sp>
      <p:pic>
        <p:nvPicPr>
          <p:cNvPr id="5" name="Picture 4">
            <a:extLst>
              <a:ext uri="{FF2B5EF4-FFF2-40B4-BE49-F238E27FC236}">
                <a16:creationId xmlns="" xmlns:a16="http://schemas.microsoft.com/office/drawing/2014/main" id="{DA6E6E5F-7702-42D7-A32E-CAFF4CE6DCA4}"/>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 xmlns:a1611="http://schemas.microsoft.com/office/drawing/2016/11/main" r:id="rId3"/>
              </a:ext>
            </a:extLst>
          </a:blip>
          <a:stretch>
            <a:fillRect/>
          </a:stretch>
        </p:blipFill>
        <p:spPr>
          <a:xfrm>
            <a:off x="3284375" y="552981"/>
            <a:ext cx="2309603" cy="1137707"/>
          </a:xfrm>
          <a:prstGeom prst="rect">
            <a:avLst/>
          </a:prstGeom>
        </p:spPr>
      </p:pic>
      <p:sp>
        <p:nvSpPr>
          <p:cNvPr id="6" name="TextBox 5">
            <a:extLst>
              <a:ext uri="{FF2B5EF4-FFF2-40B4-BE49-F238E27FC236}">
                <a16:creationId xmlns="" xmlns:a16="http://schemas.microsoft.com/office/drawing/2014/main" id="{2E40865E-4E1A-4543-ACDF-7EDBC3D79665}"/>
              </a:ext>
            </a:extLst>
          </p:cNvPr>
          <p:cNvSpPr txBox="1"/>
          <p:nvPr/>
        </p:nvSpPr>
        <p:spPr>
          <a:xfrm>
            <a:off x="2286000" y="6094644"/>
            <a:ext cx="2873829" cy="369332"/>
          </a:xfrm>
          <a:prstGeom prst="rect">
            <a:avLst/>
          </a:prstGeom>
          <a:noFill/>
        </p:spPr>
        <p:txBody>
          <a:bodyPr wrap="square" rtlCol="0">
            <a:spAutoFit/>
          </a:bodyPr>
          <a:lstStyle/>
          <a:p>
            <a:r>
              <a:rPr lang="en-GB" sz="900">
                <a:hlinkClick r:id="rId3" tooltip="http://wyntermute.deviantart.com/art/Eos-Goddess-of-Dawn-49875543"/>
              </a:rPr>
              <a:t>This Photo</a:t>
            </a:r>
            <a:r>
              <a:rPr lang="en-GB" sz="900"/>
              <a:t> by Unknown Author is licensed under </a:t>
            </a:r>
            <a:r>
              <a:rPr lang="en-GB" sz="900">
                <a:hlinkClick r:id="rId4" tooltip="https://creativecommons.org/licenses/by-nc-nd/3.0/"/>
              </a:rPr>
              <a:t>CC BY-NC-ND</a:t>
            </a:r>
            <a:endParaRPr lang="en-GB" sz="900"/>
          </a:p>
        </p:txBody>
      </p:sp>
    </p:spTree>
    <p:extLst>
      <p:ext uri="{BB962C8B-B14F-4D97-AF65-F5344CB8AC3E}">
        <p14:creationId xmlns:p14="http://schemas.microsoft.com/office/powerpoint/2010/main" val="9399266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B25337A-4374-4BB5-911B-16595DF970E0}"/>
              </a:ext>
            </a:extLst>
          </p:cNvPr>
          <p:cNvSpPr>
            <a:spLocks noGrp="1"/>
          </p:cNvSpPr>
          <p:nvPr>
            <p:ph type="title"/>
          </p:nvPr>
        </p:nvSpPr>
        <p:spPr/>
        <p:txBody>
          <a:bodyPr/>
          <a:lstStyle/>
          <a:p>
            <a:r>
              <a:rPr lang="en-GB" dirty="0"/>
              <a:t>HEKATE</a:t>
            </a:r>
          </a:p>
        </p:txBody>
      </p:sp>
      <p:sp>
        <p:nvSpPr>
          <p:cNvPr id="3" name="Content Placeholder 2">
            <a:extLst>
              <a:ext uri="{FF2B5EF4-FFF2-40B4-BE49-F238E27FC236}">
                <a16:creationId xmlns="" xmlns:a16="http://schemas.microsoft.com/office/drawing/2014/main" id="{FCC80B22-857D-41F5-9421-A272D1264E1E}"/>
              </a:ext>
            </a:extLst>
          </p:cNvPr>
          <p:cNvSpPr>
            <a:spLocks noGrp="1"/>
          </p:cNvSpPr>
          <p:nvPr>
            <p:ph idx="1"/>
          </p:nvPr>
        </p:nvSpPr>
        <p:spPr/>
        <p:txBody>
          <a:bodyPr/>
          <a:lstStyle/>
          <a:p>
            <a:r>
              <a:rPr lang="en-GB" dirty="0"/>
              <a:t>£30500</a:t>
            </a:r>
          </a:p>
          <a:p>
            <a:r>
              <a:rPr lang="en-GB" dirty="0"/>
              <a:t>2 OR MORE YRS EXPERIENCE WITH LITTLE OR NO EXPERIENCE IN THIS WAY OF WORKING</a:t>
            </a:r>
          </a:p>
          <a:p>
            <a:r>
              <a:rPr lang="en-GB" dirty="0"/>
              <a:t>PAY REVIEW AT 6 MONTHS</a:t>
            </a:r>
          </a:p>
          <a:p>
            <a:r>
              <a:rPr lang="en-GB" dirty="0"/>
              <a:t>IF SETTLED INTO JOB AND REACHING TARGETS UP TO £32000</a:t>
            </a:r>
          </a:p>
          <a:p>
            <a:endParaRPr lang="en-GB" dirty="0"/>
          </a:p>
          <a:p>
            <a:endParaRPr lang="en-GB" dirty="0"/>
          </a:p>
        </p:txBody>
      </p:sp>
      <p:pic>
        <p:nvPicPr>
          <p:cNvPr id="5" name="Picture 4">
            <a:extLst>
              <a:ext uri="{FF2B5EF4-FFF2-40B4-BE49-F238E27FC236}">
                <a16:creationId xmlns="" xmlns:a16="http://schemas.microsoft.com/office/drawing/2014/main" id="{2B14FC16-CD80-47AA-8B9B-06EC43A036EB}"/>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 xmlns:a1611="http://schemas.microsoft.com/office/drawing/2016/11/main" r:id="rId3"/>
              </a:ext>
            </a:extLst>
          </a:blip>
          <a:stretch>
            <a:fillRect/>
          </a:stretch>
        </p:blipFill>
        <p:spPr>
          <a:xfrm>
            <a:off x="3324982" y="431213"/>
            <a:ext cx="2362754" cy="1325564"/>
          </a:xfrm>
          <a:prstGeom prst="rect">
            <a:avLst/>
          </a:prstGeom>
        </p:spPr>
      </p:pic>
    </p:spTree>
    <p:extLst>
      <p:ext uri="{BB962C8B-B14F-4D97-AF65-F5344CB8AC3E}">
        <p14:creationId xmlns:p14="http://schemas.microsoft.com/office/powerpoint/2010/main" val="30436781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8498BC6-E6AF-4EB3-855A-FFD0CEE8645B}"/>
              </a:ext>
            </a:extLst>
          </p:cNvPr>
          <p:cNvSpPr>
            <a:spLocks noGrp="1"/>
          </p:cNvSpPr>
          <p:nvPr>
            <p:ph type="title"/>
          </p:nvPr>
        </p:nvSpPr>
        <p:spPr/>
        <p:txBody>
          <a:bodyPr/>
          <a:lstStyle/>
          <a:p>
            <a:r>
              <a:rPr lang="en-GB" dirty="0"/>
              <a:t>ATHENA</a:t>
            </a:r>
          </a:p>
        </p:txBody>
      </p:sp>
      <p:sp>
        <p:nvSpPr>
          <p:cNvPr id="3" name="Content Placeholder 2">
            <a:extLst>
              <a:ext uri="{FF2B5EF4-FFF2-40B4-BE49-F238E27FC236}">
                <a16:creationId xmlns="" xmlns:a16="http://schemas.microsoft.com/office/drawing/2014/main" id="{4CC32AA2-D13E-41E1-8198-533C269008A2}"/>
              </a:ext>
            </a:extLst>
          </p:cNvPr>
          <p:cNvSpPr>
            <a:spLocks noGrp="1"/>
          </p:cNvSpPr>
          <p:nvPr>
            <p:ph idx="1"/>
          </p:nvPr>
        </p:nvSpPr>
        <p:spPr/>
        <p:txBody>
          <a:bodyPr/>
          <a:lstStyle/>
          <a:p>
            <a:r>
              <a:rPr lang="en-GB" dirty="0"/>
              <a:t>£32000</a:t>
            </a:r>
          </a:p>
          <a:p>
            <a:r>
              <a:rPr lang="en-GB" dirty="0"/>
              <a:t>2 OR MORE YEARS EXPERIENCE IN WORKING THIS WAY/ EXPERIENCED MIDWIVES WITH ADDED SKILLS</a:t>
            </a:r>
          </a:p>
          <a:p>
            <a:r>
              <a:rPr lang="en-GB" dirty="0"/>
              <a:t>PAY REVIEW AT 6 MONTHS</a:t>
            </a:r>
          </a:p>
          <a:p>
            <a:r>
              <a:rPr lang="en-GB" dirty="0"/>
              <a:t>IF SETTLED INTO JOB AND REACHING TARGETS UP TO £33500</a:t>
            </a:r>
          </a:p>
        </p:txBody>
      </p:sp>
      <p:pic>
        <p:nvPicPr>
          <p:cNvPr id="5" name="Picture 4">
            <a:extLst>
              <a:ext uri="{FF2B5EF4-FFF2-40B4-BE49-F238E27FC236}">
                <a16:creationId xmlns="" xmlns:a16="http://schemas.microsoft.com/office/drawing/2014/main" id="{91B11489-04DF-4A2D-8976-4445F5289C8F}"/>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 xmlns:a1611="http://schemas.microsoft.com/office/drawing/2016/11/main" r:id="rId3"/>
              </a:ext>
            </a:extLst>
          </a:blip>
          <a:stretch>
            <a:fillRect/>
          </a:stretch>
        </p:blipFill>
        <p:spPr>
          <a:xfrm>
            <a:off x="4042682" y="397782"/>
            <a:ext cx="1754111" cy="1488132"/>
          </a:xfrm>
          <a:prstGeom prst="rect">
            <a:avLst/>
          </a:prstGeom>
        </p:spPr>
      </p:pic>
    </p:spTree>
    <p:extLst>
      <p:ext uri="{BB962C8B-B14F-4D97-AF65-F5344CB8AC3E}">
        <p14:creationId xmlns:p14="http://schemas.microsoft.com/office/powerpoint/2010/main" val="25092242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7834B9D-8BD5-4571-8DDE-B1955DFF3FBB}"/>
              </a:ext>
            </a:extLst>
          </p:cNvPr>
          <p:cNvSpPr>
            <a:spLocks noGrp="1"/>
          </p:cNvSpPr>
          <p:nvPr>
            <p:ph type="title"/>
          </p:nvPr>
        </p:nvSpPr>
        <p:spPr/>
        <p:txBody>
          <a:bodyPr/>
          <a:lstStyle/>
          <a:p>
            <a:r>
              <a:rPr lang="en-GB" dirty="0"/>
              <a:t>BONUSES</a:t>
            </a:r>
          </a:p>
        </p:txBody>
      </p:sp>
      <p:sp>
        <p:nvSpPr>
          <p:cNvPr id="3" name="Content Placeholder 2">
            <a:extLst>
              <a:ext uri="{FF2B5EF4-FFF2-40B4-BE49-F238E27FC236}">
                <a16:creationId xmlns="" xmlns:a16="http://schemas.microsoft.com/office/drawing/2014/main" id="{21533D07-3349-4A02-8FC3-45B9549E49DE}"/>
              </a:ext>
            </a:extLst>
          </p:cNvPr>
          <p:cNvSpPr>
            <a:spLocks noGrp="1"/>
          </p:cNvSpPr>
          <p:nvPr>
            <p:ph idx="1"/>
          </p:nvPr>
        </p:nvSpPr>
        <p:spPr/>
        <p:txBody>
          <a:bodyPr/>
          <a:lstStyle/>
          <a:p>
            <a:r>
              <a:rPr lang="en-GB" sz="3200" dirty="0" smtClean="0"/>
              <a:t>5 </a:t>
            </a:r>
            <a:r>
              <a:rPr lang="en-GB" sz="3200" dirty="0"/>
              <a:t>YEAR LONG SERVICE BONUS OF £500 PLUS £1000 PAY RISE (THIS WILL INCLUDE CST</a:t>
            </a:r>
            <a:r>
              <a:rPr lang="en-GB" sz="3200" dirty="0" smtClean="0"/>
              <a:t>)</a:t>
            </a:r>
          </a:p>
          <a:p>
            <a:endParaRPr lang="en-GB" sz="3200" dirty="0"/>
          </a:p>
          <a:p>
            <a:r>
              <a:rPr lang="en-GB" sz="3200" dirty="0"/>
              <a:t>NIPE PRACTITIONERS TO BE PAID £75 PER NIPE </a:t>
            </a:r>
            <a:endParaRPr lang="en-GB" sz="3200" dirty="0" smtClean="0"/>
          </a:p>
          <a:p>
            <a:endParaRPr lang="en-GB" sz="3200" dirty="0"/>
          </a:p>
          <a:p>
            <a:r>
              <a:rPr lang="en-GB" sz="3200" dirty="0"/>
              <a:t>EVERYONE GETS LOCAL ALLOWANCE</a:t>
            </a:r>
          </a:p>
          <a:p>
            <a:endParaRPr lang="en-GB" dirty="0"/>
          </a:p>
        </p:txBody>
      </p:sp>
    </p:spTree>
    <p:extLst>
      <p:ext uri="{BB962C8B-B14F-4D97-AF65-F5344CB8AC3E}">
        <p14:creationId xmlns:p14="http://schemas.microsoft.com/office/powerpoint/2010/main" val="17157617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80">
                                          <p:stCondLst>
                                            <p:cond delay="0"/>
                                          </p:stCondLst>
                                        </p:cTn>
                                        <p:tgtEl>
                                          <p:spTgt spid="3">
                                            <p:txEl>
                                              <p:pRg st="2" end="2"/>
                                            </p:txEl>
                                          </p:spTgt>
                                        </p:tgtEl>
                                      </p:cBhvr>
                                    </p:animEffect>
                                    <p:anim calcmode="lin" valueType="num">
                                      <p:cBhvr>
                                        <p:cTn id="2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2" end="2"/>
                                            </p:txEl>
                                          </p:spTgt>
                                        </p:tgtEl>
                                      </p:cBhvr>
                                      <p:to x="100000" y="60000"/>
                                    </p:animScale>
                                    <p:animScale>
                                      <p:cBhvr>
                                        <p:cTn id="32" dur="166" decel="50000">
                                          <p:stCondLst>
                                            <p:cond delay="676"/>
                                          </p:stCondLst>
                                        </p:cTn>
                                        <p:tgtEl>
                                          <p:spTgt spid="3">
                                            <p:txEl>
                                              <p:pRg st="2" end="2"/>
                                            </p:txEl>
                                          </p:spTgt>
                                        </p:tgtEl>
                                      </p:cBhvr>
                                      <p:to x="100000" y="100000"/>
                                    </p:animScale>
                                    <p:animScale>
                                      <p:cBhvr>
                                        <p:cTn id="33" dur="26">
                                          <p:stCondLst>
                                            <p:cond delay="1312"/>
                                          </p:stCondLst>
                                        </p:cTn>
                                        <p:tgtEl>
                                          <p:spTgt spid="3">
                                            <p:txEl>
                                              <p:pRg st="2" end="2"/>
                                            </p:txEl>
                                          </p:spTgt>
                                        </p:tgtEl>
                                      </p:cBhvr>
                                      <p:to x="100000" y="80000"/>
                                    </p:animScale>
                                    <p:animScale>
                                      <p:cBhvr>
                                        <p:cTn id="34" dur="166" decel="50000">
                                          <p:stCondLst>
                                            <p:cond delay="1338"/>
                                          </p:stCondLst>
                                        </p:cTn>
                                        <p:tgtEl>
                                          <p:spTgt spid="3">
                                            <p:txEl>
                                              <p:pRg st="2" end="2"/>
                                            </p:txEl>
                                          </p:spTgt>
                                        </p:tgtEl>
                                      </p:cBhvr>
                                      <p:to x="100000" y="100000"/>
                                    </p:animScale>
                                    <p:animScale>
                                      <p:cBhvr>
                                        <p:cTn id="35" dur="26">
                                          <p:stCondLst>
                                            <p:cond delay="1642"/>
                                          </p:stCondLst>
                                        </p:cTn>
                                        <p:tgtEl>
                                          <p:spTgt spid="3">
                                            <p:txEl>
                                              <p:pRg st="2" end="2"/>
                                            </p:txEl>
                                          </p:spTgt>
                                        </p:tgtEl>
                                      </p:cBhvr>
                                      <p:to x="100000" y="90000"/>
                                    </p:animScale>
                                    <p:animScale>
                                      <p:cBhvr>
                                        <p:cTn id="36" dur="166" decel="50000">
                                          <p:stCondLst>
                                            <p:cond delay="1668"/>
                                          </p:stCondLst>
                                        </p:cTn>
                                        <p:tgtEl>
                                          <p:spTgt spid="3">
                                            <p:txEl>
                                              <p:pRg st="2" end="2"/>
                                            </p:txEl>
                                          </p:spTgt>
                                        </p:tgtEl>
                                      </p:cBhvr>
                                      <p:to x="100000" y="100000"/>
                                    </p:animScale>
                                    <p:animScale>
                                      <p:cBhvr>
                                        <p:cTn id="37" dur="26">
                                          <p:stCondLst>
                                            <p:cond delay="1808"/>
                                          </p:stCondLst>
                                        </p:cTn>
                                        <p:tgtEl>
                                          <p:spTgt spid="3">
                                            <p:txEl>
                                              <p:pRg st="2" end="2"/>
                                            </p:txEl>
                                          </p:spTgt>
                                        </p:tgtEl>
                                      </p:cBhvr>
                                      <p:to x="100000" y="95000"/>
                                    </p:animScale>
                                    <p:animScale>
                                      <p:cBhvr>
                                        <p:cTn id="38" dur="166" decel="50000">
                                          <p:stCondLst>
                                            <p:cond delay="1834"/>
                                          </p:stCondLst>
                                        </p:cTn>
                                        <p:tgtEl>
                                          <p:spTgt spid="3">
                                            <p:txEl>
                                              <p:pRg st="2" end="2"/>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wipe(down)">
                                      <p:cBhvr>
                                        <p:cTn id="43" dur="580">
                                          <p:stCondLst>
                                            <p:cond delay="0"/>
                                          </p:stCondLst>
                                        </p:cTn>
                                        <p:tgtEl>
                                          <p:spTgt spid="3">
                                            <p:txEl>
                                              <p:pRg st="4" end="4"/>
                                            </p:txEl>
                                          </p:spTgt>
                                        </p:tgtEl>
                                      </p:cBhvr>
                                    </p:animEffect>
                                    <p:anim calcmode="lin" valueType="num">
                                      <p:cBhvr>
                                        <p:cTn id="44"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4" end="4"/>
                                            </p:txEl>
                                          </p:spTgt>
                                        </p:tgtEl>
                                      </p:cBhvr>
                                      <p:to x="100000" y="60000"/>
                                    </p:animScale>
                                    <p:animScale>
                                      <p:cBhvr>
                                        <p:cTn id="50" dur="166" decel="50000">
                                          <p:stCondLst>
                                            <p:cond delay="676"/>
                                          </p:stCondLst>
                                        </p:cTn>
                                        <p:tgtEl>
                                          <p:spTgt spid="3">
                                            <p:txEl>
                                              <p:pRg st="4" end="4"/>
                                            </p:txEl>
                                          </p:spTgt>
                                        </p:tgtEl>
                                      </p:cBhvr>
                                      <p:to x="100000" y="100000"/>
                                    </p:animScale>
                                    <p:animScale>
                                      <p:cBhvr>
                                        <p:cTn id="51" dur="26">
                                          <p:stCondLst>
                                            <p:cond delay="1312"/>
                                          </p:stCondLst>
                                        </p:cTn>
                                        <p:tgtEl>
                                          <p:spTgt spid="3">
                                            <p:txEl>
                                              <p:pRg st="4" end="4"/>
                                            </p:txEl>
                                          </p:spTgt>
                                        </p:tgtEl>
                                      </p:cBhvr>
                                      <p:to x="100000" y="80000"/>
                                    </p:animScale>
                                    <p:animScale>
                                      <p:cBhvr>
                                        <p:cTn id="52" dur="166" decel="50000">
                                          <p:stCondLst>
                                            <p:cond delay="1338"/>
                                          </p:stCondLst>
                                        </p:cTn>
                                        <p:tgtEl>
                                          <p:spTgt spid="3">
                                            <p:txEl>
                                              <p:pRg st="4" end="4"/>
                                            </p:txEl>
                                          </p:spTgt>
                                        </p:tgtEl>
                                      </p:cBhvr>
                                      <p:to x="100000" y="100000"/>
                                    </p:animScale>
                                    <p:animScale>
                                      <p:cBhvr>
                                        <p:cTn id="53" dur="26">
                                          <p:stCondLst>
                                            <p:cond delay="1642"/>
                                          </p:stCondLst>
                                        </p:cTn>
                                        <p:tgtEl>
                                          <p:spTgt spid="3">
                                            <p:txEl>
                                              <p:pRg st="4" end="4"/>
                                            </p:txEl>
                                          </p:spTgt>
                                        </p:tgtEl>
                                      </p:cBhvr>
                                      <p:to x="100000" y="90000"/>
                                    </p:animScale>
                                    <p:animScale>
                                      <p:cBhvr>
                                        <p:cTn id="54" dur="166" decel="50000">
                                          <p:stCondLst>
                                            <p:cond delay="1668"/>
                                          </p:stCondLst>
                                        </p:cTn>
                                        <p:tgtEl>
                                          <p:spTgt spid="3">
                                            <p:txEl>
                                              <p:pRg st="4" end="4"/>
                                            </p:txEl>
                                          </p:spTgt>
                                        </p:tgtEl>
                                      </p:cBhvr>
                                      <p:to x="100000" y="100000"/>
                                    </p:animScale>
                                    <p:animScale>
                                      <p:cBhvr>
                                        <p:cTn id="55" dur="26">
                                          <p:stCondLst>
                                            <p:cond delay="1808"/>
                                          </p:stCondLst>
                                        </p:cTn>
                                        <p:tgtEl>
                                          <p:spTgt spid="3">
                                            <p:txEl>
                                              <p:pRg st="4" end="4"/>
                                            </p:txEl>
                                          </p:spTgt>
                                        </p:tgtEl>
                                      </p:cBhvr>
                                      <p:to x="100000" y="95000"/>
                                    </p:animScale>
                                    <p:animScale>
                                      <p:cBhvr>
                                        <p:cTn id="56"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10AE960-4079-45B7-B2A5-71295F33686D}"/>
              </a:ext>
            </a:extLst>
          </p:cNvPr>
          <p:cNvSpPr>
            <a:spLocks noGrp="1"/>
          </p:cNvSpPr>
          <p:nvPr>
            <p:ph type="title"/>
          </p:nvPr>
        </p:nvSpPr>
        <p:spPr/>
        <p:txBody>
          <a:bodyPr/>
          <a:lstStyle/>
          <a:p>
            <a:r>
              <a:rPr lang="en-GB" dirty="0"/>
              <a:t>INCREMENTS</a:t>
            </a:r>
          </a:p>
        </p:txBody>
      </p:sp>
      <p:sp>
        <p:nvSpPr>
          <p:cNvPr id="3" name="Content Placeholder 2">
            <a:extLst>
              <a:ext uri="{FF2B5EF4-FFF2-40B4-BE49-F238E27FC236}">
                <a16:creationId xmlns="" xmlns:a16="http://schemas.microsoft.com/office/drawing/2014/main" id="{F4618D8C-9837-4E90-A9F5-6F4654246AE7}"/>
              </a:ext>
            </a:extLst>
          </p:cNvPr>
          <p:cNvSpPr>
            <a:spLocks noGrp="1"/>
          </p:cNvSpPr>
          <p:nvPr>
            <p:ph idx="1"/>
          </p:nvPr>
        </p:nvSpPr>
        <p:spPr/>
        <p:txBody>
          <a:bodyPr/>
          <a:lstStyle/>
          <a:p>
            <a:r>
              <a:rPr lang="en-GB" dirty="0"/>
              <a:t>PERFORMANCE RELATED INCREMENTS OF £300 PER YR WHICH CAN ONLY BE GIVEN IF REACHING TARGETS, FULFILLING CONTRACTED EXPECTATIONS AND DETERMINED AT ANNUAL REVIEW. THIS CANNOT BE DETERMINED BY ONE PERSON ALONE…..LOOK AT 360 REVIEW OR SIMILAR</a:t>
            </a:r>
          </a:p>
          <a:p>
            <a:r>
              <a:rPr lang="en-GB" dirty="0"/>
              <a:t>INCREMENTS WILL BE CAPPED AT 5YRS</a:t>
            </a:r>
          </a:p>
          <a:p>
            <a:r>
              <a:rPr lang="en-GB" dirty="0"/>
              <a:t>TO BE REVIEWED AFTER 3 YRS</a:t>
            </a:r>
          </a:p>
          <a:p>
            <a:r>
              <a:rPr lang="en-GB" dirty="0"/>
              <a:t>MIDWIVES SHOULD STILL GET PAYRISE INLINE WITH THE NHS OR AS CLOSE AS THE ORGANISATION CAN MANAGE. THIS WILL MEAN THAT THOSE WHO MISS OUT ON AN INCREMENT STILL GET A PAYRISE</a:t>
            </a:r>
          </a:p>
        </p:txBody>
      </p:sp>
    </p:spTree>
    <p:extLst>
      <p:ext uri="{BB962C8B-B14F-4D97-AF65-F5344CB8AC3E}">
        <p14:creationId xmlns:p14="http://schemas.microsoft.com/office/powerpoint/2010/main" val="42020108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4AFB4F-E399-4FDB-852E-D3EC38449AFE}"/>
              </a:ext>
            </a:extLst>
          </p:cNvPr>
          <p:cNvSpPr>
            <a:spLocks noGrp="1"/>
          </p:cNvSpPr>
          <p:nvPr>
            <p:ph type="title"/>
          </p:nvPr>
        </p:nvSpPr>
        <p:spPr/>
        <p:txBody>
          <a:bodyPr/>
          <a:lstStyle/>
          <a:p>
            <a:r>
              <a:rPr lang="en-GB" dirty="0"/>
              <a:t>EXAMPLES WAGES WITH INCREMENTS </a:t>
            </a:r>
          </a:p>
        </p:txBody>
      </p:sp>
      <p:sp>
        <p:nvSpPr>
          <p:cNvPr id="3" name="Content Placeholder 2">
            <a:extLst>
              <a:ext uri="{FF2B5EF4-FFF2-40B4-BE49-F238E27FC236}">
                <a16:creationId xmlns="" xmlns:a16="http://schemas.microsoft.com/office/drawing/2014/main" id="{0352B7D5-F0F7-4FBF-9711-9EF2CE7BD464}"/>
              </a:ext>
            </a:extLst>
          </p:cNvPr>
          <p:cNvSpPr>
            <a:spLocks noGrp="1"/>
          </p:cNvSpPr>
          <p:nvPr>
            <p:ph idx="1"/>
          </p:nvPr>
        </p:nvSpPr>
        <p:spPr>
          <a:xfrm>
            <a:off x="838200" y="1451295"/>
            <a:ext cx="10515600" cy="4725668"/>
          </a:xfrm>
        </p:spPr>
        <p:txBody>
          <a:bodyPr>
            <a:normAutofit lnSpcReduction="10000"/>
          </a:bodyPr>
          <a:lstStyle/>
          <a:p>
            <a:r>
              <a:rPr lang="en-GB" dirty="0"/>
              <a:t>EOS Starts on £29000 after 6 months goes up to £30500</a:t>
            </a:r>
          </a:p>
          <a:p>
            <a:r>
              <a:rPr lang="en-GB" dirty="0" err="1"/>
              <a:t>Yr</a:t>
            </a:r>
            <a:r>
              <a:rPr lang="en-GB" dirty="0"/>
              <a:t> 1 £30800</a:t>
            </a:r>
          </a:p>
          <a:p>
            <a:r>
              <a:rPr lang="en-GB" dirty="0" err="1"/>
              <a:t>Yr</a:t>
            </a:r>
            <a:r>
              <a:rPr lang="en-GB" dirty="0"/>
              <a:t> 2 £31100 + </a:t>
            </a:r>
            <a:r>
              <a:rPr lang="en-GB" dirty="0" err="1"/>
              <a:t>payrise</a:t>
            </a:r>
            <a:r>
              <a:rPr lang="en-GB" dirty="0"/>
              <a:t> if relevant</a:t>
            </a:r>
          </a:p>
          <a:p>
            <a:r>
              <a:rPr lang="en-GB" dirty="0" err="1"/>
              <a:t>Yr</a:t>
            </a:r>
            <a:r>
              <a:rPr lang="en-GB" dirty="0"/>
              <a:t> 3 £31400 + </a:t>
            </a:r>
            <a:r>
              <a:rPr lang="en-GB" dirty="0" err="1"/>
              <a:t>payrise</a:t>
            </a:r>
            <a:r>
              <a:rPr lang="en-GB" dirty="0"/>
              <a:t> if relevant</a:t>
            </a:r>
          </a:p>
          <a:p>
            <a:r>
              <a:rPr lang="en-GB" dirty="0" err="1"/>
              <a:t>Yr</a:t>
            </a:r>
            <a:r>
              <a:rPr lang="en-GB" dirty="0"/>
              <a:t> 4 £31700 + </a:t>
            </a:r>
            <a:r>
              <a:rPr lang="en-GB" dirty="0" err="1"/>
              <a:t>payrise</a:t>
            </a:r>
            <a:r>
              <a:rPr lang="en-GB" dirty="0"/>
              <a:t> if relevant </a:t>
            </a:r>
          </a:p>
          <a:p>
            <a:r>
              <a:rPr lang="en-GB" dirty="0" err="1"/>
              <a:t>Yr</a:t>
            </a:r>
            <a:r>
              <a:rPr lang="en-GB" dirty="0"/>
              <a:t> 5 £32000 + £1000 </a:t>
            </a:r>
            <a:r>
              <a:rPr lang="en-GB" dirty="0" err="1"/>
              <a:t>payrise</a:t>
            </a:r>
            <a:r>
              <a:rPr lang="en-GB" dirty="0"/>
              <a:t> + £500  = £33000</a:t>
            </a:r>
          </a:p>
          <a:p>
            <a:r>
              <a:rPr lang="en-GB" dirty="0"/>
              <a:t>Hekate starts at £30500 reaching a possible £33200 +£1000 </a:t>
            </a:r>
            <a:r>
              <a:rPr lang="en-GB" dirty="0" err="1"/>
              <a:t>payrise</a:t>
            </a:r>
            <a:r>
              <a:rPr lang="en-GB" dirty="0"/>
              <a:t> making £34200 + the £500 bonus and any </a:t>
            </a:r>
            <a:r>
              <a:rPr lang="en-GB" dirty="0" err="1"/>
              <a:t>payrises</a:t>
            </a:r>
            <a:r>
              <a:rPr lang="en-GB" dirty="0"/>
              <a:t> inline with </a:t>
            </a:r>
            <a:r>
              <a:rPr lang="en-GB" dirty="0" err="1"/>
              <a:t>nhs</a:t>
            </a:r>
            <a:endParaRPr lang="en-GB" dirty="0"/>
          </a:p>
          <a:p>
            <a:r>
              <a:rPr lang="en-GB" dirty="0"/>
              <a:t>Athena starts at </a:t>
            </a:r>
            <a:r>
              <a:rPr lang="en-GB"/>
              <a:t>£32000 </a:t>
            </a:r>
            <a:r>
              <a:rPr lang="en-GB" dirty="0"/>
              <a:t>reaching a possible £34700+£1000 </a:t>
            </a:r>
            <a:r>
              <a:rPr lang="en-GB" dirty="0" err="1"/>
              <a:t>payrise</a:t>
            </a:r>
            <a:r>
              <a:rPr lang="en-GB" dirty="0"/>
              <a:t> making £35700+ the £500 bonus and any </a:t>
            </a:r>
            <a:r>
              <a:rPr lang="en-GB" dirty="0" err="1"/>
              <a:t>payrises</a:t>
            </a:r>
            <a:r>
              <a:rPr lang="en-GB" dirty="0"/>
              <a:t>.</a:t>
            </a:r>
          </a:p>
        </p:txBody>
      </p:sp>
    </p:spTree>
    <p:extLst>
      <p:ext uri="{BB962C8B-B14F-4D97-AF65-F5344CB8AC3E}">
        <p14:creationId xmlns:p14="http://schemas.microsoft.com/office/powerpoint/2010/main" val="3412349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C484DC8-BF8D-4B41-A1B1-EE6711FA55BD}"/>
              </a:ext>
            </a:extLst>
          </p:cNvPr>
          <p:cNvSpPr>
            <a:spLocks noGrp="1"/>
          </p:cNvSpPr>
          <p:nvPr>
            <p:ph type="title"/>
          </p:nvPr>
        </p:nvSpPr>
        <p:spPr/>
        <p:txBody>
          <a:bodyPr/>
          <a:lstStyle/>
          <a:p>
            <a:r>
              <a:rPr lang="en-GB" dirty="0"/>
              <a:t>Moving Forward</a:t>
            </a:r>
          </a:p>
        </p:txBody>
      </p:sp>
      <p:sp>
        <p:nvSpPr>
          <p:cNvPr id="3" name="Content Placeholder 2">
            <a:extLst>
              <a:ext uri="{FF2B5EF4-FFF2-40B4-BE49-F238E27FC236}">
                <a16:creationId xmlns="" xmlns:a16="http://schemas.microsoft.com/office/drawing/2014/main" id="{3544A8D4-D653-4B27-A649-8422F436A775}"/>
              </a:ext>
            </a:extLst>
          </p:cNvPr>
          <p:cNvSpPr>
            <a:spLocks noGrp="1"/>
          </p:cNvSpPr>
          <p:nvPr>
            <p:ph idx="1"/>
          </p:nvPr>
        </p:nvSpPr>
        <p:spPr/>
        <p:txBody>
          <a:bodyPr/>
          <a:lstStyle/>
          <a:p>
            <a:r>
              <a:rPr lang="en-GB" dirty="0"/>
              <a:t>Everyone gets a pay review regarding which pay Goddess they are and/or an increment for this year to be backdated to beginning of 2018 depending on their start date</a:t>
            </a:r>
          </a:p>
          <a:p>
            <a:r>
              <a:rPr lang="en-GB" dirty="0"/>
              <a:t>No pay cuts to be incurred but some midwives might be moved up whilst others may stay where they are.</a:t>
            </a:r>
          </a:p>
          <a:p>
            <a:r>
              <a:rPr lang="en-GB" dirty="0"/>
              <a:t>ALL OF THE ABOVE HAS TO BE WITHIN THE CAPABILITIES OF THIS ORGANISATION AND EXPECTATIONS HAVE TO BE REALISTIC. THIS CANNOT MOVE FORWARD IF IT’S AT THE COST OF OUR WONDERFUL FAMILY UNIT</a:t>
            </a:r>
          </a:p>
          <a:p>
            <a:endParaRPr lang="en-GB" dirty="0"/>
          </a:p>
        </p:txBody>
      </p:sp>
    </p:spTree>
    <p:extLst>
      <p:ext uri="{BB962C8B-B14F-4D97-AF65-F5344CB8AC3E}">
        <p14:creationId xmlns:p14="http://schemas.microsoft.com/office/powerpoint/2010/main" val="30277581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286</TotalTime>
  <Words>455</Words>
  <Application>Microsoft Macintosh PowerPoint</Application>
  <PresentationFormat>Custom</PresentationFormat>
  <Paragraphs>46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SALARIES REVIEW</vt:lpstr>
      <vt:lpstr>DIFFERENT ENTRY LEVELS</vt:lpstr>
      <vt:lpstr>EOS </vt:lpstr>
      <vt:lpstr>HEKATE</vt:lpstr>
      <vt:lpstr>ATHENA</vt:lpstr>
      <vt:lpstr>BONUSES</vt:lpstr>
      <vt:lpstr>INCREMENTS</vt:lpstr>
      <vt:lpstr>EXAMPLES WAGES WITH INCREMENTS </vt:lpstr>
      <vt:lpstr>Moving Forward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SALARIES REVIEW</dc:title>
  <dc:creator>Sharon Gamon</dc:creator>
  <cp:lastModifiedBy>Microsoft Office User</cp:lastModifiedBy>
  <cp:revision>22</cp:revision>
  <dcterms:created xsi:type="dcterms:W3CDTF">2018-07-03T15:58:40Z</dcterms:created>
  <dcterms:modified xsi:type="dcterms:W3CDTF">2020-04-27T15:40:50Z</dcterms:modified>
</cp:coreProperties>
</file>