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60" r:id="rId8"/>
    <p:sldId id="320" r:id="rId9"/>
    <p:sldId id="289" r:id="rId10"/>
    <p:sldId id="299" r:id="rId11"/>
    <p:sldId id="300" r:id="rId12"/>
    <p:sldId id="301" r:id="rId13"/>
    <p:sldId id="298" r:id="rId14"/>
    <p:sldId id="305" r:id="rId15"/>
    <p:sldId id="282" r:id="rId16"/>
    <p:sldId id="285" r:id="rId17"/>
    <p:sldId id="322" r:id="rId18"/>
    <p:sldId id="286" r:id="rId19"/>
    <p:sldId id="287" r:id="rId20"/>
    <p:sldId id="288" r:id="rId21"/>
    <p:sldId id="304" r:id="rId22"/>
    <p:sldId id="303" r:id="rId23"/>
    <p:sldId id="307" r:id="rId24"/>
    <p:sldId id="316" r:id="rId25"/>
    <p:sldId id="308" r:id="rId26"/>
    <p:sldId id="310" r:id="rId27"/>
    <p:sldId id="315" r:id="rId28"/>
    <p:sldId id="321" r:id="rId29"/>
    <p:sldId id="319" r:id="rId30"/>
    <p:sldId id="318" r:id="rId31"/>
    <p:sldId id="317" r:id="rId32"/>
    <p:sldId id="309" r:id="rId33"/>
  </p:sldIdLst>
  <p:sldSz cx="9144000" cy="5143500" type="screen16x9"/>
  <p:notesSz cx="6858000" cy="9144000"/>
  <p:embeddedFontLst>
    <p:embeddedFont>
      <p:font typeface="Cabin"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Alegreya" panose="020B0604020202020204"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984">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nQbUcpAksjl8R65RzcTBwKr4V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7" autoAdjust="0"/>
  </p:normalViewPr>
  <p:slideViewPr>
    <p:cSldViewPr snapToGrid="0">
      <p:cViewPr varScale="1">
        <p:scale>
          <a:sx n="68" d="100"/>
          <a:sy n="68" d="100"/>
        </p:scale>
        <p:origin x="1240" y="48"/>
      </p:cViewPr>
      <p:guideLst>
        <p:guide orient="horz" pos="1620"/>
        <p:guide pos="2880"/>
        <p:guide orient="horz" pos="1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37103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4990d4ea8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4990d4ea83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http://pixabay.com/en/alice-in-wonderland-card-men-drawing-303997/</a:t>
            </a:r>
            <a:endParaRPr/>
          </a:p>
        </p:txBody>
      </p:sp>
      <p:sp>
        <p:nvSpPr>
          <p:cNvPr id="830" name="Google Shape;830;g4990d4ea83_0_4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462f427e05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462f427e05_5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http://pixabay.com/en/alice-in-wonderland-animals-tale-30130/</a:t>
            </a:r>
            <a:endParaRPr/>
          </a:p>
        </p:txBody>
      </p:sp>
      <p:sp>
        <p:nvSpPr>
          <p:cNvPr id="890" name="Google Shape;890;g462f427e05_5_3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4990d4ea8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4990d4ea83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http://pixabay.com/en/alice-in-wonderland-card-men-drawing-303997/</a:t>
            </a:r>
            <a:endParaRPr/>
          </a:p>
        </p:txBody>
      </p:sp>
      <p:sp>
        <p:nvSpPr>
          <p:cNvPr id="830" name="Google Shape;830;g4990d4ea83_0_4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90d4ea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4990d4ea8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http://pixabay.com/en/girl-child-alice-in-wonderland-miss-29409/</a:t>
            </a:r>
            <a:endParaRPr dirty="0"/>
          </a:p>
        </p:txBody>
      </p:sp>
      <p:sp>
        <p:nvSpPr>
          <p:cNvPr id="812" name="Google Shape;812;g4990d4ea83_0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270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462f427e05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462f427e05_5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http://pixabay.com/en/alice-in-wonderland-animals-tale-30130/</a:t>
            </a:r>
            <a:endParaRPr/>
          </a:p>
        </p:txBody>
      </p:sp>
      <p:sp>
        <p:nvSpPr>
          <p:cNvPr id="890" name="Google Shape;890;g462f427e05_5_3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533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Break out rooms of 5 </a:t>
            </a:r>
          </a:p>
          <a:p>
            <a:r>
              <a:rPr lang="en-GB" dirty="0" smtClean="0"/>
              <a:t>Numerous copies of wheel of names go to wheel that aligns with room number </a:t>
            </a:r>
          </a:p>
          <a:p>
            <a:r>
              <a:rPr lang="en-GB" dirty="0" smtClean="0"/>
              <a:t>5 minutes per participant to share their myth and have questions asked. </a:t>
            </a:r>
          </a:p>
          <a:p>
            <a:r>
              <a:rPr lang="en-GB" dirty="0" smtClean="0"/>
              <a:t>One person will stand in the centre of the imaginary circle (maybe put up your digital hand?) </a:t>
            </a:r>
          </a:p>
          <a:p>
            <a:r>
              <a:rPr lang="en-GB" dirty="0" smtClean="0"/>
              <a:t>You will state your belief to the group “I believe that …” [1 min] </a:t>
            </a:r>
          </a:p>
          <a:p>
            <a:r>
              <a:rPr lang="en-GB" dirty="0" smtClean="0"/>
              <a:t>Other participants will take it in turns to spin the wheel of names and pose the question that ‘pops up’ to the (metaphorical) "person in the middle of the circle". That "person in the middle" should answer the quickly as possible. This is not a conversation or a debate. </a:t>
            </a:r>
          </a:p>
          <a:p>
            <a:r>
              <a:rPr lang="en-GB" dirty="0" smtClean="0"/>
              <a:t>Pass on the wheel spinning by saying ‘I pass to’ x, next person spin the wheel </a:t>
            </a:r>
          </a:p>
          <a:p>
            <a:r>
              <a:rPr lang="en-GB" smtClean="0"/>
              <a:t>Repeat </a:t>
            </a:r>
            <a:r>
              <a:rPr lang="en-GB" dirty="0" smtClean="0"/>
              <a:t>about until about 5 minutes is up (hopefully you will have all spun at least once</a:t>
            </a:r>
            <a:r>
              <a:rPr lang="en-GB" smtClean="0"/>
              <a:t>) </a:t>
            </a:r>
          </a:p>
          <a:p>
            <a:r>
              <a:rPr lang="en-GB" smtClean="0"/>
              <a:t>Repeat </a:t>
            </a:r>
            <a:r>
              <a:rPr lang="en-GB" dirty="0" smtClean="0"/>
              <a:t>this for other people in the group, each ‘moving to the [imaginary] middle’ ~ 5 minutes per person</a:t>
            </a:r>
          </a:p>
          <a:p>
            <a:endParaRPr lang="en-GB" dirty="0"/>
          </a:p>
        </p:txBody>
      </p:sp>
    </p:spTree>
    <p:extLst>
      <p:ext uri="{BB962C8B-B14F-4D97-AF65-F5344CB8AC3E}">
        <p14:creationId xmlns:p14="http://schemas.microsoft.com/office/powerpoint/2010/main" val="246592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567e0644fb_0_3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g567e0644fb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39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58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60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18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Trial structures - set up psychological safety to fail. Explain we are learning together</a:t>
            </a:r>
            <a:endParaRPr dirty="0"/>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Meetup principles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is an experiment, we’re all learning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Treat this as a playground</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What happens in the meetup stays in the meetup (Chatham House)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Be generous with feedback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642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65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6ff7600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6ff7600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Matthew - potted history of LS for Q</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Matthew - potted history of LS for Q</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p2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dirty="0"/>
          </a:p>
        </p:txBody>
      </p:sp>
      <p:sp>
        <p:nvSpPr>
          <p:cNvPr id="2914" name="Google Shape;2914;p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7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myth turning? The stability of myths in organisations Institutions develop powerful myths that develop into unwritten rules and isomorphic structures. These can confound development and improvement in the organisation. </a:t>
            </a:r>
          </a:p>
          <a:p>
            <a:r>
              <a:rPr lang="en-GB" dirty="0" smtClean="0"/>
              <a:t>Myth turning can gently challenge beliefs and assumptions and invite creative destruction that opens up new perspectives and possibilities. </a:t>
            </a:r>
          </a:p>
          <a:p>
            <a:r>
              <a:rPr lang="en-GB" dirty="0" smtClean="0"/>
              <a:t>Myth Turning invites participants in the process to ask powerful, open questions to challenge a belief of an individual</a:t>
            </a:r>
            <a:r>
              <a:rPr lang="en-GB" baseline="0" dirty="0" smtClean="0"/>
              <a:t> or a representative of a group who is willing to challenge their own thinking.</a:t>
            </a:r>
            <a:endParaRPr lang="en-GB" dirty="0"/>
          </a:p>
        </p:txBody>
      </p:sp>
    </p:spTree>
    <p:extLst>
      <p:ext uri="{BB962C8B-B14F-4D97-AF65-F5344CB8AC3E}">
        <p14:creationId xmlns:p14="http://schemas.microsoft.com/office/powerpoint/2010/main" val="58671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4990d4ea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17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88" name="Google Shape;788;g4990d4ea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90d4ea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4990d4ea8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smtClean="0">
                <a:solidFill>
                  <a:schemeClr val="dk1"/>
                </a:solidFill>
                <a:latin typeface="Calibri"/>
                <a:ea typeface="Calibri"/>
                <a:cs typeface="Calibri"/>
                <a:sym typeface="Calibri"/>
              </a:rPr>
              <a:t>The King then claims that it is the oldest</a:t>
            </a:r>
            <a:r>
              <a:rPr lang="en" sz="1200" b="0" i="0" u="none" strike="noStrike" cap="none" baseline="0" dirty="0" smtClean="0">
                <a:solidFill>
                  <a:schemeClr val="dk1"/>
                </a:solidFill>
                <a:latin typeface="Calibri"/>
                <a:ea typeface="Calibri"/>
                <a:cs typeface="Calibri"/>
                <a:sym typeface="Calibri"/>
              </a:rPr>
              <a:t> rule in the book, to which Alice replies, “then why is it not Rule Number 1?”</a:t>
            </a:r>
          </a:p>
          <a:p>
            <a:pPr marL="0" marR="0" lvl="0" indent="0" algn="l" rtl="0">
              <a:spcBef>
                <a:spcPts val="0"/>
              </a:spcBef>
              <a:spcAft>
                <a:spcPts val="0"/>
              </a:spcAft>
              <a:buClr>
                <a:schemeClr val="dk1"/>
              </a:buClr>
              <a:buSzPts val="300"/>
              <a:buFont typeface="Calibri"/>
              <a:buNone/>
            </a:pPr>
            <a:r>
              <a:rPr lang="en" sz="1200" b="0" i="0" u="none" strike="noStrike" cap="none" dirty="0" smtClean="0">
                <a:solidFill>
                  <a:schemeClr val="dk1"/>
                </a:solidFill>
                <a:latin typeface="Calibri"/>
                <a:ea typeface="Calibri"/>
                <a:cs typeface="Calibri"/>
                <a:sym typeface="Calibri"/>
              </a:rPr>
              <a:t>The point here is that people will turn to myths rather than exploring</a:t>
            </a:r>
            <a:r>
              <a:rPr lang="en" sz="1200" b="0" i="0" u="none" strike="noStrike" cap="none" baseline="0" dirty="0" smtClean="0">
                <a:solidFill>
                  <a:schemeClr val="dk1"/>
                </a:solidFill>
                <a:latin typeface="Calibri"/>
                <a:ea typeface="Calibri"/>
                <a:cs typeface="Calibri"/>
                <a:sym typeface="Calibri"/>
              </a:rPr>
              <a:t> or debating in detail. This is a short cut to getting an outcome that you may think that you want, rather than a means to get the right outcome. Myths can be surprisingly resilient and are an effective way of preventing change.</a:t>
            </a:r>
            <a:endParaRPr lang="en"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 sz="1200" b="0" i="0" u="none" strike="noStrike" cap="none" dirty="0" smtClean="0">
                <a:solidFill>
                  <a:schemeClr val="dk1"/>
                </a:solidFill>
                <a:latin typeface="Calibri"/>
                <a:ea typeface="Calibri"/>
                <a:cs typeface="Calibri"/>
                <a:sym typeface="Calibri"/>
              </a:rPr>
              <a:t>http</a:t>
            </a:r>
            <a:r>
              <a:rPr lang="en" sz="1200" b="0" i="0" u="none" strike="noStrike" cap="none" dirty="0">
                <a:solidFill>
                  <a:schemeClr val="dk1"/>
                </a:solidFill>
                <a:latin typeface="Calibri"/>
                <a:ea typeface="Calibri"/>
                <a:cs typeface="Calibri"/>
                <a:sym typeface="Calibri"/>
              </a:rPr>
              <a:t>://pixabay.com/en/girl-child-alice-in-wonderland-miss-29409/</a:t>
            </a:r>
            <a:endParaRPr dirty="0"/>
          </a:p>
        </p:txBody>
      </p:sp>
      <p:sp>
        <p:nvSpPr>
          <p:cNvPr id="812" name="Google Shape;812;g4990d4ea83_0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90d4ea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4990d4ea8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http://pixabay.com/en/girl-child-alice-in-wonderland-miss-29409/</a:t>
            </a:r>
            <a:endParaRPr dirty="0"/>
          </a:p>
        </p:txBody>
      </p:sp>
      <p:sp>
        <p:nvSpPr>
          <p:cNvPr id="812" name="Google Shape;812;g4990d4ea83_0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2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3" name="Google Shape;6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7" name="Google Shape;6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quence of Steps">
  <p:cSld name="Sequence of Steps">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2800"/>
              <a:buFont typeface="Trebuchet MS"/>
              <a:buNone/>
              <a:defRPr sz="3300" b="1" i="0" u="none" strike="noStrike" cap="none">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72" name="Google Shape;72;p48"/>
          <p:cNvSpPr txBox="1">
            <a:spLocks noGrp="1"/>
          </p:cNvSpPr>
          <p:nvPr>
            <p:ph type="body" idx="1"/>
          </p:nvPr>
        </p:nvSpPr>
        <p:spPr>
          <a:xfrm>
            <a:off x="628650" y="1369219"/>
            <a:ext cx="7886700" cy="30147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48"/>
          <p:cNvSpPr>
            <a:spLocks noGrp="1"/>
          </p:cNvSpPr>
          <p:nvPr>
            <p:ph type="pic" idx="2"/>
          </p:nvPr>
        </p:nvSpPr>
        <p:spPr>
          <a:xfrm>
            <a:off x="0" y="4383881"/>
            <a:ext cx="9144000" cy="7596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6"/>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bin"/>
              <a:buNone/>
              <a:defRPr sz="3300" b="0" i="0" u="none" strike="noStrike" cap="none">
                <a:solidFill>
                  <a:schemeClr val="dk1"/>
                </a:solidFill>
                <a:latin typeface="Cabin"/>
                <a:ea typeface="Cabin"/>
                <a:cs typeface="Cabin"/>
                <a:sym typeface="Cabin"/>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19" name="Google Shape;19;p36"/>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bin"/>
                <a:ea typeface="Cabin"/>
                <a:cs typeface="Cabin"/>
                <a:sym typeface="Cabin"/>
              </a:defRPr>
            </a:lvl1pPr>
            <a:lvl2pPr marL="914400" marR="0" lvl="1"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23850" algn="l">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5pPr>
            <a:lvl6pPr marL="2743200" marR="0" lvl="5"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6pPr>
            <a:lvl7pPr marL="3200400" marR="0" lvl="6"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7pPr>
            <a:lvl8pPr marL="3657600" marR="0" lvl="7"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8pPr>
            <a:lvl9pPr marL="4114800" marR="0" lvl="8" indent="-317500" algn="l">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bin"/>
                <a:ea typeface="Cabin"/>
                <a:cs typeface="Cabin"/>
                <a:sym typeface="Cabin"/>
              </a:defRPr>
            </a:lvl9pPr>
          </a:lstStyle>
          <a:p>
            <a:endParaRPr/>
          </a:p>
        </p:txBody>
      </p:sp>
      <p:sp>
        <p:nvSpPr>
          <p:cNvPr id="20" name="Google Shape;20;p36"/>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9pPr>
          </a:lstStyle>
          <a:p>
            <a:endParaRPr/>
          </a:p>
        </p:txBody>
      </p:sp>
      <p:sp>
        <p:nvSpPr>
          <p:cNvPr id="21" name="Google Shape;21;p36"/>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9pPr>
          </a:lstStyle>
          <a:p>
            <a:endParaRPr/>
          </a:p>
        </p:txBody>
      </p:sp>
      <p:sp>
        <p:nvSpPr>
          <p:cNvPr id="22" name="Google Shape;22;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2" name="Google Shape;4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4" name="Google Shape;54;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8" name="Google Shape;58;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0" name="Google Shape;6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dium.com/the-liberators/challenge-beliefs-and-open-new-perspectives-with-myth-turning-df1ea91789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311708" y="33310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latin typeface="Alegreya"/>
                <a:ea typeface="Alegreya"/>
                <a:cs typeface="Alegreya"/>
                <a:sym typeface="Alegreya"/>
              </a:rPr>
              <a:t>Q LS User Group- </a:t>
            </a:r>
            <a:endParaRPr dirty="0">
              <a:latin typeface="Alegreya"/>
              <a:ea typeface="Alegreya"/>
              <a:cs typeface="Alegreya"/>
              <a:sym typeface="Alegreya"/>
            </a:endParaRPr>
          </a:p>
          <a:p>
            <a:pPr marL="0" lvl="0" indent="0" algn="ctr" rtl="0">
              <a:lnSpc>
                <a:spcPct val="100000"/>
              </a:lnSpc>
              <a:spcBef>
                <a:spcPts val="0"/>
              </a:spcBef>
              <a:spcAft>
                <a:spcPts val="0"/>
              </a:spcAft>
              <a:buSzPts val="5200"/>
              <a:buNone/>
            </a:pPr>
            <a:r>
              <a:rPr lang="en" dirty="0">
                <a:latin typeface="Alegreya"/>
                <a:ea typeface="Alegreya"/>
                <a:cs typeface="Alegreya"/>
                <a:sym typeface="Alegreya"/>
              </a:rPr>
              <a:t>virtual meetup </a:t>
            </a:r>
            <a:r>
              <a:rPr lang="en" dirty="0" smtClean="0">
                <a:latin typeface="Alegreya"/>
                <a:ea typeface="Alegreya"/>
                <a:cs typeface="Alegreya"/>
                <a:sym typeface="Alegreya"/>
              </a:rPr>
              <a:t># (Nov 2023)</a:t>
            </a:r>
            <a:endParaRPr dirty="0">
              <a:latin typeface="Alegreya"/>
              <a:ea typeface="Alegreya"/>
              <a:cs typeface="Alegreya"/>
              <a:sym typeface="Alegreya"/>
            </a:endParaRPr>
          </a:p>
        </p:txBody>
      </p:sp>
      <p:pic>
        <p:nvPicPr>
          <p:cNvPr id="79" name="Google Shape;79;p1"/>
          <p:cNvPicPr preferRelativeResize="0"/>
          <p:nvPr/>
        </p:nvPicPr>
        <p:blipFill rotWithShape="1">
          <a:blip r:embed="rId3">
            <a:alphaModFix/>
          </a:blip>
          <a:srcRect/>
          <a:stretch/>
        </p:blipFill>
        <p:spPr>
          <a:xfrm rot="764069">
            <a:off x="4321846" y="2935200"/>
            <a:ext cx="1856125" cy="1920250"/>
          </a:xfrm>
          <a:prstGeom prst="rect">
            <a:avLst/>
          </a:prstGeom>
          <a:noFill/>
          <a:ln>
            <a:noFill/>
          </a:ln>
        </p:spPr>
      </p:pic>
      <p:sp>
        <p:nvSpPr>
          <p:cNvPr id="80" name="Google Shape;80;p1"/>
          <p:cNvSpPr txBox="1">
            <a:spLocks noGrp="1"/>
          </p:cNvSpPr>
          <p:nvPr>
            <p:ph type="subTitle" idx="1"/>
          </p:nvPr>
        </p:nvSpPr>
        <p:spPr>
          <a:xfrm>
            <a:off x="311700" y="240817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mtClean="0">
                <a:latin typeface="Alegreya"/>
                <a:ea typeface="Alegreya"/>
                <a:cs typeface="Alegreya"/>
                <a:sym typeface="Alegreya"/>
              </a:rPr>
              <a:t>‘Myth Turning’</a:t>
            </a:r>
            <a:endParaRPr dirty="0">
              <a:latin typeface="Alegreya"/>
              <a:ea typeface="Alegreya"/>
              <a:cs typeface="Alegreya"/>
              <a:sym typeface="Alegreya"/>
            </a:endParaRPr>
          </a:p>
        </p:txBody>
      </p:sp>
      <p:pic>
        <p:nvPicPr>
          <p:cNvPr id="81" name="Google Shape;81;p1"/>
          <p:cNvPicPr preferRelativeResize="0"/>
          <p:nvPr/>
        </p:nvPicPr>
        <p:blipFill rotWithShape="1">
          <a:blip r:embed="rId4">
            <a:alphaModFix/>
          </a:blip>
          <a:srcRect/>
          <a:stretch/>
        </p:blipFill>
        <p:spPr>
          <a:xfrm rot="-427620">
            <a:off x="2602784" y="3141141"/>
            <a:ext cx="1556508" cy="1508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How this will work</a:t>
            </a:r>
            <a:endParaRPr lang="en-GB" dirty="0">
              <a:latin typeface="Alegreya" panose="020B0604020202020204" charset="0"/>
            </a:endParaRPr>
          </a:p>
        </p:txBody>
      </p:sp>
      <p:sp>
        <p:nvSpPr>
          <p:cNvPr id="3" name="Text Placeholder 2"/>
          <p:cNvSpPr>
            <a:spLocks noGrp="1"/>
          </p:cNvSpPr>
          <p:nvPr>
            <p:ph type="body" idx="1"/>
          </p:nvPr>
        </p:nvSpPr>
        <p:spPr/>
        <p:txBody>
          <a:bodyPr/>
          <a:lstStyle/>
          <a:p>
            <a:r>
              <a:rPr lang="en-GB" sz="2400" dirty="0" smtClean="0">
                <a:latin typeface="Alegreya" panose="020B0604020202020204" charset="0"/>
              </a:rPr>
              <a:t>We will use Wild Tea in Chat (</a:t>
            </a:r>
            <a:r>
              <a:rPr lang="en-GB" sz="2400" dirty="0" err="1" smtClean="0">
                <a:latin typeface="Alegreya" panose="020B0604020202020204" charset="0"/>
              </a:rPr>
              <a:t>chatterfall</a:t>
            </a:r>
            <a:r>
              <a:rPr lang="en-GB" sz="2400" dirty="0" smtClean="0">
                <a:latin typeface="Alegreya" panose="020B0604020202020204" charset="0"/>
              </a:rPr>
              <a:t>) to help us generate myths</a:t>
            </a:r>
          </a:p>
          <a:p>
            <a:r>
              <a:rPr lang="en-GB" sz="2400" dirty="0" smtClean="0">
                <a:latin typeface="Alegreya" panose="020B0604020202020204" charset="0"/>
              </a:rPr>
              <a:t>We will think alone and then in pairs to finalise the myth you would like to explore further today in ‘myth turning’</a:t>
            </a:r>
          </a:p>
          <a:p>
            <a:r>
              <a:rPr lang="en-GB" sz="2400" dirty="0" smtClean="0">
                <a:latin typeface="Alegreya" panose="020B0604020202020204" charset="0"/>
              </a:rPr>
              <a:t>We will try Myth Turning – digitally (with some adaptations to the F2F version!)</a:t>
            </a:r>
          </a:p>
          <a:p>
            <a:r>
              <a:rPr lang="en-GB" sz="2400" dirty="0" smtClean="0">
                <a:latin typeface="Alegreya" panose="020B0604020202020204" charset="0"/>
              </a:rPr>
              <a:t>We will use spiral journal reflect individually on the experience of myth turning and what it enabled</a:t>
            </a:r>
            <a:endParaRPr lang="en-GB" sz="2400" dirty="0">
              <a:latin typeface="Alegreya" panose="020B0604020202020204" charset="0"/>
            </a:endParaRPr>
          </a:p>
        </p:txBody>
      </p:sp>
    </p:spTree>
    <p:extLst>
      <p:ext uri="{BB962C8B-B14F-4D97-AF65-F5344CB8AC3E}">
        <p14:creationId xmlns:p14="http://schemas.microsoft.com/office/powerpoint/2010/main" val="175454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894"/>
            <a:ext cx="7886700" cy="994200"/>
          </a:xfrm>
        </p:spPr>
        <p:txBody>
          <a:bodyPr/>
          <a:lstStyle/>
          <a:p>
            <a:r>
              <a:rPr lang="en-GB" dirty="0" smtClean="0">
                <a:latin typeface="Alegreya" panose="020B0604020202020204" charset="0"/>
              </a:rPr>
              <a:t>Generating Myths</a:t>
            </a:r>
            <a:endParaRPr lang="en-GB" dirty="0">
              <a:latin typeface="Alegreya" panose="020B0604020202020204" charset="0"/>
            </a:endParaRPr>
          </a:p>
        </p:txBody>
      </p:sp>
      <p:sp>
        <p:nvSpPr>
          <p:cNvPr id="3" name="Text Placeholder 2"/>
          <p:cNvSpPr>
            <a:spLocks noGrp="1"/>
          </p:cNvSpPr>
          <p:nvPr>
            <p:ph type="body" idx="1"/>
          </p:nvPr>
        </p:nvSpPr>
        <p:spPr>
          <a:xfrm>
            <a:off x="628650" y="1131094"/>
            <a:ext cx="7886700" cy="3263400"/>
          </a:xfrm>
        </p:spPr>
        <p:txBody>
          <a:bodyPr/>
          <a:lstStyle/>
          <a:p>
            <a:r>
              <a:rPr lang="en-GB" dirty="0" smtClean="0">
                <a:latin typeface="Alegreya" panose="020B0604020202020204" charset="0"/>
              </a:rPr>
              <a:t>Myths are not </a:t>
            </a:r>
            <a:r>
              <a:rPr lang="en-GB" dirty="0">
                <a:latin typeface="Alegreya" panose="020B0604020202020204" charset="0"/>
              </a:rPr>
              <a:t>usually ‘top of mind’ in the sense that you can easily express </a:t>
            </a:r>
            <a:r>
              <a:rPr lang="en-GB" dirty="0" smtClean="0">
                <a:latin typeface="Alegreya" panose="020B0604020202020204" charset="0"/>
              </a:rPr>
              <a:t>them.</a:t>
            </a:r>
          </a:p>
          <a:p>
            <a:endParaRPr lang="en-GB" dirty="0">
              <a:latin typeface="Alegreya" panose="020B0604020202020204" charset="0"/>
            </a:endParaRPr>
          </a:p>
          <a:p>
            <a:r>
              <a:rPr lang="en-GB" dirty="0">
                <a:latin typeface="Alegreya" panose="020B0604020202020204" charset="0"/>
              </a:rPr>
              <a:t>Some examples of beliefs that can be put to the test are </a:t>
            </a:r>
            <a:r>
              <a:rPr lang="en-GB" i="1" dirty="0">
                <a:latin typeface="Alegreya" panose="020B0604020202020204" charset="0"/>
              </a:rPr>
              <a:t>“I believe that when making a decision, everyone should agree”</a:t>
            </a:r>
            <a:r>
              <a:rPr lang="en-GB" dirty="0">
                <a:latin typeface="Alegreya" panose="020B0604020202020204" charset="0"/>
              </a:rPr>
              <a:t>, </a:t>
            </a:r>
            <a:r>
              <a:rPr lang="en-GB" i="1" dirty="0">
                <a:latin typeface="Alegreya" panose="020B0604020202020204" charset="0"/>
              </a:rPr>
              <a:t>“I believe that in order to make a bigger impact on an organization, I have to climb the corporate ladder”</a:t>
            </a:r>
            <a:r>
              <a:rPr lang="en-GB" dirty="0">
                <a:latin typeface="Alegreya" panose="020B0604020202020204" charset="0"/>
              </a:rPr>
              <a:t> and “</a:t>
            </a:r>
            <a:r>
              <a:rPr lang="en-GB" i="1" dirty="0">
                <a:latin typeface="Alegreya" panose="020B0604020202020204" charset="0"/>
              </a:rPr>
              <a:t>I believe that people always resist ideas they didn’t come up with</a:t>
            </a:r>
            <a:r>
              <a:rPr lang="en-GB" i="1" dirty="0" smtClean="0">
                <a:latin typeface="Alegreya" panose="020B0604020202020204" charset="0"/>
              </a:rPr>
              <a:t>”</a:t>
            </a:r>
            <a:r>
              <a:rPr lang="en-GB" dirty="0" smtClean="0">
                <a:latin typeface="Alegreya" panose="020B0604020202020204" charset="0"/>
              </a:rPr>
              <a:t>.</a:t>
            </a:r>
          </a:p>
          <a:p>
            <a:endParaRPr lang="en-GB" dirty="0">
              <a:latin typeface="Alegreya" panose="020B0604020202020204" charset="0"/>
            </a:endParaRPr>
          </a:p>
          <a:p>
            <a:r>
              <a:rPr lang="en-GB" dirty="0" smtClean="0">
                <a:latin typeface="Alegreya" panose="020B0604020202020204" charset="0"/>
              </a:rPr>
              <a:t>We hope this Wild Tea may help you come up with a myth to turn!</a:t>
            </a:r>
            <a:endParaRPr lang="en-GB" dirty="0">
              <a:latin typeface="Alegreya" panose="020B0604020202020204" charset="0"/>
            </a:endParaRPr>
          </a:p>
        </p:txBody>
      </p:sp>
    </p:spTree>
    <p:extLst>
      <p:ext uri="{BB962C8B-B14F-4D97-AF65-F5344CB8AC3E}">
        <p14:creationId xmlns:p14="http://schemas.microsoft.com/office/powerpoint/2010/main" val="394884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34"/>
          <p:cNvSpPr txBox="1">
            <a:spLocks noGrp="1"/>
          </p:cNvSpPr>
          <p:nvPr>
            <p:ph type="ctrTitle" idx="4294967295"/>
          </p:nvPr>
        </p:nvSpPr>
        <p:spPr>
          <a:xfrm>
            <a:off x="83820" y="2325652"/>
            <a:ext cx="9144000" cy="2535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000"/>
              <a:buFont typeface="Cabin"/>
              <a:buNone/>
            </a:pPr>
            <a:r>
              <a:rPr lang="en" sz="4000" b="1" dirty="0" smtClean="0">
                <a:latin typeface="Alegreya" panose="020B0604020202020204" charset="0"/>
                <a:ea typeface="Cabin"/>
                <a:cs typeface="Cabin"/>
                <a:sym typeface="Cabin"/>
              </a:rPr>
              <a:t>Wild (M**)</a:t>
            </a:r>
            <a:r>
              <a:rPr lang="en" sz="4000" b="1" i="0" u="none" strike="noStrike" cap="none" dirty="0" smtClean="0">
                <a:solidFill>
                  <a:schemeClr val="dk1"/>
                </a:solidFill>
                <a:latin typeface="Alegreya" panose="020B0604020202020204" charset="0"/>
                <a:ea typeface="Cabin"/>
                <a:cs typeface="Cabin"/>
                <a:sym typeface="Cabin"/>
              </a:rPr>
              <a:t> </a:t>
            </a:r>
            <a:r>
              <a:rPr lang="en" sz="4000" b="1" i="0" u="none" strike="noStrike" cap="none" dirty="0">
                <a:solidFill>
                  <a:schemeClr val="dk1"/>
                </a:solidFill>
                <a:latin typeface="Alegreya" panose="020B0604020202020204" charset="0"/>
                <a:ea typeface="Cabin"/>
                <a:cs typeface="Cabin"/>
                <a:sym typeface="Cabin"/>
              </a:rPr>
              <a:t>Tea Party </a:t>
            </a:r>
            <a:r>
              <a:rPr lang="en" sz="4000" b="1" i="1" u="none" strike="noStrike" cap="none" dirty="0">
                <a:solidFill>
                  <a:schemeClr val="dk1"/>
                </a:solidFill>
                <a:latin typeface="Alegreya" panose="020B0604020202020204" charset="0"/>
                <a:ea typeface="Cabin"/>
                <a:cs typeface="Cabin"/>
                <a:sym typeface="Cabin"/>
              </a:rPr>
              <a:t>Etiquette</a:t>
            </a:r>
            <a:r>
              <a:rPr lang="en" sz="4000" b="0" i="1" u="none" strike="noStrike" cap="none" dirty="0">
                <a:solidFill>
                  <a:schemeClr val="dk1"/>
                </a:solidFill>
                <a:latin typeface="Alegreya" panose="020B0604020202020204" charset="0"/>
                <a:ea typeface="Cabin"/>
                <a:cs typeface="Cabin"/>
                <a:sym typeface="Cabin"/>
              </a:rPr>
              <a:t/>
            </a:r>
            <a:br>
              <a:rPr lang="en" sz="4000" b="0" i="1" u="none" strike="noStrike" cap="none" dirty="0">
                <a:solidFill>
                  <a:schemeClr val="dk1"/>
                </a:solidFill>
                <a:latin typeface="Alegreya" panose="020B0604020202020204" charset="0"/>
                <a:ea typeface="Cabin"/>
                <a:cs typeface="Cabin"/>
                <a:sym typeface="Cabin"/>
              </a:rPr>
            </a:br>
            <a:r>
              <a:rPr lang="en" sz="100" b="0" i="0" u="none" strike="noStrike" cap="none" dirty="0">
                <a:solidFill>
                  <a:schemeClr val="dk1"/>
                </a:solidFill>
                <a:latin typeface="Alegreya" panose="020B0604020202020204" charset="0"/>
                <a:ea typeface="Cabin"/>
                <a:cs typeface="Cabin"/>
                <a:sym typeface="Cabin"/>
              </a:rPr>
              <a:t/>
            </a:r>
            <a:br>
              <a:rPr lang="en" sz="100" b="0" i="0" u="none" strike="noStrike" cap="none" dirty="0">
                <a:solidFill>
                  <a:schemeClr val="dk1"/>
                </a:solidFill>
                <a:latin typeface="Alegreya" panose="020B0604020202020204" charset="0"/>
                <a:ea typeface="Cabin"/>
                <a:cs typeface="Cabin"/>
                <a:sym typeface="Cabin"/>
              </a:rPr>
            </a:br>
            <a:r>
              <a:rPr lang="en" sz="1800" b="0" i="0" u="none" strike="noStrike" cap="none" dirty="0">
                <a:solidFill>
                  <a:schemeClr val="dk1"/>
                </a:solidFill>
                <a:latin typeface="Alegreya" panose="020B0604020202020204" charset="0"/>
                <a:ea typeface="Cabin"/>
                <a:cs typeface="Cabin"/>
                <a:sym typeface="Cabin"/>
              </a:rPr>
              <a:t/>
            </a:r>
            <a:br>
              <a:rPr lang="en" sz="1800" b="0" i="0" u="none" strike="noStrike" cap="none" dirty="0">
                <a:solidFill>
                  <a:schemeClr val="dk1"/>
                </a:solidFill>
                <a:latin typeface="Alegreya" panose="020B0604020202020204" charset="0"/>
                <a:ea typeface="Cabin"/>
                <a:cs typeface="Cabin"/>
                <a:sym typeface="Cabin"/>
              </a:rPr>
            </a:br>
            <a:r>
              <a:rPr lang="en" sz="1800" b="0" i="0" u="none" strike="noStrike" cap="none" dirty="0">
                <a:solidFill>
                  <a:schemeClr val="dk1"/>
                </a:solidFill>
                <a:latin typeface="Alegreya" panose="020B0604020202020204" charset="0"/>
                <a:ea typeface="Cabin"/>
                <a:cs typeface="Cabin"/>
                <a:sym typeface="Cabin"/>
              </a:rPr>
              <a:t/>
            </a:r>
            <a:br>
              <a:rPr lang="en" sz="1800" b="0" i="0" u="none" strike="noStrike" cap="none" dirty="0">
                <a:solidFill>
                  <a:schemeClr val="dk1"/>
                </a:solidFill>
                <a:latin typeface="Alegreya" panose="020B0604020202020204" charset="0"/>
                <a:ea typeface="Cabin"/>
                <a:cs typeface="Cabin"/>
                <a:sym typeface="Cabin"/>
              </a:rPr>
            </a:br>
            <a:r>
              <a:rPr lang="en" sz="2000" b="0" i="0" u="none" strike="noStrike" cap="none" dirty="0">
                <a:solidFill>
                  <a:schemeClr val="dk1"/>
                </a:solidFill>
                <a:latin typeface="Alegreya" panose="020B0604020202020204" charset="0"/>
                <a:ea typeface="Cabin"/>
                <a:cs typeface="Cabin"/>
                <a:sym typeface="Cabin"/>
              </a:rPr>
              <a:t>1) Stay curious, dig deep, have fun </a:t>
            </a:r>
            <a:br>
              <a:rPr lang="en" sz="2000" b="0" i="0" u="none" strike="noStrike" cap="none" dirty="0">
                <a:solidFill>
                  <a:schemeClr val="dk1"/>
                </a:solidFill>
                <a:latin typeface="Alegreya" panose="020B0604020202020204" charset="0"/>
                <a:ea typeface="Cabin"/>
                <a:cs typeface="Cabin"/>
                <a:sym typeface="Cabin"/>
              </a:rPr>
            </a:br>
            <a:r>
              <a:rPr lang="en" sz="2000" b="0" i="0" u="none" strike="noStrike" cap="none" dirty="0">
                <a:solidFill>
                  <a:schemeClr val="dk1"/>
                </a:solidFill>
                <a:latin typeface="Alegreya" panose="020B0604020202020204" charset="0"/>
                <a:ea typeface="Cabin"/>
                <a:cs typeface="Cabin"/>
                <a:sym typeface="Cabin"/>
              </a:rPr>
              <a:t>2) Don’t overthink answers</a:t>
            </a:r>
            <a:br>
              <a:rPr lang="en" sz="2000" b="0" i="0" u="none" strike="noStrike" cap="none" dirty="0">
                <a:solidFill>
                  <a:schemeClr val="dk1"/>
                </a:solidFill>
                <a:latin typeface="Alegreya" panose="020B0604020202020204" charset="0"/>
                <a:ea typeface="Cabin"/>
                <a:cs typeface="Cabin"/>
                <a:sym typeface="Cabin"/>
              </a:rPr>
            </a:br>
            <a:r>
              <a:rPr lang="en" sz="2000" b="0" i="0" u="none" strike="noStrike" cap="none" dirty="0">
                <a:solidFill>
                  <a:schemeClr val="dk1"/>
                </a:solidFill>
                <a:latin typeface="Alegreya" panose="020B0604020202020204" charset="0"/>
                <a:ea typeface="Cabin"/>
                <a:cs typeface="Cabin"/>
                <a:sym typeface="Cabin"/>
              </a:rPr>
              <a:t> 3) Finish each of the open sentences </a:t>
            </a:r>
            <a:r>
              <a:rPr lang="en" sz="2000" b="1" i="0" u="none" strike="noStrike" cap="none" dirty="0">
                <a:solidFill>
                  <a:schemeClr val="dk1"/>
                </a:solidFill>
                <a:latin typeface="Alegreya" panose="020B0604020202020204" charset="0"/>
                <a:ea typeface="Cabin"/>
                <a:cs typeface="Cabin"/>
                <a:sym typeface="Cabin"/>
              </a:rPr>
              <a:t>with a short phrase!</a:t>
            </a:r>
            <a:br>
              <a:rPr lang="en" sz="2000" b="1" i="0" u="none" strike="noStrike" cap="none" dirty="0">
                <a:solidFill>
                  <a:schemeClr val="dk1"/>
                </a:solidFill>
                <a:latin typeface="Alegreya" panose="020B0604020202020204" charset="0"/>
                <a:ea typeface="Cabin"/>
                <a:cs typeface="Cabin"/>
                <a:sym typeface="Cabin"/>
              </a:rPr>
            </a:br>
            <a:r>
              <a:rPr lang="en" sz="2000" b="1" i="0" u="none" strike="noStrike" cap="none" dirty="0">
                <a:solidFill>
                  <a:schemeClr val="dk1"/>
                </a:solidFill>
                <a:latin typeface="Alegreya" panose="020B0604020202020204" charset="0"/>
                <a:ea typeface="Cabin"/>
                <a:cs typeface="Cabin"/>
                <a:sym typeface="Cabin"/>
              </a:rPr>
              <a:t/>
            </a:r>
            <a:br>
              <a:rPr lang="en" sz="2000" b="1" i="0" u="none" strike="noStrike" cap="none" dirty="0">
                <a:solidFill>
                  <a:schemeClr val="dk1"/>
                </a:solidFill>
                <a:latin typeface="Alegreya" panose="020B0604020202020204" charset="0"/>
                <a:ea typeface="Cabin"/>
                <a:cs typeface="Cabin"/>
                <a:sym typeface="Cabin"/>
              </a:rPr>
            </a:br>
            <a:endParaRPr sz="1800" b="1" i="1" u="none" strike="noStrike" cap="none" dirty="0">
              <a:solidFill>
                <a:srgbClr val="0000FF"/>
              </a:solidFill>
              <a:latin typeface="Alegreya" panose="020B0604020202020204" charset="0"/>
              <a:ea typeface="Cabin"/>
              <a:cs typeface="Cabin"/>
              <a:sym typeface="Cabin"/>
            </a:endParaRPr>
          </a:p>
        </p:txBody>
      </p:sp>
      <p:pic>
        <p:nvPicPr>
          <p:cNvPr id="791" name="Google Shape;791;p134"/>
          <p:cNvPicPr preferRelativeResize="0"/>
          <p:nvPr/>
        </p:nvPicPr>
        <p:blipFill rotWithShape="1">
          <a:blip r:embed="rId3">
            <a:alphaModFix/>
          </a:blip>
          <a:srcRect/>
          <a:stretch/>
        </p:blipFill>
        <p:spPr>
          <a:xfrm>
            <a:off x="0" y="0"/>
            <a:ext cx="3107342" cy="2325652"/>
          </a:xfrm>
          <a:prstGeom prst="rect">
            <a:avLst/>
          </a:prstGeom>
          <a:noFill/>
          <a:ln>
            <a:noFill/>
          </a:ln>
        </p:spPr>
      </p:pic>
      <p:pic>
        <p:nvPicPr>
          <p:cNvPr id="792" name="Google Shape;792;p134"/>
          <p:cNvPicPr preferRelativeResize="0"/>
          <p:nvPr/>
        </p:nvPicPr>
        <p:blipFill rotWithShape="1">
          <a:blip r:embed="rId3">
            <a:alphaModFix/>
          </a:blip>
          <a:srcRect/>
          <a:stretch/>
        </p:blipFill>
        <p:spPr>
          <a:xfrm>
            <a:off x="2985960" y="0"/>
            <a:ext cx="3107342" cy="2325652"/>
          </a:xfrm>
          <a:prstGeom prst="rect">
            <a:avLst/>
          </a:prstGeom>
          <a:noFill/>
          <a:ln>
            <a:noFill/>
          </a:ln>
        </p:spPr>
      </p:pic>
      <p:pic>
        <p:nvPicPr>
          <p:cNvPr id="793" name="Google Shape;793;p134"/>
          <p:cNvPicPr preferRelativeResize="0"/>
          <p:nvPr/>
        </p:nvPicPr>
        <p:blipFill rotWithShape="1">
          <a:blip r:embed="rId3">
            <a:alphaModFix/>
          </a:blip>
          <a:srcRect/>
          <a:stretch/>
        </p:blipFill>
        <p:spPr>
          <a:xfrm>
            <a:off x="5971921" y="0"/>
            <a:ext cx="3107342" cy="2325652"/>
          </a:xfrm>
          <a:prstGeom prst="rect">
            <a:avLst/>
          </a:prstGeom>
          <a:noFill/>
          <a:ln>
            <a:noFill/>
          </a:ln>
        </p:spPr>
      </p:pic>
    </p:spTree>
    <p:extLst>
      <p:ext uri="{BB962C8B-B14F-4D97-AF65-F5344CB8AC3E}">
        <p14:creationId xmlns:p14="http://schemas.microsoft.com/office/powerpoint/2010/main" val="8237730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7"/>
          <p:cNvSpPr txBox="1">
            <a:spLocks noGrp="1"/>
          </p:cNvSpPr>
          <p:nvPr>
            <p:ph type="ctrTitle" idx="4294967295"/>
          </p:nvPr>
        </p:nvSpPr>
        <p:spPr>
          <a:xfrm>
            <a:off x="0" y="481013"/>
            <a:ext cx="5330283" cy="436605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04040"/>
              </a:buClr>
              <a:buSzPts val="2400"/>
              <a:buFont typeface="Cabin"/>
              <a:buNone/>
            </a:pPr>
            <a:r>
              <a:rPr lang="en" sz="2400" b="0" i="0" u="none" strike="noStrike" cap="none" dirty="0">
                <a:solidFill>
                  <a:srgbClr val="404040"/>
                </a:solidFill>
                <a:latin typeface="Cabin"/>
                <a:ea typeface="Cabin"/>
                <a:cs typeface="Cabin"/>
                <a:sym typeface="Cabin"/>
              </a:rPr>
              <a:t/>
            </a:r>
            <a:br>
              <a:rPr lang="en" sz="2400" b="0" i="0" u="none" strike="noStrike" cap="none" dirty="0">
                <a:solidFill>
                  <a:srgbClr val="404040"/>
                </a:solidFill>
                <a:latin typeface="Cabin"/>
                <a:ea typeface="Cabin"/>
                <a:cs typeface="Cabin"/>
                <a:sym typeface="Cabin"/>
              </a:rPr>
            </a:br>
            <a:r>
              <a:rPr lang="en" sz="3600" b="0" i="0" u="none" strike="noStrike" cap="none" dirty="0">
                <a:solidFill>
                  <a:srgbClr val="404040"/>
                </a:solidFill>
                <a:latin typeface="Cabin"/>
                <a:ea typeface="Cabin"/>
                <a:cs typeface="Cabin"/>
                <a:sym typeface="Cabin"/>
              </a:rPr>
              <a:t/>
            </a:r>
            <a:br>
              <a:rPr lang="en" sz="3600" b="0" i="0" u="none" strike="noStrike" cap="none" dirty="0">
                <a:solidFill>
                  <a:srgbClr val="404040"/>
                </a:solidFill>
                <a:latin typeface="Cabin"/>
                <a:ea typeface="Cabin"/>
                <a:cs typeface="Cabin"/>
                <a:sym typeface="Cabin"/>
              </a:rPr>
            </a:br>
            <a:r>
              <a:rPr lang="en" sz="4000" b="0" i="0" u="none" strike="noStrike" cap="none" dirty="0">
                <a:solidFill>
                  <a:schemeClr val="dk1"/>
                </a:solidFill>
                <a:latin typeface="Cabin"/>
                <a:ea typeface="Cabin"/>
                <a:cs typeface="Cabin"/>
                <a:sym typeface="Cabin"/>
              </a:rPr>
              <a:t> </a:t>
            </a:r>
            <a:endParaRPr dirty="0"/>
          </a:p>
        </p:txBody>
      </p:sp>
      <p:sp>
        <p:nvSpPr>
          <p:cNvPr id="816" name="Google Shape;816;p137"/>
          <p:cNvSpPr txBox="1"/>
          <p:nvPr/>
        </p:nvSpPr>
        <p:spPr>
          <a:xfrm>
            <a:off x="723108" y="1422319"/>
            <a:ext cx="48501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defRPr sz="3600">
                <a:latin typeface="Alegreya" panose="020B0604020202020204" charset="0"/>
              </a:defRPr>
            </a:lvl1pPr>
          </a:lstStyle>
          <a:p>
            <a:r>
              <a:rPr lang="en-GB" sz="2400" dirty="0" smtClean="0"/>
              <a:t>T</a:t>
            </a:r>
            <a:r>
              <a:rPr lang="en-GB" sz="2800" dirty="0" smtClean="0"/>
              <a:t>he </a:t>
            </a:r>
            <a:r>
              <a:rPr lang="en-GB" sz="2800"/>
              <a:t>King </a:t>
            </a:r>
            <a:r>
              <a:rPr lang="en-GB" sz="2800" smtClean="0"/>
              <a:t>quotes Rule </a:t>
            </a:r>
            <a:r>
              <a:rPr lang="en-GB" sz="2800" dirty="0"/>
              <a:t>42, which states, “All persons more than a mile high to leave the court.” Everyone turns to Alice, who denies she is a mile high and accuses the King of fabricating the rule. </a:t>
            </a:r>
            <a:endParaRPr lang="en-GB" sz="2800" dirty="0">
              <a:sym typeface="Cabin"/>
            </a:endParaRPr>
          </a:p>
        </p:txBody>
      </p:sp>
      <p:pic>
        <p:nvPicPr>
          <p:cNvPr id="1026" name="Picture 2" descr="Alice in Wonderland 1-Inch Circles Bottlecap Images Vintage Origi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863" y="178418"/>
            <a:ext cx="3237942" cy="460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0679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7"/>
          <p:cNvSpPr txBox="1">
            <a:spLocks noGrp="1"/>
          </p:cNvSpPr>
          <p:nvPr>
            <p:ph type="ctrTitle" idx="4294967295"/>
          </p:nvPr>
        </p:nvSpPr>
        <p:spPr>
          <a:xfrm>
            <a:off x="0" y="481013"/>
            <a:ext cx="4665663" cy="40100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04040"/>
              </a:buClr>
              <a:buSzPts val="2400"/>
              <a:buFont typeface="Cabin"/>
              <a:buNone/>
            </a:pPr>
            <a:r>
              <a:rPr lang="en" sz="2400" b="0" i="0" u="none" strike="noStrike" cap="none">
                <a:solidFill>
                  <a:srgbClr val="404040"/>
                </a:solidFill>
                <a:latin typeface="Cabin"/>
                <a:ea typeface="Cabin"/>
                <a:cs typeface="Cabin"/>
                <a:sym typeface="Cabin"/>
              </a:rPr>
              <a:t/>
            </a:r>
            <a:br>
              <a:rPr lang="en" sz="2400" b="0" i="0" u="none" strike="noStrike" cap="none">
                <a:solidFill>
                  <a:srgbClr val="404040"/>
                </a:solidFill>
                <a:latin typeface="Cabin"/>
                <a:ea typeface="Cabin"/>
                <a:cs typeface="Cabin"/>
                <a:sym typeface="Cabin"/>
              </a:rPr>
            </a:br>
            <a:r>
              <a:rPr lang="en" sz="3600" b="0" i="0" u="none" strike="noStrike" cap="none">
                <a:solidFill>
                  <a:srgbClr val="404040"/>
                </a:solidFill>
                <a:latin typeface="Cabin"/>
                <a:ea typeface="Cabin"/>
                <a:cs typeface="Cabin"/>
                <a:sym typeface="Cabin"/>
              </a:rPr>
              <a:t/>
            </a:r>
            <a:br>
              <a:rPr lang="en" sz="3600" b="0" i="0" u="none" strike="noStrike" cap="none">
                <a:solidFill>
                  <a:srgbClr val="404040"/>
                </a:solidFill>
                <a:latin typeface="Cabin"/>
                <a:ea typeface="Cabin"/>
                <a:cs typeface="Cabin"/>
                <a:sym typeface="Cabin"/>
              </a:rPr>
            </a:br>
            <a:r>
              <a:rPr lang="en" sz="4000" b="0" i="0" u="none" strike="noStrike" cap="none">
                <a:solidFill>
                  <a:schemeClr val="dk1"/>
                </a:solidFill>
                <a:latin typeface="Cabin"/>
                <a:ea typeface="Cabin"/>
                <a:cs typeface="Cabin"/>
                <a:sym typeface="Cabin"/>
              </a:rPr>
              <a:t> </a:t>
            </a:r>
            <a:endParaRPr/>
          </a:p>
        </p:txBody>
      </p:sp>
      <p:pic>
        <p:nvPicPr>
          <p:cNvPr id="815" name="Google Shape;815;p137"/>
          <p:cNvPicPr preferRelativeResize="0"/>
          <p:nvPr/>
        </p:nvPicPr>
        <p:blipFill rotWithShape="1">
          <a:blip r:embed="rId3">
            <a:alphaModFix/>
          </a:blip>
          <a:srcRect/>
          <a:stretch/>
        </p:blipFill>
        <p:spPr>
          <a:xfrm>
            <a:off x="5658161" y="242760"/>
            <a:ext cx="3139500" cy="4651200"/>
          </a:xfrm>
          <a:prstGeom prst="rect">
            <a:avLst/>
          </a:prstGeom>
          <a:noFill/>
          <a:ln>
            <a:noFill/>
          </a:ln>
        </p:spPr>
      </p:pic>
      <p:sp>
        <p:nvSpPr>
          <p:cNvPr id="816" name="Google Shape;816;p137"/>
          <p:cNvSpPr txBox="1"/>
          <p:nvPr/>
        </p:nvSpPr>
        <p:spPr>
          <a:xfrm>
            <a:off x="723108" y="1422319"/>
            <a:ext cx="48501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defRPr sz="3600">
                <a:latin typeface="Alegreya" panose="020B0604020202020204" charset="0"/>
              </a:defRPr>
            </a:lvl1pPr>
          </a:lstStyle>
          <a:p>
            <a:r>
              <a:rPr lang="en-GB" dirty="0"/>
              <a:t>I believe that </a:t>
            </a:r>
            <a:r>
              <a:rPr lang="en-GB" dirty="0" smtClean="0"/>
              <a:t>to change culture you must....</a:t>
            </a:r>
            <a:endParaRPr lang="en-GB" dirty="0">
              <a:sym typeface="Cabin"/>
            </a:endParaRPr>
          </a:p>
        </p:txBody>
      </p:sp>
      <p:sp>
        <p:nvSpPr>
          <p:cNvPr id="817" name="Google Shape;817;p137"/>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252092620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9"/>
          <p:cNvSpPr txBox="1">
            <a:spLocks noGrp="1"/>
          </p:cNvSpPr>
          <p:nvPr>
            <p:ph type="ctrTitle" idx="4294967295"/>
          </p:nvPr>
        </p:nvSpPr>
        <p:spPr>
          <a:xfrm>
            <a:off x="466928" y="742431"/>
            <a:ext cx="5480050" cy="3170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200"/>
              <a:buFont typeface="Cabin"/>
              <a:buNone/>
            </a:pPr>
            <a:r>
              <a:rPr lang="en" sz="4800" b="0" i="0" u="none" strike="noStrike" cap="none" dirty="0">
                <a:solidFill>
                  <a:schemeClr val="dk1"/>
                </a:solidFill>
                <a:latin typeface="Cabin"/>
                <a:ea typeface="Cabin"/>
                <a:cs typeface="Cabin"/>
                <a:sym typeface="Cabin"/>
              </a:rPr>
              <a:t/>
            </a:r>
            <a:br>
              <a:rPr lang="en" sz="4800" b="0" i="0" u="none" strike="noStrike" cap="none" dirty="0">
                <a:solidFill>
                  <a:schemeClr val="dk1"/>
                </a:solidFill>
                <a:latin typeface="Cabin"/>
                <a:ea typeface="Cabin"/>
                <a:cs typeface="Cabin"/>
                <a:sym typeface="Cabin"/>
              </a:rPr>
            </a:br>
            <a:endParaRPr sz="3600" b="0" i="0" u="none" strike="noStrike" cap="none" dirty="0">
              <a:solidFill>
                <a:srgbClr val="404040"/>
              </a:solidFill>
              <a:latin typeface="Cabin"/>
              <a:ea typeface="Cabin"/>
              <a:cs typeface="Cabin"/>
              <a:sym typeface="Cabin"/>
            </a:endParaRPr>
          </a:p>
        </p:txBody>
      </p:sp>
      <p:sp>
        <p:nvSpPr>
          <p:cNvPr id="833" name="Google Shape;833;p139"/>
          <p:cNvSpPr txBox="1"/>
          <p:nvPr/>
        </p:nvSpPr>
        <p:spPr>
          <a:xfrm>
            <a:off x="614596" y="1471099"/>
            <a:ext cx="44052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a:defPPr>
            <a:lvl1pPr>
              <a:lnSpc>
                <a:spcPct val="90000"/>
              </a:lnSpc>
              <a:buClr>
                <a:schemeClr val="dk1"/>
              </a:buClr>
              <a:buSzPts val="4500"/>
              <a:defRPr sz="3600">
                <a:latin typeface="Alegreya" panose="020B0604020202020204" charset="0"/>
              </a:defRPr>
            </a:lvl1pPr>
          </a:lstStyle>
          <a:p>
            <a:r>
              <a:rPr lang="en-GB" dirty="0"/>
              <a:t>I believe people are most productive when....</a:t>
            </a:r>
            <a:endParaRPr lang="en-US" dirty="0"/>
          </a:p>
        </p:txBody>
      </p:sp>
      <p:pic>
        <p:nvPicPr>
          <p:cNvPr id="834" name="Google Shape;834;p139"/>
          <p:cNvPicPr preferRelativeResize="0"/>
          <p:nvPr/>
        </p:nvPicPr>
        <p:blipFill rotWithShape="1">
          <a:blip r:embed="rId3">
            <a:alphaModFix/>
          </a:blip>
          <a:srcRect/>
          <a:stretch/>
        </p:blipFill>
        <p:spPr>
          <a:xfrm>
            <a:off x="4635504" y="742431"/>
            <a:ext cx="4140229" cy="3346972"/>
          </a:xfrm>
          <a:prstGeom prst="rect">
            <a:avLst/>
          </a:prstGeom>
          <a:noFill/>
          <a:ln>
            <a:noFill/>
          </a:ln>
        </p:spPr>
      </p:pic>
      <p:sp>
        <p:nvSpPr>
          <p:cNvPr id="835" name="Google Shape;835;p139"/>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1567116351"/>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46"/>
          <p:cNvSpPr txBox="1">
            <a:spLocks noGrp="1"/>
          </p:cNvSpPr>
          <p:nvPr>
            <p:ph type="ctrTitle" idx="4294967295"/>
          </p:nvPr>
        </p:nvSpPr>
        <p:spPr>
          <a:xfrm>
            <a:off x="654243" y="1399482"/>
            <a:ext cx="3517707" cy="2830551"/>
          </a:xfrm>
          <a:prstGeom prst="rect">
            <a:avLst/>
          </a:prstGeom>
          <a:noFill/>
          <a:ln>
            <a:noFill/>
          </a:ln>
        </p:spPr>
        <p:txBody>
          <a:bodyPr spcFirstLastPara="1" wrap="square" lIns="68575" tIns="34275" rIns="68575" bIns="34275" anchor="t" anchorCtr="0">
            <a:noAutofit/>
          </a:bodyPr>
          <a:lstStyle/>
          <a:p>
            <a:pPr>
              <a:lnSpc>
                <a:spcPct val="90000"/>
              </a:lnSpc>
              <a:buSzPts val="4500"/>
            </a:pPr>
            <a:r>
              <a:rPr lang="en-GB" sz="3600" dirty="0">
                <a:solidFill>
                  <a:srgbClr val="000000"/>
                </a:solidFill>
                <a:latin typeface="Alegreya" panose="020B0604020202020204" charset="0"/>
              </a:rPr>
              <a:t>I believe working with groups is...</a:t>
            </a:r>
            <a:endParaRPr lang="en-US" sz="3600" dirty="0">
              <a:solidFill>
                <a:srgbClr val="000000"/>
              </a:solidFill>
              <a:latin typeface="Alegreya" panose="020B0604020202020204" charset="0"/>
            </a:endParaRPr>
          </a:p>
        </p:txBody>
      </p:sp>
      <p:sp>
        <p:nvSpPr>
          <p:cNvPr id="893" name="Google Shape;893;p146"/>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pic>
        <p:nvPicPr>
          <p:cNvPr id="894" name="Google Shape;894;p146"/>
          <p:cNvPicPr preferRelativeResize="0"/>
          <p:nvPr/>
        </p:nvPicPr>
        <p:blipFill rotWithShape="1">
          <a:blip r:embed="rId3">
            <a:alphaModFix/>
          </a:blip>
          <a:srcRect/>
          <a:stretch/>
        </p:blipFill>
        <p:spPr>
          <a:xfrm>
            <a:off x="5053871" y="771526"/>
            <a:ext cx="3946462" cy="2953682"/>
          </a:xfrm>
          <a:prstGeom prst="rect">
            <a:avLst/>
          </a:prstGeom>
          <a:noFill/>
          <a:ln>
            <a:noFill/>
          </a:ln>
        </p:spPr>
      </p:pic>
    </p:spTree>
    <p:extLst>
      <p:ext uri="{BB962C8B-B14F-4D97-AF65-F5344CB8AC3E}">
        <p14:creationId xmlns:p14="http://schemas.microsoft.com/office/powerpoint/2010/main" val="378354166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9"/>
          <p:cNvSpPr txBox="1">
            <a:spLocks noGrp="1"/>
          </p:cNvSpPr>
          <p:nvPr>
            <p:ph type="ctrTitle" idx="4294967295"/>
          </p:nvPr>
        </p:nvSpPr>
        <p:spPr>
          <a:xfrm>
            <a:off x="0" y="703263"/>
            <a:ext cx="5480050" cy="3170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200"/>
              <a:buFont typeface="Cabin"/>
              <a:buNone/>
            </a:pPr>
            <a:r>
              <a:rPr lang="en" sz="4800" b="0" i="0" u="none" strike="noStrike" cap="none" dirty="0">
                <a:solidFill>
                  <a:schemeClr val="dk1"/>
                </a:solidFill>
                <a:latin typeface="Cabin"/>
                <a:ea typeface="Cabin"/>
                <a:cs typeface="Cabin"/>
                <a:sym typeface="Cabin"/>
              </a:rPr>
              <a:t/>
            </a:r>
            <a:br>
              <a:rPr lang="en" sz="4800" b="0" i="0" u="none" strike="noStrike" cap="none" dirty="0">
                <a:solidFill>
                  <a:schemeClr val="dk1"/>
                </a:solidFill>
                <a:latin typeface="Cabin"/>
                <a:ea typeface="Cabin"/>
                <a:cs typeface="Cabin"/>
                <a:sym typeface="Cabin"/>
              </a:rPr>
            </a:br>
            <a:endParaRPr sz="3600" b="0" i="0" u="none" strike="noStrike" cap="none" dirty="0">
              <a:solidFill>
                <a:srgbClr val="404040"/>
              </a:solidFill>
              <a:latin typeface="Cabin"/>
              <a:ea typeface="Cabin"/>
              <a:cs typeface="Cabin"/>
              <a:sym typeface="Cabin"/>
            </a:endParaRPr>
          </a:p>
        </p:txBody>
      </p:sp>
      <p:sp>
        <p:nvSpPr>
          <p:cNvPr id="833" name="Google Shape;833;p139"/>
          <p:cNvSpPr txBox="1"/>
          <p:nvPr/>
        </p:nvSpPr>
        <p:spPr>
          <a:xfrm>
            <a:off x="291921" y="1471819"/>
            <a:ext cx="4212404" cy="163312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buNone/>
              <a:defRPr sz="3600">
                <a:latin typeface="Alegreya" panose="020B060402020202020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GB" dirty="0"/>
              <a:t>I believe quality improvement is...</a:t>
            </a:r>
            <a:endParaRPr dirty="0">
              <a:sym typeface="Cabin"/>
            </a:endParaRPr>
          </a:p>
        </p:txBody>
      </p:sp>
      <p:pic>
        <p:nvPicPr>
          <p:cNvPr id="834" name="Google Shape;834;p139"/>
          <p:cNvPicPr preferRelativeResize="0"/>
          <p:nvPr/>
        </p:nvPicPr>
        <p:blipFill rotWithShape="1">
          <a:blip r:embed="rId3">
            <a:alphaModFix/>
          </a:blip>
          <a:srcRect/>
          <a:stretch/>
        </p:blipFill>
        <p:spPr>
          <a:xfrm>
            <a:off x="4635504" y="742431"/>
            <a:ext cx="4140229" cy="3346972"/>
          </a:xfrm>
          <a:prstGeom prst="rect">
            <a:avLst/>
          </a:prstGeom>
          <a:noFill/>
          <a:ln>
            <a:noFill/>
          </a:ln>
        </p:spPr>
      </p:pic>
      <p:sp>
        <p:nvSpPr>
          <p:cNvPr id="835" name="Google Shape;835;p139"/>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2896279231"/>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7"/>
          <p:cNvSpPr txBox="1">
            <a:spLocks noGrp="1"/>
          </p:cNvSpPr>
          <p:nvPr>
            <p:ph type="ctrTitle" idx="4294967295"/>
          </p:nvPr>
        </p:nvSpPr>
        <p:spPr>
          <a:xfrm>
            <a:off x="0" y="481013"/>
            <a:ext cx="4665663" cy="40100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04040"/>
              </a:buClr>
              <a:buSzPts val="2400"/>
              <a:buFont typeface="Cabin"/>
              <a:buNone/>
            </a:pPr>
            <a:r>
              <a:rPr lang="en" sz="2400" b="0" i="0" u="none" strike="noStrike" cap="none">
                <a:solidFill>
                  <a:srgbClr val="404040"/>
                </a:solidFill>
                <a:latin typeface="Cabin"/>
                <a:ea typeface="Cabin"/>
                <a:cs typeface="Cabin"/>
                <a:sym typeface="Cabin"/>
              </a:rPr>
              <a:t/>
            </a:r>
            <a:br>
              <a:rPr lang="en" sz="2400" b="0" i="0" u="none" strike="noStrike" cap="none">
                <a:solidFill>
                  <a:srgbClr val="404040"/>
                </a:solidFill>
                <a:latin typeface="Cabin"/>
                <a:ea typeface="Cabin"/>
                <a:cs typeface="Cabin"/>
                <a:sym typeface="Cabin"/>
              </a:rPr>
            </a:br>
            <a:r>
              <a:rPr lang="en" sz="3600" b="0" i="0" u="none" strike="noStrike" cap="none">
                <a:solidFill>
                  <a:srgbClr val="404040"/>
                </a:solidFill>
                <a:latin typeface="Cabin"/>
                <a:ea typeface="Cabin"/>
                <a:cs typeface="Cabin"/>
                <a:sym typeface="Cabin"/>
              </a:rPr>
              <a:t/>
            </a:r>
            <a:br>
              <a:rPr lang="en" sz="3600" b="0" i="0" u="none" strike="noStrike" cap="none">
                <a:solidFill>
                  <a:srgbClr val="404040"/>
                </a:solidFill>
                <a:latin typeface="Cabin"/>
                <a:ea typeface="Cabin"/>
                <a:cs typeface="Cabin"/>
                <a:sym typeface="Cabin"/>
              </a:rPr>
            </a:br>
            <a:r>
              <a:rPr lang="en" sz="4000" b="0" i="0" u="none" strike="noStrike" cap="none">
                <a:solidFill>
                  <a:schemeClr val="dk1"/>
                </a:solidFill>
                <a:latin typeface="Cabin"/>
                <a:ea typeface="Cabin"/>
                <a:cs typeface="Cabin"/>
                <a:sym typeface="Cabin"/>
              </a:rPr>
              <a:t> </a:t>
            </a:r>
            <a:endParaRPr/>
          </a:p>
        </p:txBody>
      </p:sp>
      <p:pic>
        <p:nvPicPr>
          <p:cNvPr id="815" name="Google Shape;815;p137"/>
          <p:cNvPicPr preferRelativeResize="0"/>
          <p:nvPr/>
        </p:nvPicPr>
        <p:blipFill rotWithShape="1">
          <a:blip r:embed="rId3">
            <a:alphaModFix/>
          </a:blip>
          <a:srcRect/>
          <a:stretch/>
        </p:blipFill>
        <p:spPr>
          <a:xfrm>
            <a:off x="5658161" y="242760"/>
            <a:ext cx="3139500" cy="4651200"/>
          </a:xfrm>
          <a:prstGeom prst="rect">
            <a:avLst/>
          </a:prstGeom>
          <a:noFill/>
          <a:ln>
            <a:noFill/>
          </a:ln>
        </p:spPr>
      </p:pic>
      <p:sp>
        <p:nvSpPr>
          <p:cNvPr id="816" name="Google Shape;816;p137"/>
          <p:cNvSpPr txBox="1"/>
          <p:nvPr/>
        </p:nvSpPr>
        <p:spPr>
          <a:xfrm>
            <a:off x="723108" y="1422319"/>
            <a:ext cx="48501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defRPr sz="3600">
                <a:latin typeface="Alegreya" panose="020B0604020202020204" charset="0"/>
              </a:defRPr>
            </a:lvl1pPr>
          </a:lstStyle>
          <a:p>
            <a:r>
              <a:rPr lang="en-GB" dirty="0"/>
              <a:t>I believe that </a:t>
            </a:r>
            <a:r>
              <a:rPr lang="en-GB" dirty="0" smtClean="0"/>
              <a:t>meetings must....</a:t>
            </a:r>
            <a:endParaRPr lang="en-GB" dirty="0">
              <a:sym typeface="Cabin"/>
            </a:endParaRPr>
          </a:p>
        </p:txBody>
      </p:sp>
      <p:sp>
        <p:nvSpPr>
          <p:cNvPr id="817" name="Google Shape;817;p137"/>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179408628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46"/>
          <p:cNvSpPr txBox="1">
            <a:spLocks noGrp="1"/>
          </p:cNvSpPr>
          <p:nvPr>
            <p:ph type="ctrTitle" idx="4294967295"/>
          </p:nvPr>
        </p:nvSpPr>
        <p:spPr>
          <a:xfrm>
            <a:off x="654243" y="1399482"/>
            <a:ext cx="3517707" cy="2830551"/>
          </a:xfrm>
          <a:prstGeom prst="rect">
            <a:avLst/>
          </a:prstGeom>
          <a:noFill/>
          <a:ln>
            <a:noFill/>
          </a:ln>
        </p:spPr>
        <p:txBody>
          <a:bodyPr spcFirstLastPara="1" wrap="square" lIns="68575" tIns="34275" rIns="68575" bIns="34275" anchor="t" anchorCtr="0">
            <a:noAutofit/>
          </a:bodyPr>
          <a:lstStyle/>
          <a:p>
            <a:pPr>
              <a:lnSpc>
                <a:spcPct val="90000"/>
              </a:lnSpc>
              <a:buSzPts val="4500"/>
            </a:pPr>
            <a:r>
              <a:rPr lang="en-GB" sz="3600" dirty="0">
                <a:solidFill>
                  <a:srgbClr val="000000"/>
                </a:solidFill>
                <a:latin typeface="Alegreya" panose="020B0604020202020204" charset="0"/>
              </a:rPr>
              <a:t>I believe </a:t>
            </a:r>
            <a:r>
              <a:rPr lang="en-GB" sz="3600" dirty="0" smtClean="0">
                <a:solidFill>
                  <a:srgbClr val="000000"/>
                </a:solidFill>
                <a:latin typeface="Alegreya" panose="020B0604020202020204" charset="0"/>
              </a:rPr>
              <a:t>the NHS is</a:t>
            </a:r>
            <a:r>
              <a:rPr lang="en-GB" sz="3600" dirty="0">
                <a:solidFill>
                  <a:srgbClr val="000000"/>
                </a:solidFill>
                <a:latin typeface="Alegreya" panose="020B0604020202020204" charset="0"/>
              </a:rPr>
              <a:t>...</a:t>
            </a:r>
            <a:endParaRPr lang="en-US" sz="3600" dirty="0">
              <a:solidFill>
                <a:srgbClr val="000000"/>
              </a:solidFill>
              <a:latin typeface="Alegreya" panose="020B0604020202020204" charset="0"/>
            </a:endParaRPr>
          </a:p>
        </p:txBody>
      </p:sp>
      <p:sp>
        <p:nvSpPr>
          <p:cNvPr id="893" name="Google Shape;893;p146"/>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pic>
        <p:nvPicPr>
          <p:cNvPr id="894" name="Google Shape;894;p146"/>
          <p:cNvPicPr preferRelativeResize="0"/>
          <p:nvPr/>
        </p:nvPicPr>
        <p:blipFill rotWithShape="1">
          <a:blip r:embed="rId3">
            <a:alphaModFix/>
          </a:blip>
          <a:srcRect/>
          <a:stretch/>
        </p:blipFill>
        <p:spPr>
          <a:xfrm>
            <a:off x="5053871" y="771526"/>
            <a:ext cx="3946462" cy="2953682"/>
          </a:xfrm>
          <a:prstGeom prst="rect">
            <a:avLst/>
          </a:prstGeom>
          <a:noFill/>
          <a:ln>
            <a:noFill/>
          </a:ln>
        </p:spPr>
      </p:pic>
    </p:spTree>
    <p:extLst>
      <p:ext uri="{BB962C8B-B14F-4D97-AF65-F5344CB8AC3E}">
        <p14:creationId xmlns:p14="http://schemas.microsoft.com/office/powerpoint/2010/main" val="106738813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300" b="1">
                <a:latin typeface="Alegreya"/>
                <a:ea typeface="Alegreya"/>
                <a:cs typeface="Alegreya"/>
                <a:sym typeface="Alegreya"/>
              </a:rPr>
              <a:t>Welcome + workshop purpose</a:t>
            </a:r>
            <a:endParaRPr sz="4300" b="1">
              <a:latin typeface="Alegreya"/>
              <a:ea typeface="Alegreya"/>
              <a:cs typeface="Alegreya"/>
              <a:sym typeface="Alegreya"/>
            </a:endParaRPr>
          </a:p>
        </p:txBody>
      </p:sp>
      <p:sp>
        <p:nvSpPr>
          <p:cNvPr id="87" name="Google Shape;87;p3"/>
          <p:cNvSpPr txBox="1">
            <a:spLocks noGrp="1"/>
          </p:cNvSpPr>
          <p:nvPr>
            <p:ph type="body" idx="1"/>
          </p:nvPr>
        </p:nvSpPr>
        <p:spPr>
          <a:xfrm>
            <a:off x="311700" y="1399025"/>
            <a:ext cx="7389000" cy="31698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To trial structures</a:t>
            </a:r>
            <a:endParaRPr sz="3000">
              <a:latin typeface="Alegreya"/>
              <a:ea typeface="Alegreya"/>
              <a:cs typeface="Alegreya"/>
              <a:sym typeface="Alegreya"/>
            </a:endParaRPr>
          </a:p>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Meetup principles</a:t>
            </a:r>
            <a:endParaRPr sz="3000">
              <a:latin typeface="Alegreya"/>
              <a:ea typeface="Alegreya"/>
              <a:cs typeface="Alegreya"/>
              <a:sym typeface="Alegreya"/>
            </a:endParaRPr>
          </a:p>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To share approaches to virtual workshops</a:t>
            </a:r>
            <a:endParaRPr sz="3000">
              <a:latin typeface="Alegreya"/>
              <a:ea typeface="Alegreya"/>
              <a:cs typeface="Alegreya"/>
              <a:sym typeface="Alegreya"/>
            </a:endParaRPr>
          </a:p>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To support the growing network of Q LS users - *</a:t>
            </a:r>
            <a:r>
              <a:rPr lang="en" sz="3000" i="1">
                <a:latin typeface="Alegreya"/>
                <a:ea typeface="Alegreya"/>
                <a:cs typeface="Alegreya"/>
                <a:sym typeface="Alegreya"/>
              </a:rPr>
              <a:t>please introduce yourself in the chat*</a:t>
            </a:r>
            <a:endParaRPr sz="3000">
              <a:latin typeface="Alegreya"/>
              <a:ea typeface="Alegreya"/>
              <a:cs typeface="Alegreya"/>
              <a:sym typeface="Alegreya"/>
            </a:endParaRPr>
          </a:p>
          <a:p>
            <a:pPr marL="0" lvl="0" indent="0" algn="l" rtl="0">
              <a:lnSpc>
                <a:spcPct val="115000"/>
              </a:lnSpc>
              <a:spcBef>
                <a:spcPts val="1600"/>
              </a:spcBef>
              <a:spcAft>
                <a:spcPts val="0"/>
              </a:spcAft>
              <a:buSzPts val="1800"/>
              <a:buNone/>
            </a:pPr>
            <a:endParaRPr sz="3000">
              <a:latin typeface="Alegreya"/>
              <a:ea typeface="Alegreya"/>
              <a:cs typeface="Alegreya"/>
              <a:sym typeface="Alegreya"/>
            </a:endParaRPr>
          </a:p>
          <a:p>
            <a:pPr marL="0" lvl="0" indent="0" algn="l" rtl="0">
              <a:lnSpc>
                <a:spcPct val="115000"/>
              </a:lnSpc>
              <a:spcBef>
                <a:spcPts val="1600"/>
              </a:spcBef>
              <a:spcAft>
                <a:spcPts val="1600"/>
              </a:spcAft>
              <a:buSzPts val="1800"/>
              <a:buNone/>
            </a:pPr>
            <a:endParaRPr sz="3000">
              <a:latin typeface="Alegreya"/>
              <a:ea typeface="Alegreya"/>
              <a:cs typeface="Alegreya"/>
              <a:sym typeface="Alegrey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8669"/>
            <a:ext cx="7886700" cy="994200"/>
          </a:xfrm>
        </p:spPr>
        <p:txBody>
          <a:bodyPr/>
          <a:lstStyle/>
          <a:p>
            <a:r>
              <a:rPr lang="en-GB" dirty="0" smtClean="0">
                <a:latin typeface="Alegreya" panose="020B0604020202020204" charset="0"/>
              </a:rPr>
              <a:t>Reflecting on the wild tea, or something else that comes to mind:</a:t>
            </a:r>
            <a:endParaRPr lang="en-GB" dirty="0">
              <a:latin typeface="Alegreya" panose="020B0604020202020204" charset="0"/>
            </a:endParaRPr>
          </a:p>
        </p:txBody>
      </p:sp>
      <p:sp>
        <p:nvSpPr>
          <p:cNvPr id="3" name="Text Placeholder 2"/>
          <p:cNvSpPr>
            <a:spLocks noGrp="1"/>
          </p:cNvSpPr>
          <p:nvPr>
            <p:ph type="body" idx="1"/>
          </p:nvPr>
        </p:nvSpPr>
        <p:spPr>
          <a:xfrm>
            <a:off x="628650" y="2055019"/>
            <a:ext cx="7886700" cy="3263400"/>
          </a:xfrm>
        </p:spPr>
        <p:txBody>
          <a:bodyPr/>
          <a:lstStyle/>
          <a:p>
            <a:pPr marL="95250" indent="0">
              <a:buNone/>
            </a:pPr>
            <a:r>
              <a:rPr lang="en-GB" i="1" dirty="0">
                <a:latin typeface="Alegreya" panose="020B0604020202020204" charset="0"/>
              </a:rPr>
              <a:t>“What is a belief or an assumption that has shaped or guided you in your professional journey, but that you are starting to question, may be a false notion or may be holding you back</a:t>
            </a:r>
            <a:r>
              <a:rPr lang="en-GB" i="1" dirty="0" smtClean="0">
                <a:latin typeface="Alegreya" panose="020B0604020202020204" charset="0"/>
              </a:rPr>
              <a:t>?”.</a:t>
            </a:r>
          </a:p>
          <a:p>
            <a:pPr marL="95250" indent="0">
              <a:buNone/>
            </a:pPr>
            <a:endParaRPr lang="en-GB" i="1" dirty="0" smtClean="0">
              <a:latin typeface="Alegreya" panose="020B0604020202020204" charset="0"/>
            </a:endParaRPr>
          </a:p>
          <a:p>
            <a:pPr marL="95250" indent="0">
              <a:buNone/>
            </a:pPr>
            <a:r>
              <a:rPr lang="en-GB" dirty="0">
                <a:latin typeface="Alegreya" panose="020B0604020202020204" charset="0"/>
              </a:rPr>
              <a:t>Select one belief that you are willing to question, making sure to state it as “I believe that ….”. </a:t>
            </a:r>
            <a:endParaRPr lang="en-GB" dirty="0" smtClean="0">
              <a:latin typeface="Alegreya" panose="020B0604020202020204" charset="0"/>
            </a:endParaRPr>
          </a:p>
          <a:p>
            <a:pPr marL="95250" indent="0">
              <a:buNone/>
            </a:pPr>
            <a:r>
              <a:rPr lang="en-GB" dirty="0" smtClean="0">
                <a:latin typeface="Alegreya" panose="020B0604020202020204" charset="0"/>
              </a:rPr>
              <a:t>Make sure </a:t>
            </a:r>
            <a:r>
              <a:rPr lang="en-GB" dirty="0">
                <a:latin typeface="Alegreya" panose="020B0604020202020204" charset="0"/>
              </a:rPr>
              <a:t>that </a:t>
            </a:r>
            <a:r>
              <a:rPr lang="en-GB" dirty="0" smtClean="0">
                <a:latin typeface="Alegreya" panose="020B0604020202020204" charset="0"/>
              </a:rPr>
              <a:t>this is </a:t>
            </a:r>
            <a:r>
              <a:rPr lang="en-GB" dirty="0">
                <a:latin typeface="Alegreya" panose="020B0604020202020204" charset="0"/>
              </a:rPr>
              <a:t>a belief </a:t>
            </a:r>
            <a:r>
              <a:rPr lang="en-GB" dirty="0" smtClean="0">
                <a:latin typeface="Alegreya" panose="020B0604020202020204" charset="0"/>
              </a:rPr>
              <a:t>you actually still hold</a:t>
            </a:r>
          </a:p>
          <a:p>
            <a:pPr marL="95250" indent="0">
              <a:buNone/>
            </a:pPr>
            <a:endParaRPr lang="en-GB" i="1" dirty="0"/>
          </a:p>
          <a:p>
            <a:pPr marL="95250" indent="0">
              <a:buNone/>
            </a:pPr>
            <a:endParaRPr lang="en-GB" i="1" dirty="0"/>
          </a:p>
        </p:txBody>
      </p:sp>
    </p:spTree>
    <p:extLst>
      <p:ext uri="{BB962C8B-B14F-4D97-AF65-F5344CB8AC3E}">
        <p14:creationId xmlns:p14="http://schemas.microsoft.com/office/powerpoint/2010/main" val="34700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Pair and Share</a:t>
            </a:r>
            <a:endParaRPr lang="en-GB" dirty="0">
              <a:latin typeface="Alegreya" panose="020B0604020202020204" charset="0"/>
            </a:endParaRPr>
          </a:p>
        </p:txBody>
      </p:sp>
      <p:sp>
        <p:nvSpPr>
          <p:cNvPr id="3" name="Text Placeholder 2"/>
          <p:cNvSpPr>
            <a:spLocks noGrp="1"/>
          </p:cNvSpPr>
          <p:nvPr>
            <p:ph type="body" idx="1"/>
          </p:nvPr>
        </p:nvSpPr>
        <p:spPr/>
        <p:txBody>
          <a:bodyPr/>
          <a:lstStyle/>
          <a:p>
            <a:r>
              <a:rPr lang="en-GB" dirty="0" smtClean="0">
                <a:latin typeface="Alegreya" panose="020B0604020202020204" charset="0"/>
              </a:rPr>
              <a:t>If anyone needs help coming up with a myth we will pair and share</a:t>
            </a:r>
            <a:endParaRPr lang="en-GB" dirty="0">
              <a:latin typeface="Alegreya" panose="020B0604020202020204" charset="0"/>
            </a:endParaRPr>
          </a:p>
        </p:txBody>
      </p:sp>
    </p:spTree>
    <p:extLst>
      <p:ext uri="{BB962C8B-B14F-4D97-AF65-F5344CB8AC3E}">
        <p14:creationId xmlns:p14="http://schemas.microsoft.com/office/powerpoint/2010/main" val="400909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Myth Turning Steps</a:t>
            </a:r>
            <a:endParaRPr lang="en-GB" dirty="0">
              <a:latin typeface="Alegreya" panose="020B0604020202020204" charset="0"/>
            </a:endParaRPr>
          </a:p>
        </p:txBody>
      </p:sp>
      <p:sp>
        <p:nvSpPr>
          <p:cNvPr id="3" name="Text Placeholder 2"/>
          <p:cNvSpPr>
            <a:spLocks noGrp="1"/>
          </p:cNvSpPr>
          <p:nvPr>
            <p:ph type="body" idx="1"/>
          </p:nvPr>
        </p:nvSpPr>
        <p:spPr>
          <a:xfrm>
            <a:off x="552450" y="1016794"/>
            <a:ext cx="7886700" cy="3263400"/>
          </a:xfrm>
        </p:spPr>
        <p:txBody>
          <a:bodyPr/>
          <a:lstStyle/>
          <a:p>
            <a:r>
              <a:rPr lang="en-GB" sz="1600" dirty="0" smtClean="0">
                <a:latin typeface="Alegreya" panose="020B0604020202020204" charset="0"/>
              </a:rPr>
              <a:t>We will create breakout rooms of 5</a:t>
            </a:r>
          </a:p>
          <a:p>
            <a:r>
              <a:rPr lang="en-GB" sz="1600" b="1" u="sng" dirty="0" smtClean="0">
                <a:latin typeface="Alegreya" panose="020B0604020202020204" charset="0"/>
              </a:rPr>
              <a:t>Find </a:t>
            </a:r>
            <a:r>
              <a:rPr lang="en-GB" sz="1600" b="1" u="sng" dirty="0">
                <a:latin typeface="Alegreya" panose="020B0604020202020204" charset="0"/>
              </a:rPr>
              <a:t>the Wheel that corresponds to your room number (otherwise chaos will ensue!)</a:t>
            </a:r>
          </a:p>
          <a:p>
            <a:r>
              <a:rPr lang="en-GB" sz="1600" dirty="0" smtClean="0">
                <a:latin typeface="Alegreya" panose="020B0604020202020204" charset="0"/>
              </a:rPr>
              <a:t>One </a:t>
            </a:r>
            <a:r>
              <a:rPr lang="en-GB" sz="1600" dirty="0">
                <a:latin typeface="Alegreya" panose="020B0604020202020204" charset="0"/>
              </a:rPr>
              <a:t>person will stand in the centre of the imaginary circle (maybe put up your digital </a:t>
            </a:r>
            <a:r>
              <a:rPr lang="en-GB" sz="1600" dirty="0" smtClean="0">
                <a:latin typeface="Alegreya" panose="020B0604020202020204" charset="0"/>
              </a:rPr>
              <a:t>hand?)</a:t>
            </a:r>
            <a:endParaRPr lang="en-GB" sz="1600" dirty="0">
              <a:latin typeface="Alegreya" panose="020B0604020202020204" charset="0"/>
            </a:endParaRPr>
          </a:p>
          <a:p>
            <a:r>
              <a:rPr lang="en-GB" sz="1600" dirty="0">
                <a:latin typeface="Alegreya" panose="020B0604020202020204" charset="0"/>
              </a:rPr>
              <a:t>You will state your belief to the group “I believe that </a:t>
            </a:r>
            <a:r>
              <a:rPr lang="en-GB" sz="1600" dirty="0" smtClean="0">
                <a:latin typeface="Alegreya" panose="020B0604020202020204" charset="0"/>
              </a:rPr>
              <a:t>…” [1 min]</a:t>
            </a:r>
            <a:endParaRPr lang="en-GB" sz="1600" dirty="0">
              <a:latin typeface="Alegreya" panose="020B0604020202020204" charset="0"/>
            </a:endParaRPr>
          </a:p>
          <a:p>
            <a:r>
              <a:rPr lang="en-GB" sz="1600" dirty="0">
                <a:latin typeface="Alegreya" panose="020B0604020202020204" charset="0"/>
              </a:rPr>
              <a:t>Other participants </a:t>
            </a:r>
            <a:r>
              <a:rPr lang="en-GB" sz="1600" dirty="0" smtClean="0">
                <a:latin typeface="Alegreya" panose="020B0604020202020204" charset="0"/>
              </a:rPr>
              <a:t>will take it in turns to </a:t>
            </a:r>
            <a:r>
              <a:rPr lang="en-GB" sz="1600" dirty="0">
                <a:latin typeface="Alegreya" panose="020B0604020202020204" charset="0"/>
              </a:rPr>
              <a:t>spin the wheel of names and pose the question that ‘pops up’ to the person </a:t>
            </a:r>
            <a:r>
              <a:rPr lang="en-GB" sz="1600" dirty="0" smtClean="0">
                <a:latin typeface="Alegreya" panose="020B0604020202020204" charset="0"/>
              </a:rPr>
              <a:t>who has stated their myth.  The question should be responded to by the ‘myth holder’ as </a:t>
            </a:r>
            <a:r>
              <a:rPr lang="en-GB" sz="1600" u="sng" dirty="0">
                <a:latin typeface="Alegreya" panose="020B0604020202020204" charset="0"/>
              </a:rPr>
              <a:t>quickly as possible</a:t>
            </a:r>
            <a:r>
              <a:rPr lang="en-GB" sz="1600" dirty="0">
                <a:latin typeface="Alegreya" panose="020B0604020202020204" charset="0"/>
              </a:rPr>
              <a:t>. This </a:t>
            </a:r>
            <a:r>
              <a:rPr lang="en-GB" sz="1600" dirty="0" smtClean="0">
                <a:latin typeface="Alegreya" panose="020B0604020202020204" charset="0"/>
              </a:rPr>
              <a:t>is </a:t>
            </a:r>
            <a:r>
              <a:rPr lang="en-GB" sz="1600" i="1" dirty="0">
                <a:latin typeface="Alegreya" panose="020B0604020202020204" charset="0"/>
              </a:rPr>
              <a:t>not a conversation or a </a:t>
            </a:r>
            <a:r>
              <a:rPr lang="en-GB" sz="1600" i="1" dirty="0" smtClean="0">
                <a:latin typeface="Alegreya" panose="020B0604020202020204" charset="0"/>
              </a:rPr>
              <a:t>debate. </a:t>
            </a:r>
          </a:p>
          <a:p>
            <a:r>
              <a:rPr lang="en-GB" sz="1600" dirty="0" smtClean="0">
                <a:latin typeface="Alegreya" panose="020B0604020202020204" charset="0"/>
              </a:rPr>
              <a:t>Pass on the wheel by saying ‘I pass to’ x</a:t>
            </a:r>
            <a:endParaRPr lang="en-GB" sz="1600" dirty="0">
              <a:latin typeface="Alegreya" panose="020B0604020202020204" charset="0"/>
            </a:endParaRPr>
          </a:p>
          <a:p>
            <a:r>
              <a:rPr lang="en-GB" sz="1600" dirty="0">
                <a:latin typeface="Alegreya" panose="020B0604020202020204" charset="0"/>
              </a:rPr>
              <a:t>Repeat </a:t>
            </a:r>
            <a:r>
              <a:rPr lang="en-GB" sz="1600" dirty="0" smtClean="0">
                <a:latin typeface="Alegreya" panose="020B0604020202020204" charset="0"/>
              </a:rPr>
              <a:t>about until </a:t>
            </a:r>
            <a:r>
              <a:rPr lang="en-GB" sz="1600" dirty="0">
                <a:latin typeface="Alegreya" panose="020B0604020202020204" charset="0"/>
              </a:rPr>
              <a:t>about 5 minutes is up</a:t>
            </a:r>
          </a:p>
          <a:p>
            <a:r>
              <a:rPr lang="en-GB" sz="1600" dirty="0">
                <a:latin typeface="Alegreya" panose="020B0604020202020204" charset="0"/>
              </a:rPr>
              <a:t>Repeat this for other people in the group, each ‘moving to the [imaginary] middle</a:t>
            </a:r>
            <a:r>
              <a:rPr lang="en-GB" sz="1600" dirty="0" smtClean="0">
                <a:latin typeface="Alegreya" panose="020B0604020202020204" charset="0"/>
              </a:rPr>
              <a:t>’ ~ 5 minutes per person</a:t>
            </a:r>
            <a:endParaRPr lang="en-GB" sz="1600" dirty="0">
              <a:latin typeface="Alegreya" panose="020B0604020202020204" charset="0"/>
            </a:endParaRPr>
          </a:p>
        </p:txBody>
      </p:sp>
    </p:spTree>
    <p:extLst>
      <p:ext uri="{BB962C8B-B14F-4D97-AF65-F5344CB8AC3E}">
        <p14:creationId xmlns:p14="http://schemas.microsoft.com/office/powerpoint/2010/main" val="364474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85"/>
          <p:cNvSpPr txBox="1">
            <a:spLocks noGrp="1"/>
          </p:cNvSpPr>
          <p:nvPr>
            <p:ph type="title"/>
          </p:nvPr>
        </p:nvSpPr>
        <p:spPr>
          <a:xfrm>
            <a:off x="1" y="3361600"/>
            <a:ext cx="91440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500"/>
              <a:buFont typeface="Cabin"/>
              <a:buNone/>
            </a:pPr>
            <a:r>
              <a:rPr lang="en" sz="4500" b="1" i="0" u="none" strike="noStrike" cap="none">
                <a:solidFill>
                  <a:schemeClr val="dk1"/>
                </a:solidFill>
                <a:latin typeface="Cabin"/>
                <a:ea typeface="Cabin"/>
                <a:cs typeface="Cabin"/>
                <a:sym typeface="Cabin"/>
              </a:rPr>
              <a:t>Spiral Journal</a:t>
            </a:r>
            <a:r>
              <a:rPr lang="en" sz="3600" b="1" i="0" u="none" strike="noStrike" cap="none">
                <a:solidFill>
                  <a:schemeClr val="dk1"/>
                </a:solidFill>
                <a:latin typeface="Cabin"/>
                <a:ea typeface="Cabin"/>
                <a:cs typeface="Cabin"/>
                <a:sym typeface="Cabin"/>
              </a:rPr>
              <a:t/>
            </a:r>
            <a:br>
              <a:rPr lang="en" sz="3600" b="1" i="0" u="none" strike="noStrike" cap="none">
                <a:solidFill>
                  <a:schemeClr val="dk1"/>
                </a:solidFill>
                <a:latin typeface="Cabin"/>
                <a:ea typeface="Cabin"/>
                <a:cs typeface="Cabin"/>
                <a:sym typeface="Cabin"/>
              </a:rPr>
            </a:br>
            <a:r>
              <a:rPr lang="en" sz="1800" b="1" i="0" u="none" strike="noStrike" cap="none">
                <a:solidFill>
                  <a:schemeClr val="accent5"/>
                </a:solidFill>
                <a:latin typeface="Cabin"/>
                <a:ea typeface="Cabin"/>
                <a:cs typeface="Cabin"/>
                <a:sym typeface="Cabin"/>
              </a:rPr>
              <a:t>Calmly prepare for the work ahead while sharpening observational precision. </a:t>
            </a:r>
            <a:br>
              <a:rPr lang="en" sz="1800" b="1" i="0" u="none" strike="noStrike" cap="none">
                <a:solidFill>
                  <a:schemeClr val="accent5"/>
                </a:solidFill>
                <a:latin typeface="Cabin"/>
                <a:ea typeface="Cabin"/>
                <a:cs typeface="Cabin"/>
                <a:sym typeface="Cabin"/>
              </a:rPr>
            </a:br>
            <a:r>
              <a:rPr lang="en" sz="1800" b="1" i="0" u="none" strike="noStrike" cap="none">
                <a:solidFill>
                  <a:schemeClr val="accent5"/>
                </a:solidFill>
                <a:latin typeface="Cabin"/>
                <a:ea typeface="Cabin"/>
                <a:cs typeface="Cabin"/>
                <a:sym typeface="Cabin"/>
              </a:rPr>
              <a:t>Inspired by Lynda Barry</a:t>
            </a:r>
            <a:endParaRPr sz="2400" b="1" i="0" u="none" strike="noStrike" cap="none">
              <a:solidFill>
                <a:schemeClr val="accent5"/>
              </a:solidFill>
              <a:latin typeface="Cabin"/>
              <a:ea typeface="Cabin"/>
              <a:cs typeface="Cabin"/>
              <a:sym typeface="Cabin"/>
            </a:endParaRPr>
          </a:p>
        </p:txBody>
      </p:sp>
      <p:pic>
        <p:nvPicPr>
          <p:cNvPr id="1892" name="Google Shape;1892;p285"/>
          <p:cNvPicPr preferRelativeResize="0"/>
          <p:nvPr/>
        </p:nvPicPr>
        <p:blipFill rotWithShape="1">
          <a:blip r:embed="rId3">
            <a:alphaModFix/>
          </a:blip>
          <a:srcRect t="23391" b="32721"/>
          <a:stretch/>
        </p:blipFill>
        <p:spPr>
          <a:xfrm>
            <a:off x="-1" y="1"/>
            <a:ext cx="9144000" cy="3120080"/>
          </a:xfrm>
          <a:prstGeom prst="rect">
            <a:avLst/>
          </a:prstGeom>
          <a:solidFill>
            <a:srgbClr val="EEEEEE"/>
          </a:solidFill>
          <a:ln>
            <a:noFill/>
          </a:ln>
        </p:spPr>
      </p:pic>
      <p:pic>
        <p:nvPicPr>
          <p:cNvPr id="1893" name="Google Shape;1893;p285"/>
          <p:cNvPicPr preferRelativeResize="0"/>
          <p:nvPr/>
        </p:nvPicPr>
        <p:blipFill rotWithShape="1">
          <a:blip r:embed="rId4">
            <a:alphaModFix/>
          </a:blip>
          <a:srcRect b="19852"/>
          <a:stretch/>
        </p:blipFill>
        <p:spPr>
          <a:xfrm>
            <a:off x="4303537" y="4523151"/>
            <a:ext cx="536921" cy="514350"/>
          </a:xfrm>
          <a:prstGeom prst="rect">
            <a:avLst/>
          </a:prstGeom>
          <a:noFill/>
          <a:ln>
            <a:noFill/>
          </a:ln>
        </p:spPr>
      </p:pic>
    </p:spTree>
    <p:extLst>
      <p:ext uri="{BB962C8B-B14F-4D97-AF65-F5344CB8AC3E}">
        <p14:creationId xmlns:p14="http://schemas.microsoft.com/office/powerpoint/2010/main" val="731223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Tree>
    <p:extLst>
      <p:ext uri="{BB962C8B-B14F-4D97-AF65-F5344CB8AC3E}">
        <p14:creationId xmlns:p14="http://schemas.microsoft.com/office/powerpoint/2010/main" val="1754199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smtClean="0">
                <a:solidFill>
                  <a:schemeClr val="tx1"/>
                </a:solidFill>
                <a:latin typeface="Alegreya" panose="020B0604020202020204" charset="0"/>
              </a:rPr>
              <a:t>A new perspective I have on my belief now is…</a:t>
            </a:r>
            <a:endParaRPr lang="en-US" sz="2000" dirty="0">
              <a:solidFill>
                <a:schemeClr val="tx1"/>
              </a:solidFill>
              <a:latin typeface="Alegreya" panose="020B0604020202020204" charset="0"/>
            </a:endParaRPr>
          </a:p>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Tree>
    <p:extLst>
      <p:ext uri="{BB962C8B-B14F-4D97-AF65-F5344CB8AC3E}">
        <p14:creationId xmlns:p14="http://schemas.microsoft.com/office/powerpoint/2010/main" val="1453707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
        <p:nvSpPr>
          <p:cNvPr id="12" name="TextBox 11">
            <a:extLst>
              <a:ext uri="{FF2B5EF4-FFF2-40B4-BE49-F238E27FC236}">
                <a16:creationId xmlns:a16="http://schemas.microsoft.com/office/drawing/2014/main" id="{CA65CE2C-D5E6-8048-A7EF-BDDDF2466D1E}"/>
              </a:ext>
            </a:extLst>
          </p:cNvPr>
          <p:cNvSpPr txBox="1"/>
          <p:nvPr/>
        </p:nvSpPr>
        <p:spPr>
          <a:xfrm>
            <a:off x="4971270" y="3075912"/>
            <a:ext cx="384274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2000">
                <a:solidFill>
                  <a:schemeClr val="bg1">
                    <a:lumMod val="75000"/>
                  </a:schemeClr>
                </a:solidFill>
              </a:defRPr>
            </a:lvl1pPr>
          </a:lstStyle>
          <a:p>
            <a:r>
              <a:rPr lang="en-GB" dirty="0">
                <a:solidFill>
                  <a:schemeClr val="tx1"/>
                </a:solidFill>
                <a:latin typeface="Alegreya" panose="020B0604020202020204" charset="0"/>
              </a:rPr>
              <a:t>One advantage of letting go of my belief is...</a:t>
            </a:r>
            <a:endParaRPr lang="en-US" dirty="0">
              <a:solidFill>
                <a:schemeClr val="tx1"/>
              </a:solidFill>
              <a:latin typeface="Alegreya" panose="020B0604020202020204" charset="0"/>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smtClean="0">
                <a:solidFill>
                  <a:schemeClr val="bg1">
                    <a:lumMod val="65000"/>
                  </a:schemeClr>
                </a:solidFill>
                <a:latin typeface="Alegreya" panose="020B0604020202020204" charset="0"/>
              </a:rPr>
              <a:t>A new perspective I have on my belief now is…</a:t>
            </a:r>
            <a:endParaRPr lang="en-US" sz="2000" dirty="0">
              <a:solidFill>
                <a:schemeClr val="bg1">
                  <a:lumMod val="6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p:txBody>
      </p:sp>
    </p:spTree>
    <p:extLst>
      <p:ext uri="{BB962C8B-B14F-4D97-AF65-F5344CB8AC3E}">
        <p14:creationId xmlns:p14="http://schemas.microsoft.com/office/powerpoint/2010/main" val="2165613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
        <p:nvSpPr>
          <p:cNvPr id="12" name="TextBox 11">
            <a:extLst>
              <a:ext uri="{FF2B5EF4-FFF2-40B4-BE49-F238E27FC236}">
                <a16:creationId xmlns:a16="http://schemas.microsoft.com/office/drawing/2014/main" id="{CA65CE2C-D5E6-8048-A7EF-BDDDF2466D1E}"/>
              </a:ext>
            </a:extLst>
          </p:cNvPr>
          <p:cNvSpPr txBox="1"/>
          <p:nvPr/>
        </p:nvSpPr>
        <p:spPr>
          <a:xfrm>
            <a:off x="4971270" y="3075912"/>
            <a:ext cx="384274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2000">
                <a:solidFill>
                  <a:schemeClr val="bg1">
                    <a:lumMod val="75000"/>
                  </a:schemeClr>
                </a:solidFill>
              </a:defRPr>
            </a:lvl1pPr>
          </a:lstStyle>
          <a:p>
            <a:r>
              <a:rPr lang="en-GB" dirty="0">
                <a:latin typeface="Alegreya" panose="020B0604020202020204" charset="0"/>
              </a:rPr>
              <a:t>One advantage of letting go of my belief is...</a:t>
            </a:r>
            <a:endParaRPr lang="en-US" dirty="0">
              <a:latin typeface="Alegreya" panose="020B0604020202020204" charset="0"/>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smtClean="0">
                <a:solidFill>
                  <a:schemeClr val="bg1">
                    <a:lumMod val="75000"/>
                  </a:schemeClr>
                </a:solidFill>
                <a:latin typeface="Alegreya" panose="020B0604020202020204" charset="0"/>
              </a:rPr>
              <a:t>A new perspective I have on my belief now is…</a:t>
            </a:r>
            <a:endParaRPr lang="en-US" sz="2000" dirty="0">
              <a:solidFill>
                <a:schemeClr val="bg1">
                  <a:lumMod val="7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p:txBody>
      </p:sp>
      <p:sp>
        <p:nvSpPr>
          <p:cNvPr id="11" name="TextBox 10">
            <a:extLst>
              <a:ext uri="{FF2B5EF4-FFF2-40B4-BE49-F238E27FC236}">
                <a16:creationId xmlns:a16="http://schemas.microsoft.com/office/drawing/2014/main" id="{CA65CE2C-D5E6-8048-A7EF-BDDDF2466D1E}"/>
              </a:ext>
            </a:extLst>
          </p:cNvPr>
          <p:cNvSpPr txBox="1"/>
          <p:nvPr/>
        </p:nvSpPr>
        <p:spPr>
          <a:xfrm>
            <a:off x="271761" y="3188075"/>
            <a:ext cx="3842748" cy="101566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RPr/>
            </a:defPPr>
            <a:lvl1pPr>
              <a:defRPr sz="2000">
                <a:solidFill>
                  <a:schemeClr val="bg1">
                    <a:lumMod val="75000"/>
                  </a:schemeClr>
                </a:solidFill>
              </a:defRPr>
            </a:lvl1pPr>
          </a:lstStyle>
          <a:p>
            <a:r>
              <a:rPr lang="en-GB" dirty="0">
                <a:solidFill>
                  <a:schemeClr val="tx1"/>
                </a:solidFill>
                <a:latin typeface="Alegreya" panose="020B0604020202020204" charset="0"/>
              </a:rPr>
              <a:t>Some thing else I could explore to let go of this myth or make it feel safer is...</a:t>
            </a:r>
            <a:endParaRPr lang="en-US" dirty="0">
              <a:solidFill>
                <a:schemeClr val="tx1"/>
              </a:solidFill>
              <a:latin typeface="Alegreya" panose="020B0604020202020204" charset="0"/>
            </a:endParaRPr>
          </a:p>
        </p:txBody>
      </p:sp>
    </p:spTree>
    <p:extLst>
      <p:ext uri="{BB962C8B-B14F-4D97-AF65-F5344CB8AC3E}">
        <p14:creationId xmlns:p14="http://schemas.microsoft.com/office/powerpoint/2010/main" val="393230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2" name="TextBox 11">
            <a:extLst>
              <a:ext uri="{FF2B5EF4-FFF2-40B4-BE49-F238E27FC236}">
                <a16:creationId xmlns:a16="http://schemas.microsoft.com/office/drawing/2014/main" id="{CA65CE2C-D5E6-8048-A7EF-BDDDF2466D1E}"/>
              </a:ext>
            </a:extLst>
          </p:cNvPr>
          <p:cNvSpPr txBox="1"/>
          <p:nvPr/>
        </p:nvSpPr>
        <p:spPr>
          <a:xfrm>
            <a:off x="4971270" y="3075912"/>
            <a:ext cx="384274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2000">
                <a:solidFill>
                  <a:schemeClr val="bg1">
                    <a:lumMod val="75000"/>
                  </a:schemeClr>
                </a:solidFill>
              </a:defRPr>
            </a:lvl1pPr>
          </a:lstStyle>
          <a:p>
            <a:r>
              <a:rPr lang="en-GB" dirty="0">
                <a:latin typeface="Alegreya" panose="020B0604020202020204" charset="0"/>
              </a:rPr>
              <a:t>One advantage of letting go of my belief is...</a:t>
            </a:r>
            <a:endParaRPr lang="en-US" dirty="0">
              <a:latin typeface="Alegreya" panose="020B0604020202020204" charset="0"/>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smtClean="0">
                <a:solidFill>
                  <a:schemeClr val="bg1">
                    <a:lumMod val="75000"/>
                  </a:schemeClr>
                </a:solidFill>
                <a:latin typeface="Alegreya" panose="020B0604020202020204" charset="0"/>
              </a:rPr>
              <a:t>A new perspective I have on my belief now is…</a:t>
            </a:r>
            <a:endParaRPr lang="en-US" sz="2000" dirty="0">
              <a:solidFill>
                <a:schemeClr val="bg1">
                  <a:lumMod val="7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p:txBody>
      </p:sp>
      <p:sp>
        <p:nvSpPr>
          <p:cNvPr id="11" name="TextBox 10">
            <a:extLst>
              <a:ext uri="{FF2B5EF4-FFF2-40B4-BE49-F238E27FC236}">
                <a16:creationId xmlns:a16="http://schemas.microsoft.com/office/drawing/2014/main" id="{CA65CE2C-D5E6-8048-A7EF-BDDDF2466D1E}"/>
              </a:ext>
            </a:extLst>
          </p:cNvPr>
          <p:cNvSpPr txBox="1"/>
          <p:nvPr/>
        </p:nvSpPr>
        <p:spPr>
          <a:xfrm>
            <a:off x="271761" y="3188075"/>
            <a:ext cx="3842748" cy="101566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RPr/>
            </a:defPPr>
            <a:lvl1pPr>
              <a:defRPr sz="2000">
                <a:solidFill>
                  <a:schemeClr val="bg1">
                    <a:lumMod val="75000"/>
                  </a:schemeClr>
                </a:solidFill>
              </a:defRPr>
            </a:lvl1pPr>
          </a:lstStyle>
          <a:p>
            <a:r>
              <a:rPr lang="en-GB" dirty="0">
                <a:latin typeface="Alegreya" panose="020B0604020202020204" charset="0"/>
              </a:rPr>
              <a:t>Some thing else I could explore to let go of this myth or make it feel safer is...</a:t>
            </a:r>
            <a:endParaRPr lang="en-US" dirty="0">
              <a:latin typeface="Alegreya" panose="020B0604020202020204" charset="0"/>
            </a:endParaRPr>
          </a:p>
        </p:txBody>
      </p:sp>
      <p:sp>
        <p:nvSpPr>
          <p:cNvPr id="13" name="TextBox 12">
            <a:extLst>
              <a:ext uri="{FF2B5EF4-FFF2-40B4-BE49-F238E27FC236}">
                <a16:creationId xmlns:a16="http://schemas.microsoft.com/office/drawing/2014/main" id="{CA65CE2C-D5E6-8048-A7EF-BDDDF2466D1E}"/>
              </a:ext>
            </a:extLst>
          </p:cNvPr>
          <p:cNvSpPr txBox="1"/>
          <p:nvPr/>
        </p:nvSpPr>
        <p:spPr>
          <a:xfrm>
            <a:off x="370761" y="624151"/>
            <a:ext cx="3842748"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RPr/>
            </a:defPPr>
            <a:lvl1pPr>
              <a:defRPr sz="2000">
                <a:solidFill>
                  <a:schemeClr val="bg1">
                    <a:lumMod val="75000"/>
                  </a:schemeClr>
                </a:solidFill>
              </a:defRPr>
            </a:lvl1pPr>
          </a:lstStyle>
          <a:p>
            <a:r>
              <a:rPr lang="en-GB" dirty="0">
                <a:solidFill>
                  <a:schemeClr val="tx1"/>
                </a:solidFill>
                <a:latin typeface="Alegreya" panose="020B0604020202020204" charset="0"/>
              </a:rPr>
              <a:t>Myth turning enabled....</a:t>
            </a:r>
            <a:endParaRPr lang="en-US" dirty="0">
              <a:solidFill>
                <a:schemeClr val="tx1"/>
              </a:solidFill>
              <a:latin typeface="Alegreya" panose="020B0604020202020204" charset="0"/>
            </a:endParaRPr>
          </a:p>
        </p:txBody>
      </p:sp>
    </p:spTree>
    <p:extLst>
      <p:ext uri="{BB962C8B-B14F-4D97-AF65-F5344CB8AC3E}">
        <p14:creationId xmlns:p14="http://schemas.microsoft.com/office/powerpoint/2010/main" val="1533135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Debrief</a:t>
            </a:r>
            <a:endParaRPr lang="en-GB" dirty="0">
              <a:latin typeface="Alegreya" panose="020B0604020202020204" charset="0"/>
            </a:endParaRPr>
          </a:p>
        </p:txBody>
      </p:sp>
      <p:sp>
        <p:nvSpPr>
          <p:cNvPr id="3" name="Text Placeholder 2"/>
          <p:cNvSpPr>
            <a:spLocks noGrp="1"/>
          </p:cNvSpPr>
          <p:nvPr>
            <p:ph type="body" idx="1"/>
          </p:nvPr>
        </p:nvSpPr>
        <p:spPr/>
        <p:txBody>
          <a:bodyPr/>
          <a:lstStyle/>
          <a:p>
            <a:r>
              <a:rPr lang="en-GB" dirty="0" smtClean="0">
                <a:latin typeface="Alegreya" panose="020B0604020202020204" charset="0"/>
              </a:rPr>
              <a:t>What did Myth Turning Enable?</a:t>
            </a:r>
          </a:p>
          <a:p>
            <a:r>
              <a:rPr lang="en-GB" dirty="0" smtClean="0">
                <a:latin typeface="Alegreya" panose="020B0604020202020204" charset="0"/>
              </a:rPr>
              <a:t>When could you use it?</a:t>
            </a:r>
          </a:p>
          <a:p>
            <a:r>
              <a:rPr lang="en-GB" dirty="0" smtClean="0">
                <a:latin typeface="Alegreya" panose="020B0604020202020204" charset="0"/>
              </a:rPr>
              <a:t>How would you adapt it?</a:t>
            </a:r>
          </a:p>
          <a:p>
            <a:r>
              <a:rPr lang="en-GB" dirty="0" smtClean="0">
                <a:latin typeface="Alegreya" panose="020B0604020202020204" charset="0"/>
              </a:rPr>
              <a:t>What other LS would it work well with?</a:t>
            </a:r>
            <a:endParaRPr lang="en-GB" dirty="0">
              <a:latin typeface="Alegreya" panose="020B0604020202020204" charset="0"/>
            </a:endParaRPr>
          </a:p>
        </p:txBody>
      </p:sp>
    </p:spTree>
    <p:extLst>
      <p:ext uri="{BB962C8B-B14F-4D97-AF65-F5344CB8AC3E}">
        <p14:creationId xmlns:p14="http://schemas.microsoft.com/office/powerpoint/2010/main" val="152199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a6ff76004a_0_13"/>
          <p:cNvSpPr txBox="1">
            <a:spLocks noGrp="1"/>
          </p:cNvSpPr>
          <p:nvPr>
            <p:ph type="title"/>
          </p:nvPr>
        </p:nvSpPr>
        <p:spPr>
          <a:xfrm>
            <a:off x="283200" y="149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Alegreya"/>
                <a:ea typeface="Alegreya"/>
                <a:cs typeface="Alegreya"/>
                <a:sym typeface="Alegreya"/>
              </a:rPr>
              <a:t>      What are Liberating Structures?</a:t>
            </a:r>
            <a:endParaRPr sz="3600" b="1">
              <a:latin typeface="Alegreya"/>
              <a:ea typeface="Alegreya"/>
              <a:cs typeface="Alegreya"/>
              <a:sym typeface="Alegreya"/>
            </a:endParaRPr>
          </a:p>
        </p:txBody>
      </p:sp>
      <p:pic>
        <p:nvPicPr>
          <p:cNvPr id="93" name="Google Shape;93;ga6ff76004a_0_13"/>
          <p:cNvPicPr preferRelativeResize="0"/>
          <p:nvPr/>
        </p:nvPicPr>
        <p:blipFill rotWithShape="1">
          <a:blip r:embed="rId3">
            <a:alphaModFix/>
          </a:blip>
          <a:srcRect t="57773" b="23400"/>
          <a:stretch/>
        </p:blipFill>
        <p:spPr>
          <a:xfrm>
            <a:off x="1097275" y="3566175"/>
            <a:ext cx="5391325" cy="1014975"/>
          </a:xfrm>
          <a:prstGeom prst="rect">
            <a:avLst/>
          </a:prstGeom>
          <a:noFill/>
          <a:ln>
            <a:noFill/>
          </a:ln>
        </p:spPr>
      </p:pic>
      <p:sp>
        <p:nvSpPr>
          <p:cNvPr id="94" name="Google Shape;94;ga6ff76004a_0_13"/>
          <p:cNvSpPr txBox="1">
            <a:spLocks noGrp="1"/>
          </p:cNvSpPr>
          <p:nvPr>
            <p:ph type="body" idx="1"/>
          </p:nvPr>
        </p:nvSpPr>
        <p:spPr>
          <a:xfrm>
            <a:off x="686025" y="1012775"/>
            <a:ext cx="7242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Simple social workshop designs  that </a:t>
            </a:r>
            <a:r>
              <a:rPr lang="en" sz="1600" b="1">
                <a:latin typeface="Alegreya"/>
                <a:ea typeface="Alegreya"/>
                <a:cs typeface="Alegreya"/>
                <a:sym typeface="Alegreya"/>
              </a:rPr>
              <a:t>distribute participation</a:t>
            </a:r>
            <a:r>
              <a:rPr lang="en" sz="1600">
                <a:latin typeface="Alegreya"/>
                <a:ea typeface="Alegreya"/>
                <a:cs typeface="Alegreya"/>
                <a:sym typeface="Alegreya"/>
              </a:rPr>
              <a:t> more widely, while drawing out </a:t>
            </a:r>
            <a:r>
              <a:rPr lang="en" sz="1600" b="1">
                <a:latin typeface="Alegreya"/>
                <a:ea typeface="Alegreya"/>
                <a:cs typeface="Alegreya"/>
                <a:sym typeface="Alegreya"/>
              </a:rPr>
              <a:t>greater difference and variation</a:t>
            </a:r>
            <a:r>
              <a:rPr lang="en" sz="1600">
                <a:latin typeface="Alegreya"/>
                <a:ea typeface="Alegreya"/>
                <a:cs typeface="Alegreya"/>
                <a:sym typeface="Alegreya"/>
              </a:rPr>
              <a:t> within groups</a:t>
            </a:r>
            <a:endParaRPr sz="1600">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A repertoire of techniques that reliably </a:t>
            </a:r>
            <a:r>
              <a:rPr lang="en" sz="1600" b="1">
                <a:latin typeface="Alegreya"/>
                <a:ea typeface="Alegreya"/>
                <a:cs typeface="Alegreya"/>
                <a:sym typeface="Alegreya"/>
              </a:rPr>
              <a:t>generate novelty</a:t>
            </a:r>
            <a:endParaRPr sz="1600" b="1">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A collection for organising groups to </a:t>
            </a:r>
            <a:r>
              <a:rPr lang="en" sz="1600" b="1">
                <a:latin typeface="Alegreya"/>
                <a:ea typeface="Alegreya"/>
                <a:cs typeface="Alegreya"/>
                <a:sym typeface="Alegreya"/>
              </a:rPr>
              <a:t>collaborate and mutually shape</a:t>
            </a:r>
            <a:r>
              <a:rPr lang="en" sz="1600">
                <a:latin typeface="Alegreya"/>
                <a:ea typeface="Alegreya"/>
                <a:cs typeface="Alegreya"/>
                <a:sym typeface="Alegreya"/>
              </a:rPr>
              <a:t> their work together</a:t>
            </a:r>
            <a:endParaRPr sz="1600">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Tools &amp; facilitation techniques that share a similar </a:t>
            </a:r>
            <a:r>
              <a:rPr lang="en" sz="1600" b="1">
                <a:latin typeface="Alegreya"/>
                <a:ea typeface="Alegreya"/>
                <a:cs typeface="Alegreya"/>
                <a:sym typeface="Alegreya"/>
              </a:rPr>
              <a:t>logic or organising structure</a:t>
            </a:r>
            <a:endParaRPr sz="1600" b="1">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Tiny methods that make it possible to </a:t>
            </a:r>
            <a:r>
              <a:rPr lang="en" sz="1600" b="1">
                <a:latin typeface="Alegreya"/>
                <a:ea typeface="Alegreya"/>
                <a:cs typeface="Alegreya"/>
                <a:sym typeface="Alegreya"/>
              </a:rPr>
              <a:t>benefit from complexity</a:t>
            </a:r>
            <a:r>
              <a:rPr lang="en" sz="1600">
                <a:latin typeface="Alegreya"/>
                <a:ea typeface="Alegreya"/>
                <a:cs typeface="Alegreya"/>
                <a:sym typeface="Alegreya"/>
              </a:rPr>
              <a:t> instead of flattening, ignoring, and pushing it away</a:t>
            </a:r>
            <a:endParaRPr sz="1600">
              <a:latin typeface="Alegreya"/>
              <a:ea typeface="Alegreya"/>
              <a:cs typeface="Alegreya"/>
              <a:sym typeface="Alegreya"/>
            </a:endParaRPr>
          </a:p>
          <a:p>
            <a:pPr marL="0" lvl="0" indent="0" algn="l" rtl="0">
              <a:spcBef>
                <a:spcPts val="0"/>
              </a:spcBef>
              <a:spcAft>
                <a:spcPts val="0"/>
              </a:spcAft>
              <a:buNone/>
            </a:pPr>
            <a:endParaRPr sz="1500">
              <a:latin typeface="Alegreya"/>
              <a:ea typeface="Alegreya"/>
              <a:cs typeface="Alegreya"/>
              <a:sym typeface="Alegrey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283200" y="225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latin typeface="Alegreya"/>
                <a:ea typeface="Alegreya"/>
                <a:cs typeface="Alegreya"/>
                <a:sym typeface="Alegreya"/>
              </a:rPr>
              <a:t>Q helping to spread Liberating Structures…</a:t>
            </a:r>
            <a:endParaRPr sz="3600" b="1">
              <a:latin typeface="Alegreya"/>
              <a:ea typeface="Alegreya"/>
              <a:cs typeface="Alegreya"/>
              <a:sym typeface="Alegreya"/>
            </a:endParaRPr>
          </a:p>
        </p:txBody>
      </p:sp>
      <p:pic>
        <p:nvPicPr>
          <p:cNvPr id="106" name="Google Shape;106;p5"/>
          <p:cNvPicPr preferRelativeResize="0"/>
          <p:nvPr/>
        </p:nvPicPr>
        <p:blipFill rotWithShape="1">
          <a:blip r:embed="rId3">
            <a:alphaModFix/>
          </a:blip>
          <a:srcRect t="57773" b="23399"/>
          <a:stretch/>
        </p:blipFill>
        <p:spPr>
          <a:xfrm>
            <a:off x="1071375" y="3903025"/>
            <a:ext cx="5391325" cy="1014976"/>
          </a:xfrm>
          <a:prstGeom prst="rect">
            <a:avLst/>
          </a:prstGeom>
          <a:noFill/>
          <a:ln>
            <a:noFill/>
          </a:ln>
        </p:spPr>
      </p:pic>
      <p:sp>
        <p:nvSpPr>
          <p:cNvPr id="107" name="Google Shape;107;p5"/>
          <p:cNvSpPr txBox="1">
            <a:spLocks noGrp="1"/>
          </p:cNvSpPr>
          <p:nvPr>
            <p:ph type="body" idx="1"/>
          </p:nvPr>
        </p:nvSpPr>
        <p:spPr>
          <a:xfrm>
            <a:off x="528600" y="999175"/>
            <a:ext cx="7394700" cy="3280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2017: workshops at Q national event (eg TRIZ, Min Specs)</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2018 Three </a:t>
            </a:r>
            <a:r>
              <a:rPr lang="en" b="1" dirty="0">
                <a:latin typeface="Alegreya"/>
                <a:ea typeface="Alegreya"/>
                <a:cs typeface="Alegreya"/>
                <a:sym typeface="Alegreya"/>
              </a:rPr>
              <a:t>full-day LS immersion workshops</a:t>
            </a:r>
            <a:r>
              <a:rPr lang="en" dirty="0">
                <a:latin typeface="Alegreya"/>
                <a:ea typeface="Alegreya"/>
                <a:cs typeface="Alegreya"/>
                <a:sym typeface="Alegreya"/>
              </a:rPr>
              <a:t> (with Keith, Fisher, Anna)</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Zoe Lord LS workshop at Q national event</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Q’s LS group hosted Juanita Guidera and Rob Cunney - trailblazing </a:t>
            </a:r>
            <a:r>
              <a:rPr lang="en" b="1" dirty="0">
                <a:latin typeface="Alegreya"/>
                <a:ea typeface="Alegreya"/>
                <a:cs typeface="Alegreya"/>
                <a:sym typeface="Alegreya"/>
              </a:rPr>
              <a:t>LS to power  QI in Ireland</a:t>
            </a:r>
            <a:r>
              <a:rPr lang="en" dirty="0">
                <a:latin typeface="Alegreya"/>
                <a:ea typeface="Alegreya"/>
                <a:cs typeface="Alegreya"/>
                <a:sym typeface="Alegreya"/>
              </a:rPr>
              <a:t> for 6 years; also Keith McCandless (2019)</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Qs started </a:t>
            </a:r>
            <a:r>
              <a:rPr lang="en" b="1" dirty="0">
                <a:latin typeface="Alegreya"/>
                <a:ea typeface="Alegreya"/>
                <a:cs typeface="Alegreya"/>
                <a:sym typeface="Alegreya"/>
              </a:rPr>
              <a:t>first LS User Group in Scotland </a:t>
            </a:r>
            <a:r>
              <a:rPr lang="en" dirty="0">
                <a:latin typeface="Alegreya"/>
                <a:ea typeface="Alegreya"/>
                <a:cs typeface="Alegreya"/>
                <a:sym typeface="Alegreya"/>
              </a:rPr>
              <a:t>(Dan Harley, Kirsty Ellis)</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2020: Lots of Q/NHS taking up free places on </a:t>
            </a:r>
            <a:r>
              <a:rPr lang="en" b="1" dirty="0">
                <a:latin typeface="Alegreya"/>
                <a:ea typeface="Alegreya"/>
                <a:cs typeface="Alegreya"/>
                <a:sym typeface="Alegreya"/>
              </a:rPr>
              <a:t>Happy’s  LS immersions</a:t>
            </a:r>
            <a:endParaRPr b="1"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2020: Q member Neil Dunford suggests this new user group for Q.</a:t>
            </a:r>
            <a:endParaRPr dirty="0">
              <a:latin typeface="Alegreya"/>
              <a:ea typeface="Alegreya"/>
              <a:cs typeface="Alegreya"/>
              <a:sym typeface="Alegreya"/>
            </a:endParaRPr>
          </a:p>
          <a:p>
            <a:pPr marL="0" lvl="0" indent="0" algn="l" rtl="0">
              <a:lnSpc>
                <a:spcPct val="115000"/>
              </a:lnSpc>
              <a:spcBef>
                <a:spcPts val="1600"/>
              </a:spcBef>
              <a:spcAft>
                <a:spcPts val="1600"/>
              </a:spcAft>
              <a:buSzPts val="1800"/>
              <a:buNone/>
            </a:pPr>
            <a:endParaRPr sz="1500" dirty="0">
              <a:latin typeface="Alegreya"/>
              <a:ea typeface="Alegreya"/>
              <a:cs typeface="Alegreya"/>
              <a:sym typeface="Alegrey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Today</a:t>
            </a:r>
            <a:endParaRPr lang="en-GB" dirty="0">
              <a:latin typeface="Alegreya" panose="020B0604020202020204" charset="0"/>
            </a:endParaRPr>
          </a:p>
        </p:txBody>
      </p:sp>
      <p:sp>
        <p:nvSpPr>
          <p:cNvPr id="3" name="Text Placeholder 2"/>
          <p:cNvSpPr>
            <a:spLocks noGrp="1"/>
          </p:cNvSpPr>
          <p:nvPr>
            <p:ph type="body" idx="1"/>
          </p:nvPr>
        </p:nvSpPr>
        <p:spPr/>
        <p:txBody>
          <a:bodyPr/>
          <a:lstStyle/>
          <a:p>
            <a:r>
              <a:rPr lang="en-GB" dirty="0" smtClean="0">
                <a:latin typeface="Alegreya" panose="020B0604020202020204" charset="0"/>
              </a:rPr>
              <a:t>Lyse Edwards (LS user since 2018) &amp; Ian Merrick (Self proclaimed LS Novice)</a:t>
            </a:r>
          </a:p>
          <a:p>
            <a:r>
              <a:rPr lang="en-GB" dirty="0" smtClean="0">
                <a:latin typeface="Alegreya" panose="020B0604020202020204" charset="0"/>
              </a:rPr>
              <a:t>A structure in development neither have actually ever done before</a:t>
            </a:r>
          </a:p>
          <a:p>
            <a:r>
              <a:rPr lang="en-GB" dirty="0">
                <a:latin typeface="Alegreya" panose="020B0604020202020204" charset="0"/>
              </a:rPr>
              <a:t>With thanks to Christiaan </a:t>
            </a:r>
            <a:r>
              <a:rPr lang="en-GB" dirty="0" err="1">
                <a:latin typeface="Alegreya" panose="020B0604020202020204" charset="0"/>
              </a:rPr>
              <a:t>Verwijs</a:t>
            </a:r>
            <a:r>
              <a:rPr lang="en-GB" dirty="0">
                <a:latin typeface="Alegreya" panose="020B0604020202020204" charset="0"/>
              </a:rPr>
              <a:t> (</a:t>
            </a:r>
            <a:r>
              <a:rPr lang="en-GB" i="1" dirty="0">
                <a:latin typeface="Alegreya" panose="020B0604020202020204" charset="0"/>
              </a:rPr>
              <a:t>The Liberators) </a:t>
            </a:r>
            <a:r>
              <a:rPr lang="en-GB" dirty="0">
                <a:latin typeface="Alegreya" panose="020B0604020202020204" charset="0"/>
              </a:rPr>
              <a:t>for his description of Myth Turning </a:t>
            </a:r>
            <a:r>
              <a:rPr lang="en-GB" dirty="0">
                <a:latin typeface="Alegreya" panose="020B0604020202020204" charset="0"/>
                <a:hlinkClick r:id="rId2"/>
              </a:rPr>
              <a:t>here</a:t>
            </a:r>
            <a:endParaRPr lang="en-GB" dirty="0">
              <a:latin typeface="Alegreya" panose="020B0604020202020204" charset="0"/>
            </a:endParaRPr>
          </a:p>
          <a:p>
            <a:pPr marL="114300" indent="0">
              <a:buNone/>
            </a:pPr>
            <a:endParaRPr lang="en-GB" dirty="0"/>
          </a:p>
        </p:txBody>
      </p:sp>
    </p:spTree>
    <p:extLst>
      <p:ext uri="{BB962C8B-B14F-4D97-AF65-F5344CB8AC3E}">
        <p14:creationId xmlns:p14="http://schemas.microsoft.com/office/powerpoint/2010/main" val="133039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sp>
        <p:nvSpPr>
          <p:cNvPr id="2916" name="Google Shape;2916;p448"/>
          <p:cNvSpPr txBox="1">
            <a:spLocks noGrp="1"/>
          </p:cNvSpPr>
          <p:nvPr>
            <p:ph type="title"/>
          </p:nvPr>
        </p:nvSpPr>
        <p:spPr>
          <a:xfrm>
            <a:off x="46384" y="3886699"/>
            <a:ext cx="9144000" cy="994200"/>
          </a:xfrm>
          <a:prstGeom prst="rect">
            <a:avLst/>
          </a:prstGeom>
          <a:noFill/>
          <a:ln>
            <a:noFill/>
          </a:ln>
        </p:spPr>
        <p:txBody>
          <a:bodyPr spcFirstLastPara="1" wrap="square" lIns="68575" tIns="34275" rIns="68575" bIns="34275" anchor="ctr" anchorCtr="0">
            <a:noAutofit/>
          </a:bodyPr>
          <a:lstStyle/>
          <a:p>
            <a:pPr algn="ctr">
              <a:buSzPts val="4500"/>
            </a:pPr>
            <a:r>
              <a:rPr lang="en" sz="4500" b="1" i="0" u="none" strike="noStrike" cap="none" dirty="0" smtClean="0">
                <a:solidFill>
                  <a:schemeClr val="dk1"/>
                </a:solidFill>
                <a:latin typeface="Alegreya" panose="020B0604020202020204" charset="0"/>
                <a:sym typeface="Cabin"/>
              </a:rPr>
              <a:t>Myth Turning</a:t>
            </a:r>
            <a:r>
              <a:rPr lang="en" sz="3600" b="1" i="0" u="none" strike="noStrike" cap="none" dirty="0">
                <a:solidFill>
                  <a:schemeClr val="dk1"/>
                </a:solidFill>
                <a:latin typeface="Alegreya" panose="020B0604020202020204" charset="0"/>
                <a:sym typeface="Cabin"/>
              </a:rPr>
              <a:t/>
            </a:r>
            <a:br>
              <a:rPr lang="en" sz="3600" b="1" i="0" u="none" strike="noStrike" cap="none" dirty="0">
                <a:solidFill>
                  <a:schemeClr val="dk1"/>
                </a:solidFill>
                <a:latin typeface="Alegreya" panose="020B0604020202020204" charset="0"/>
                <a:sym typeface="Cabin"/>
              </a:rPr>
            </a:br>
            <a:r>
              <a:rPr lang="en-GB" sz="2400" b="1" dirty="0"/>
              <a:t>Challenge beliefs and open new </a:t>
            </a:r>
            <a:r>
              <a:rPr lang="en-GB" sz="2400" b="1" dirty="0" smtClean="0"/>
              <a:t>perspectives</a:t>
            </a:r>
            <a:br>
              <a:rPr lang="en-GB" sz="2400" b="1" dirty="0" smtClean="0"/>
            </a:br>
            <a:r>
              <a:rPr lang="en-GB" sz="2400" b="1" dirty="0" smtClean="0"/>
              <a:t>LS in Development</a:t>
            </a:r>
            <a:endParaRPr sz="2400" b="1" i="0" u="none" strike="noStrike" cap="none" dirty="0">
              <a:solidFill>
                <a:schemeClr val="accent2"/>
              </a:solidFill>
              <a:latin typeface="Alegreya" panose="020B0604020202020204" charset="0"/>
              <a:sym typeface="Cabin"/>
            </a:endParaRPr>
          </a:p>
        </p:txBody>
      </p:sp>
      <p:pic>
        <p:nvPicPr>
          <p:cNvPr id="1026" name="Picture 2" descr="https://cdn.gencraft.com/prod/user/9df5c7ca-dfe3-4749-9e47-798417c1b287/a9feb302-3f6a-4c49-8886-2840574cb197/images/image0_0.jpg?Expires=1695490506&amp;Signature=D3~4rlZvqj6DgzjLfrW4ofd26UNk4mBd60eEjUBv88wRVTwN9TaZISqfd0Zt5Y~ugJM0epORvN8Tp75rj2dUTCFX6YLfgiKrZpiUPJN6ft70iFLKbLDhyisu5nznAh-xU-XYA4zfT69aDe-lJ3fDqZSsXo2tekWmXTYaLfUMgJhq9LgTF1WOkSZcXShIq~REYtX3ue20ceLRgTF~ag~NzAyhvgxH9x7Qy48lKEUzQgxKFVF5LShgL2IESlWYiWJxf9up4-TepcX49c6ZvNvo4vKAIbawTVX~GIk3rpzI3y~CByBr14pr13K-Po73qafaCNB820rlv~WO9YYkLpSbIQ__&amp;Key-Pair-Id=K3RDDB1TZ8BHT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72887"/>
            <a:ext cx="9243391" cy="374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5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Myth Turning</a:t>
            </a:r>
            <a:endParaRPr lang="en-GB" dirty="0">
              <a:latin typeface="Alegreya" panose="020B0604020202020204" charset="0"/>
            </a:endParaRPr>
          </a:p>
        </p:txBody>
      </p:sp>
      <p:sp>
        <p:nvSpPr>
          <p:cNvPr id="3" name="Text Placeholder 2"/>
          <p:cNvSpPr>
            <a:spLocks noGrp="1"/>
          </p:cNvSpPr>
          <p:nvPr>
            <p:ph type="body" idx="1"/>
          </p:nvPr>
        </p:nvSpPr>
        <p:spPr>
          <a:xfrm>
            <a:off x="628650" y="1131094"/>
            <a:ext cx="7886700" cy="3263400"/>
          </a:xfrm>
        </p:spPr>
        <p:txBody>
          <a:bodyPr/>
          <a:lstStyle/>
          <a:p>
            <a:r>
              <a:rPr lang="en-GB" dirty="0">
                <a:latin typeface="Alegreya" panose="020B0604020202020204" charset="0"/>
              </a:rPr>
              <a:t>Myth Turning exists to gently challenge the beliefs and assumptions that guide the decisions we make, either as individuals or as a group. </a:t>
            </a:r>
            <a:endParaRPr lang="en-GB" dirty="0" smtClean="0">
              <a:latin typeface="Alegreya" panose="020B0604020202020204" charset="0"/>
            </a:endParaRPr>
          </a:p>
          <a:p>
            <a:r>
              <a:rPr lang="en-GB" dirty="0" smtClean="0">
                <a:latin typeface="Alegreya" panose="020B0604020202020204" charset="0"/>
              </a:rPr>
              <a:t>It </a:t>
            </a:r>
            <a:r>
              <a:rPr lang="en-GB" dirty="0">
                <a:latin typeface="Alegreya" panose="020B0604020202020204" charset="0"/>
              </a:rPr>
              <a:t>invites creative destruction by putting those beliefs to the test in a way that opens up new perspectives and possibilities</a:t>
            </a:r>
            <a:r>
              <a:rPr lang="en-GB" dirty="0" smtClean="0">
                <a:latin typeface="Alegreya" panose="020B0604020202020204" charset="0"/>
              </a:rPr>
              <a:t>.</a:t>
            </a:r>
          </a:p>
          <a:p>
            <a:r>
              <a:rPr lang="en-GB" dirty="0">
                <a:latin typeface="Alegreya" panose="020B0604020202020204" charset="0"/>
              </a:rPr>
              <a:t>Myth Turning invites participants to ask powerful, open questions to challenge a belief of a person or a representative of a group willing to do so</a:t>
            </a:r>
            <a:r>
              <a:rPr lang="en-GB" dirty="0" smtClean="0">
                <a:latin typeface="Alegreya" panose="020B0604020202020204" charset="0"/>
              </a:rPr>
              <a:t>.</a:t>
            </a:r>
          </a:p>
          <a:p>
            <a:endParaRPr lang="en-GB" dirty="0">
              <a:latin typeface="Alegreya" panose="020B0604020202020204" charset="0"/>
            </a:endParaRPr>
          </a:p>
        </p:txBody>
      </p:sp>
    </p:spTree>
    <p:extLst>
      <p:ext uri="{BB962C8B-B14F-4D97-AF65-F5344CB8AC3E}">
        <p14:creationId xmlns:p14="http://schemas.microsoft.com/office/powerpoint/2010/main" val="102038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32" y="0"/>
            <a:ext cx="7886700" cy="994200"/>
          </a:xfrm>
        </p:spPr>
        <p:txBody>
          <a:bodyPr/>
          <a:lstStyle/>
          <a:p>
            <a:r>
              <a:rPr lang="en-GB" dirty="0" smtClean="0">
                <a:latin typeface="Alegreya" panose="020B0604020202020204" charset="0"/>
              </a:rPr>
              <a:t>A note about Logistics – Physical to Digital</a:t>
            </a:r>
            <a:endParaRPr lang="en-GB" dirty="0">
              <a:latin typeface="Alegreya" panose="020B0604020202020204" charset="0"/>
            </a:endParaRPr>
          </a:p>
        </p:txBody>
      </p:sp>
      <p:sp>
        <p:nvSpPr>
          <p:cNvPr id="3" name="Text Placeholder 2"/>
          <p:cNvSpPr>
            <a:spLocks noGrp="1"/>
          </p:cNvSpPr>
          <p:nvPr>
            <p:ph type="body" idx="1"/>
          </p:nvPr>
        </p:nvSpPr>
        <p:spPr>
          <a:xfrm>
            <a:off x="414232" y="667205"/>
            <a:ext cx="7886700" cy="3263400"/>
          </a:xfrm>
        </p:spPr>
        <p:txBody>
          <a:bodyPr/>
          <a:lstStyle/>
          <a:p>
            <a:r>
              <a:rPr lang="en-GB" dirty="0" smtClean="0">
                <a:latin typeface="Alegreya" panose="020B0604020202020204" charset="0"/>
              </a:rPr>
              <a:t>Myth turning as described ‘F2F’ is very physical and involves</a:t>
            </a:r>
          </a:p>
          <a:p>
            <a:pPr lvl="1"/>
            <a:r>
              <a:rPr lang="en-GB" dirty="0" smtClean="0">
                <a:latin typeface="Alegreya" panose="020B0604020202020204" charset="0"/>
              </a:rPr>
              <a:t>Cards with questions on them to be picked at random</a:t>
            </a:r>
          </a:p>
          <a:p>
            <a:pPr lvl="1"/>
            <a:r>
              <a:rPr lang="en-GB" dirty="0" smtClean="0">
                <a:latin typeface="Alegreya" panose="020B0604020202020204" charset="0"/>
              </a:rPr>
              <a:t>Participants standing in a circle – with participants taking it in turn to go in the middle to share their ‘myth’, participants on the outside move round until the person in the middle signals ‘stop’ – the person opposite them then asks the question on their card</a:t>
            </a:r>
          </a:p>
        </p:txBody>
      </p:sp>
      <p:pic>
        <p:nvPicPr>
          <p:cNvPr id="2050" name="Picture 2" descr="https://miro.medium.com/v2/resize:fit:1100/1*SOCGc0rv9mFYHtA8KT4Y5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813" y="3011846"/>
            <a:ext cx="3947794" cy="1837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iro.medium.com/v2/resize:fit:1100/1*D9A4Sp38YhP6bPp-tonZI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29" y="2942717"/>
            <a:ext cx="4333291" cy="19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6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egreya" panose="020B0604020202020204" charset="0"/>
              </a:rPr>
              <a:t>How we are adapting for the digital environment</a:t>
            </a:r>
            <a:endParaRPr lang="en-GB" dirty="0">
              <a:latin typeface="Alegreya" panose="020B0604020202020204" charset="0"/>
            </a:endParaRPr>
          </a:p>
        </p:txBody>
      </p:sp>
      <p:sp>
        <p:nvSpPr>
          <p:cNvPr id="3" name="Text Placeholder 2"/>
          <p:cNvSpPr>
            <a:spLocks noGrp="1"/>
          </p:cNvSpPr>
          <p:nvPr>
            <p:ph type="body" idx="1"/>
          </p:nvPr>
        </p:nvSpPr>
        <p:spPr>
          <a:xfrm>
            <a:off x="628650" y="1369219"/>
            <a:ext cx="5153025" cy="3263400"/>
          </a:xfrm>
        </p:spPr>
        <p:txBody>
          <a:bodyPr/>
          <a:lstStyle/>
          <a:p>
            <a:r>
              <a:rPr lang="en-GB" dirty="0" smtClean="0">
                <a:latin typeface="Alegreya" panose="020B0604020202020204" charset="0"/>
              </a:rPr>
              <a:t>Using wheel of names to generate our random questions (rather than picking from a pack of cards)</a:t>
            </a:r>
          </a:p>
          <a:p>
            <a:r>
              <a:rPr lang="en-GB" dirty="0" smtClean="0">
                <a:latin typeface="Alegreya" panose="020B0604020202020204" charset="0"/>
              </a:rPr>
              <a:t>Wheel of names also nicely reflects the ‘turning’ that is otherwise done by the group physically moving around the participant in the centre of the circle</a:t>
            </a:r>
            <a:endParaRPr lang="en-GB" dirty="0">
              <a:latin typeface="Alegreya" panose="020B0604020202020204" charset="0"/>
            </a:endParaRPr>
          </a:p>
        </p:txBody>
      </p:sp>
      <p:pic>
        <p:nvPicPr>
          <p:cNvPr id="4" name="Picture 3"/>
          <p:cNvPicPr>
            <a:picLocks noChangeAspect="1"/>
          </p:cNvPicPr>
          <p:nvPr/>
        </p:nvPicPr>
        <p:blipFill rotWithShape="1">
          <a:blip r:embed="rId2"/>
          <a:srcRect l="14208" t="18384" r="64625" b="6353"/>
          <a:stretch/>
        </p:blipFill>
        <p:spPr>
          <a:xfrm>
            <a:off x="5921828" y="1369219"/>
            <a:ext cx="2946400" cy="2946400"/>
          </a:xfrm>
          <a:prstGeom prst="rect">
            <a:avLst/>
          </a:prstGeom>
        </p:spPr>
      </p:pic>
    </p:spTree>
    <p:extLst>
      <p:ext uri="{BB962C8B-B14F-4D97-AF65-F5344CB8AC3E}">
        <p14:creationId xmlns:p14="http://schemas.microsoft.com/office/powerpoint/2010/main" val="341104411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1BC9254FF08242A5F08B2869C3BF71" ma:contentTypeVersion="9" ma:contentTypeDescription="Create a new document." ma:contentTypeScope="" ma:versionID="aa613ebe150ba320b34f83e4b2e9ca03">
  <xsd:schema xmlns:xsd="http://www.w3.org/2001/XMLSchema" xmlns:xs="http://www.w3.org/2001/XMLSchema" xmlns:p="http://schemas.microsoft.com/office/2006/metadata/properties" xmlns:ns3="ee7eab53-4ecb-4290-a53a-4a744475bb5e" targetNamespace="http://schemas.microsoft.com/office/2006/metadata/properties" ma:root="true" ma:fieldsID="ef87807667b8501407ee871ca14b6201" ns3:_="">
    <xsd:import namespace="ee7eab53-4ecb-4290-a53a-4a744475bb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eab53-4ecb-4290-a53a-4a744475b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39998-9713-4F6F-94A1-C4F91752DB5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e7eab53-4ecb-4290-a53a-4a744475bb5e"/>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C0D2983-DC19-4953-B829-E9C275E8C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eab53-4ecb-4290-a53a-4a744475b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A5FD05-00AD-4FE1-9C2A-90ACC5FB6F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671</TotalTime>
  <Words>1751</Words>
  <Application>Microsoft Office PowerPoint</Application>
  <PresentationFormat>On-screen Show (16:9)</PresentationFormat>
  <Paragraphs>144</Paragraphs>
  <Slides>29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Cabin</vt:lpstr>
      <vt:lpstr>Calibri</vt:lpstr>
      <vt:lpstr>Alegreya</vt:lpstr>
      <vt:lpstr>Rancho</vt:lpstr>
      <vt:lpstr>Trebuchet MS</vt:lpstr>
      <vt:lpstr>Simple Light</vt:lpstr>
      <vt:lpstr>Q LS User Group-  virtual meetup # (Nov 2023)</vt:lpstr>
      <vt:lpstr>Welcome + workshop purpose</vt:lpstr>
      <vt:lpstr>      What are Liberating Structures?</vt:lpstr>
      <vt:lpstr>Q helping to spread Liberating Structures…</vt:lpstr>
      <vt:lpstr>Today</vt:lpstr>
      <vt:lpstr>Myth Turning Challenge beliefs and open new perspectives LS in Development</vt:lpstr>
      <vt:lpstr>Myth Turning</vt:lpstr>
      <vt:lpstr>A note about Logistics – Physical to Digital</vt:lpstr>
      <vt:lpstr>How we are adapting for the digital environment</vt:lpstr>
      <vt:lpstr>How this will work</vt:lpstr>
      <vt:lpstr>Generating Myths</vt:lpstr>
      <vt:lpstr>Wild (M**) Tea Party Etiquette    1) Stay curious, dig deep, have fun  2) Don’t overthink answers  3) Finish each of the open sentences with a short phrase!  </vt:lpstr>
      <vt:lpstr>   </vt:lpstr>
      <vt:lpstr>   </vt:lpstr>
      <vt:lpstr> </vt:lpstr>
      <vt:lpstr>I believe working with groups is...</vt:lpstr>
      <vt:lpstr> </vt:lpstr>
      <vt:lpstr>   </vt:lpstr>
      <vt:lpstr>I believe the NHS is...</vt:lpstr>
      <vt:lpstr>Reflecting on the wild tea, or something else that comes to mind:</vt:lpstr>
      <vt:lpstr>Pair and Share</vt:lpstr>
      <vt:lpstr>Myth Turning Steps</vt:lpstr>
      <vt:lpstr>Spiral Journal Calmly prepare for the work ahead while sharpening observational precision.  Inspired by Lynda Barry</vt:lpstr>
      <vt:lpstr>PowerPoint Presentation</vt:lpstr>
      <vt:lpstr>PowerPoint Presentation</vt:lpstr>
      <vt:lpstr>PowerPoint Presentation</vt:lpstr>
      <vt:lpstr>PowerPoint Presentation</vt:lpstr>
      <vt:lpstr>PowerPoint Presentation</vt:lpstr>
      <vt:lpstr>Debrief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LS User Group-  virtual meetup #4 (Nov 2020)</dc:title>
  <dc:creator>Matthew Mezey</dc:creator>
  <cp:lastModifiedBy>Ian Merrick</cp:lastModifiedBy>
  <cp:revision>24</cp:revision>
  <dcterms:modified xsi:type="dcterms:W3CDTF">2023-11-02T12:01:34Z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0x010100B71BC9254FF08242A5F08B2869C3BF71</vt:lpwstr>
  </property>
</Properties>
</file>