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9" r:id="rId2"/>
  </p:sldMasterIdLst>
  <p:notesMasterIdLst>
    <p:notesMasterId r:id="rId28"/>
  </p:notesMasterIdLst>
  <p:handoutMasterIdLst>
    <p:handoutMasterId r:id="rId29"/>
  </p:handoutMasterIdLst>
  <p:sldIdLst>
    <p:sldId id="375" r:id="rId3"/>
    <p:sldId id="271" r:id="rId4"/>
    <p:sldId id="257" r:id="rId5"/>
    <p:sldId id="258" r:id="rId6"/>
    <p:sldId id="270" r:id="rId7"/>
    <p:sldId id="262" r:id="rId8"/>
    <p:sldId id="261" r:id="rId9"/>
    <p:sldId id="388" r:id="rId10"/>
    <p:sldId id="259" r:id="rId11"/>
    <p:sldId id="267" r:id="rId12"/>
    <p:sldId id="268" r:id="rId13"/>
    <p:sldId id="269" r:id="rId14"/>
    <p:sldId id="387" r:id="rId15"/>
    <p:sldId id="266" r:id="rId16"/>
    <p:sldId id="265" r:id="rId17"/>
    <p:sldId id="390" r:id="rId18"/>
    <p:sldId id="389" r:id="rId19"/>
    <p:sldId id="395" r:id="rId20"/>
    <p:sldId id="396" r:id="rId21"/>
    <p:sldId id="397" r:id="rId22"/>
    <p:sldId id="399" r:id="rId23"/>
    <p:sldId id="391" r:id="rId24"/>
    <p:sldId id="392" r:id="rId25"/>
    <p:sldId id="393" r:id="rId26"/>
    <p:sldId id="394" r:id="rId27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O'Malley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0031"/>
    <a:srgbClr val="FFD412"/>
    <a:srgbClr val="53A9CD"/>
    <a:srgbClr val="005078"/>
    <a:srgbClr val="E30514"/>
    <a:srgbClr val="932116"/>
    <a:srgbClr val="092A40"/>
    <a:srgbClr val="898989"/>
    <a:srgbClr val="342E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65345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82" y="504"/>
      </p:cViewPr>
      <p:guideLst>
        <p:guide orient="horz" pos="2765"/>
        <p:guide pos="2880"/>
        <p:guide orient="horz" pos="2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5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3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ORK/%202016/Pentagram/Q%20PowerPoint/images/NHS300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WORK/%202016/Pentagram/Q%20PowerPoint/images/THF300.png" TargetMode="Externa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ORK/%202016/Pentagram/Q%20PowerPoint/images/NHS300.png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file://localhost/WORK/%202016/Pentagram/Q%20PowerPoint/images/THF300.png" TargetMode="Externa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wide20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576000"/>
            <a:ext cx="7398468" cy="1415772"/>
          </a:xfrm>
        </p:spPr>
        <p:txBody>
          <a:bodyPr anchor="b" anchorCtr="0"/>
          <a:lstStyle>
            <a:lvl1pPr>
              <a:defRPr sz="46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059545"/>
            <a:ext cx="7398468" cy="39790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i="0">
                <a:solidFill>
                  <a:srgbClr val="55555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3" name="Picture 2" descr="Qlogo6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798857"/>
            <a:ext cx="1213058" cy="971459"/>
          </a:xfrm>
          <a:prstGeom prst="rect">
            <a:avLst/>
          </a:prstGeom>
        </p:spPr>
      </p:pic>
      <p:pic>
        <p:nvPicPr>
          <p:cNvPr id="4" name="Picture 3" descr="Qtext6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516" y="4251960"/>
            <a:ext cx="2069592" cy="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68450"/>
            <a:ext cx="7991620" cy="3237549"/>
          </a:xfrm>
        </p:spPr>
        <p:txBody>
          <a:bodyPr/>
          <a:lstStyle>
            <a:lvl1pPr marL="288000" indent="-288000">
              <a:spcBef>
                <a:spcPts val="800"/>
              </a:spcBef>
              <a:spcAft>
                <a:spcPts val="0"/>
              </a:spcAft>
              <a:buSzPct val="120000"/>
              <a:buFont typeface="Arial"/>
              <a:buChar char="•"/>
              <a:defRPr sz="2000"/>
            </a:lvl1pPr>
            <a:lvl2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 b="1">
                <a:solidFill>
                  <a:srgbClr val="1C1C1C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3pPr>
            <a:lvl4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4pPr>
            <a:lvl5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16.06.16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266158"/>
            <a:ext cx="6209667" cy="204272"/>
          </a:xfrm>
        </p:spPr>
        <p:txBody>
          <a:bodyPr/>
          <a:lstStyle/>
          <a:p>
            <a:r>
              <a:rPr lang="en-GB"/>
              <a:t>South West AHSN - What is Q?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2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400" i="1" dirty="0">
                <a:latin typeface="+mj-lt"/>
              </a:rPr>
              <a:t>Stay in touch</a:t>
            </a:r>
          </a:p>
        </p:txBody>
      </p:sp>
      <p:pic>
        <p:nvPicPr>
          <p:cNvPr id="8" name="Picture 7" descr="Qlogo6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25" y="200431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512000"/>
            <a:ext cx="7195718" cy="4819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594000"/>
            <a:ext cx="7398468" cy="729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600" i="1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2" name="NHS300.png" descr="/WORK/ 2016/Pentagram/Q PowerPoint/images/NHS300.pn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000" y="4194134"/>
            <a:ext cx="2324862" cy="772668"/>
          </a:xfrm>
          <a:prstGeom prst="rect">
            <a:avLst/>
          </a:prstGeom>
        </p:spPr>
      </p:pic>
      <p:pic>
        <p:nvPicPr>
          <p:cNvPr id="4" name="THF300.png" descr="/WORK/ 2016/Pentagram/Q PowerPoint/images/THF300.png"/>
          <p:cNvPicPr>
            <a:picLocks noChangeAspect="1"/>
          </p:cNvPicPr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774" y="4194134"/>
            <a:ext cx="221970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302611"/>
            <a:ext cx="7398468" cy="1538883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975503"/>
            <a:ext cx="7398468" cy="4819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473666"/>
            <a:ext cx="7398043" cy="4064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rgbClr val="55555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3" name="Picture 2" descr="Qlogo6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85000"/>
            <a:ext cx="1209600" cy="726517"/>
          </a:xfrm>
          <a:prstGeom prst="rect">
            <a:avLst/>
          </a:prstGeom>
        </p:spPr>
      </p:pic>
      <p:pic>
        <p:nvPicPr>
          <p:cNvPr id="4" name="Picture 3" descr="Qtext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16" y="4517972"/>
            <a:ext cx="2069592" cy="3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0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200734" cy="3456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0">
                <a:solidFill>
                  <a:schemeClr val="accent1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i="1" dirty="0">
                <a:solidFill>
                  <a:srgbClr val="1C1C1C"/>
                </a:solidFill>
                <a:latin typeface="Georgia"/>
              </a:rPr>
              <a:t>Contents</a:t>
            </a:r>
          </a:p>
        </p:txBody>
      </p: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9" y="200428"/>
            <a:ext cx="44953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84775"/>
          </a:xfrm>
        </p:spPr>
        <p:txBody>
          <a:bodyPr/>
          <a:lstStyle>
            <a:lvl1pPr>
              <a:defRPr sz="38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192268" cy="3456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0">
                <a:solidFill>
                  <a:srgbClr val="53A9CD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9" y="200428"/>
            <a:ext cx="44953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1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2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757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540001"/>
            <a:ext cx="7398468" cy="723275"/>
          </a:xfrm>
        </p:spPr>
        <p:txBody>
          <a:bodyPr anchor="t"/>
          <a:lstStyle>
            <a:lvl1pPr algn="l">
              <a:defRPr sz="4700" b="0" i="1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29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12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-137242"/>
            <a:ext cx="7015906" cy="2437590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3300" b="0" i="1" cap="none" baseline="0">
                <a:solidFill>
                  <a:srgbClr val="1C1C1C"/>
                </a:solidFill>
              </a:defRPr>
            </a:lvl1pPr>
          </a:lstStyle>
          <a:p>
            <a:r>
              <a:rPr lang="en-GB"/>
              <a:t>‘Pull out statement or quote slide: Lorem sit ipsum dolor sit amet, consectetur adipiscing elit. Aliquam nec finibus tellus. Nullam eget odio’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2538888"/>
            <a:ext cx="7015906" cy="1125140"/>
          </a:xfrm>
        </p:spPr>
        <p:txBody>
          <a:bodyPr anchor="t" anchorCtr="0"/>
          <a:lstStyle>
            <a:lvl1pPr marL="0" indent="0">
              <a:buNone/>
              <a:defRPr sz="33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Resource/Name</a:t>
            </a:r>
          </a:p>
        </p:txBody>
      </p:sp>
    </p:spTree>
    <p:extLst>
      <p:ext uri="{BB962C8B-B14F-4D97-AF65-F5344CB8AC3E}">
        <p14:creationId xmlns:p14="http://schemas.microsoft.com/office/powerpoint/2010/main" val="287829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84775"/>
          </a:xfrm>
        </p:spPr>
        <p:txBody>
          <a:bodyPr/>
          <a:lstStyle>
            <a:lvl1pPr>
              <a:defRPr sz="38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add copy or image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9" y="200428"/>
            <a:ext cx="44953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84775"/>
          </a:xfrm>
        </p:spPr>
        <p:txBody>
          <a:bodyPr/>
          <a:lstStyle>
            <a:lvl1pPr>
              <a:defRPr sz="38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rPr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6609" y="3292079"/>
            <a:ext cx="3771441" cy="1513920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800"/>
            </a:lvl1pPr>
            <a:lvl2pPr>
              <a:spcBef>
                <a:spcPts val="1000"/>
              </a:spcBef>
              <a:spcAft>
                <a:spcPts val="0"/>
              </a:spcAft>
              <a:defRPr sz="1800"/>
            </a:lvl2pPr>
            <a:lvl3pPr marL="216000" indent="-216000"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14428" y="3292078"/>
            <a:ext cx="3771440" cy="1513921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800"/>
            </a:lvl1pPr>
            <a:lvl2pPr>
              <a:spcBef>
                <a:spcPts val="1000"/>
              </a:spcBef>
              <a:spcAft>
                <a:spcPts val="0"/>
              </a:spcAft>
              <a:defRPr sz="1800"/>
            </a:lvl2pPr>
            <a:lvl3pPr indent="-216000"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26609" y="1350000"/>
            <a:ext cx="3771440" cy="1850078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814428" y="1349999"/>
            <a:ext cx="3771440" cy="1850078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9" y="200428"/>
            <a:ext cx="44953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200734" cy="3456000"/>
          </a:xfrm>
        </p:spPr>
        <p:txBody>
          <a:bodyPr/>
          <a:lstStyle>
            <a:lvl1pPr marL="360000" indent="-3600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2000"/>
            </a:lvl1pPr>
            <a:lvl2pPr marL="360000" indent="-3600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2000" b="0">
                <a:solidFill>
                  <a:schemeClr val="accent1"/>
                </a:solidFill>
              </a:defRPr>
            </a:lvl2pPr>
            <a:lvl3pPr marL="360000" indent="-36000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3pPr>
            <a:lvl4pPr marL="360000" indent="-36000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AutoNum type="arabicPeriod"/>
              <a:defRPr sz="2000"/>
            </a:lvl4pPr>
            <a:lvl5pPr marL="360000" indent="-360000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16.06.16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South West AHSN - What is Q?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2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400" i="1" dirty="0">
                <a:latin typeface="+mj-lt"/>
              </a:rPr>
              <a:t>Contents</a:t>
            </a:r>
          </a:p>
        </p:txBody>
      </p: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25" y="200431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8450"/>
            <a:ext cx="4212001" cy="3237549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rgbClr val="1C1C1C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6091133" cy="204272"/>
          </a:xfrm>
        </p:spPr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  <a:endParaRPr lang="en-US" dirty="0">
              <a:solidFill>
                <a:srgbClr val="1C1C1C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i="1" dirty="0">
                <a:solidFill>
                  <a:srgbClr val="1C1C1C"/>
                </a:solidFill>
                <a:latin typeface="Georgia"/>
              </a:rPr>
              <a:t>About Q</a:t>
            </a:r>
          </a:p>
        </p:txBody>
      </p:sp>
      <p:pic>
        <p:nvPicPr>
          <p:cNvPr id="16" name="Picture 15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9" y="200428"/>
            <a:ext cx="44953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4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68450"/>
            <a:ext cx="7991620" cy="3237549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rgbClr val="1C1C1C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266157"/>
            <a:ext cx="6209667" cy="204272"/>
          </a:xfrm>
        </p:spPr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  <a:endParaRPr lang="en-US" dirty="0">
              <a:solidFill>
                <a:srgbClr val="1C1C1C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1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i="1" dirty="0">
                <a:solidFill>
                  <a:srgbClr val="1C1C1C"/>
                </a:solidFill>
                <a:latin typeface="Georgia"/>
              </a:rPr>
              <a:t>Stay in touch</a:t>
            </a:r>
          </a:p>
        </p:txBody>
      </p:sp>
      <p:pic>
        <p:nvPicPr>
          <p:cNvPr id="12" name="Picture 11" descr="Qlogo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39" y="200428"/>
            <a:ext cx="44953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1337029"/>
            <a:ext cx="7398468" cy="4819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594000"/>
            <a:ext cx="7398468" cy="729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700" i="1">
                <a:solidFill>
                  <a:srgbClr val="1C1C1C"/>
                </a:solidFill>
                <a:latin typeface="Georgia"/>
              </a:rPr>
              <a:t>Thank you</a:t>
            </a:r>
          </a:p>
        </p:txBody>
      </p:sp>
      <p:pic>
        <p:nvPicPr>
          <p:cNvPr id="2" name="NHS300.png" descr="/WORK/ 2016/Pentagram/Q PowerPoint/images/NHS300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4194134"/>
            <a:ext cx="3099816" cy="772668"/>
          </a:xfrm>
          <a:prstGeom prst="rect">
            <a:avLst/>
          </a:prstGeom>
        </p:spPr>
      </p:pic>
      <p:pic>
        <p:nvPicPr>
          <p:cNvPr id="4" name="THF300.png" descr="/WORK/ 2016/Pentagram/Q PowerPoint/images/THF300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00" y="4194134"/>
            <a:ext cx="295960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523220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9999"/>
            <a:ext cx="7192268" cy="3456000"/>
          </a:xfrm>
        </p:spPr>
        <p:txBody>
          <a:bodyPr/>
          <a:lstStyle>
            <a:lvl1pPr>
              <a:spcBef>
                <a:spcPts val="800"/>
              </a:spcBef>
              <a:buNone/>
              <a:defRPr sz="2000"/>
            </a:lvl1pPr>
            <a:lvl2pPr>
              <a:spcBef>
                <a:spcPts val="800"/>
              </a:spcBef>
              <a:buNone/>
              <a:defRPr sz="2000" b="0">
                <a:solidFill>
                  <a:srgbClr val="53A9CD"/>
                </a:solidFill>
              </a:defRPr>
            </a:lvl2pPr>
            <a:lvl3pPr>
              <a:spcBef>
                <a:spcPts val="800"/>
              </a:spcBef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16.06.16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South West AHSN - What is Q?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2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logo6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25" y="200431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2Wide2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540003"/>
            <a:ext cx="7398468" cy="646331"/>
          </a:xfrm>
        </p:spPr>
        <p:txBody>
          <a:bodyPr anchor="t"/>
          <a:lstStyle>
            <a:lvl1pPr algn="l">
              <a:defRPr sz="4200" b="0" i="1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1Wide2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777640"/>
            <a:ext cx="7015906" cy="2068259"/>
          </a:xfrm>
        </p:spPr>
        <p:txBody>
          <a:bodyPr anchor="b" anchorCtr="0"/>
          <a:lstStyle>
            <a:lvl1pPr algn="l">
              <a:lnSpc>
                <a:spcPct val="120000"/>
              </a:lnSpc>
              <a:defRPr sz="2800" b="0" i="1" cap="none" baseline="0">
                <a:solidFill>
                  <a:srgbClr val="1C1C1C"/>
                </a:solidFill>
              </a:defRPr>
            </a:lvl1pPr>
          </a:lstStyle>
          <a:p>
            <a:r>
              <a:rPr lang="en-GB"/>
              <a:t>‘Pull out statement or quote slide: Lorem </a:t>
            </a:r>
            <a:br>
              <a:rPr lang="en-GB"/>
            </a:br>
            <a:r>
              <a:rPr lang="en-GB"/>
              <a:t>sit ipsum dolor sit amet, consectetur adipiscing elit. Aliquam nec finibus tellus. Nullam eget odio’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3024001"/>
            <a:ext cx="7015906" cy="1125140"/>
          </a:xfrm>
        </p:spPr>
        <p:txBody>
          <a:bodyPr anchor="t" anchorCtr="0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Resource/Name</a:t>
            </a:r>
          </a:p>
        </p:txBody>
      </p:sp>
    </p:spTree>
    <p:extLst>
      <p:ext uri="{BB962C8B-B14F-4D97-AF65-F5344CB8AC3E}">
        <p14:creationId xmlns:p14="http://schemas.microsoft.com/office/powerpoint/2010/main" val="14143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523220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9999"/>
            <a:ext cx="4122000" cy="3456000"/>
          </a:xfrm>
        </p:spPr>
        <p:txBody>
          <a:bodyPr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800"/>
              </a:spcBef>
              <a:defRPr sz="2000"/>
            </a:lvl2pPr>
            <a:lvl3pPr>
              <a:spcBef>
                <a:spcPts val="8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9999"/>
            <a:ext cx="4122000" cy="3456000"/>
          </a:xfrm>
        </p:spPr>
        <p:txBody>
          <a:bodyPr/>
          <a:lstStyle>
            <a:lvl1pPr>
              <a:spcBef>
                <a:spcPts val="800"/>
              </a:spcBef>
              <a:defRPr sz="2000" baseline="0"/>
            </a:lvl1pPr>
            <a:lvl2pPr>
              <a:spcBef>
                <a:spcPts val="800"/>
              </a:spcBef>
              <a:defRPr sz="2000"/>
            </a:lvl2pPr>
            <a:lvl3pPr>
              <a:spcBef>
                <a:spcPts val="800"/>
              </a:spcBef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add copy or image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16.06.16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South West AHSN - What is Q?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2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Qlogo6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25" y="200431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523220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16.06.16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South West AHSN - What is Q?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6612" y="3292079"/>
            <a:ext cx="3771441" cy="151392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00"/>
            </a:lvl1pPr>
            <a:lvl2pPr>
              <a:spcBef>
                <a:spcPts val="800"/>
              </a:spcBef>
              <a:spcAft>
                <a:spcPts val="0"/>
              </a:spcAft>
              <a:defRPr sz="1800"/>
            </a:lvl2pPr>
            <a:lvl3pPr marL="216000" indent="-216000">
              <a:spcBef>
                <a:spcPts val="8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814428" y="3292080"/>
            <a:ext cx="3771440" cy="1513921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00"/>
            </a:lvl1pPr>
            <a:lvl2pPr>
              <a:spcBef>
                <a:spcPts val="800"/>
              </a:spcBef>
              <a:spcAft>
                <a:spcPts val="0"/>
              </a:spcAft>
              <a:defRPr sz="1800"/>
            </a:lvl2pPr>
            <a:lvl3pPr indent="-216000">
              <a:spcBef>
                <a:spcPts val="80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26609" y="1350001"/>
            <a:ext cx="3771440" cy="1850078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814428" y="1350001"/>
            <a:ext cx="3771440" cy="1850078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60002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Qlogo6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25" y="200431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4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2" y="1568450"/>
            <a:ext cx="4212001" cy="3237549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/>
            </a:lvl1pPr>
            <a:lvl2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 b="1">
                <a:solidFill>
                  <a:srgbClr val="1C1C1C"/>
                </a:solidFill>
              </a:defRPr>
            </a:lvl2pPr>
            <a:lvl3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3pPr>
            <a:lvl4pPr marL="0" indent="0">
              <a:spcBef>
                <a:spcPts val="800"/>
              </a:spcBef>
              <a:spcAft>
                <a:spcPts val="0"/>
              </a:spcAft>
              <a:buSzPct val="100000"/>
              <a:buFont typeface="+mj-lt"/>
              <a:buNone/>
              <a:defRPr sz="2000"/>
            </a:lvl4pPr>
            <a:lvl5pPr marL="0" indent="0">
              <a:spcBef>
                <a:spcPts val="800"/>
              </a:spcBef>
              <a:spcAft>
                <a:spcPts val="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16.06.16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1" y="266158"/>
            <a:ext cx="6091133" cy="204272"/>
          </a:xfrm>
        </p:spPr>
        <p:txBody>
          <a:bodyPr/>
          <a:lstStyle/>
          <a:p>
            <a:r>
              <a:rPr lang="en-GB"/>
              <a:t>South West AHSN - What is Q?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2" y="54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592856"/>
            <a:ext cx="839377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400" i="1" dirty="0">
                <a:latin typeface="+mj-lt"/>
              </a:rPr>
              <a:t>About Q</a:t>
            </a:r>
          </a:p>
        </p:txBody>
      </p:sp>
      <p:pic>
        <p:nvPicPr>
          <p:cNvPr id="8" name="Picture 7" descr="Qlogo60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325" y="200431"/>
            <a:ext cx="336149" cy="2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2" y="621433"/>
            <a:ext cx="8406469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2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8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16.06.16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8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/>
              <a:t>South West AHSN - What is Q?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5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0" r:id="rId3"/>
    <p:sldLayoutId id="2147483651" r:id="rId4"/>
    <p:sldLayoutId id="2147483660" r:id="rId5"/>
    <p:sldLayoutId id="2147483657" r:id="rId6"/>
    <p:sldLayoutId id="2147483653" r:id="rId7"/>
    <p:sldLayoutId id="2147483661" r:id="rId8"/>
    <p:sldLayoutId id="2147483662" r:id="rId9"/>
    <p:sldLayoutId id="2147483663" r:id="rId10"/>
    <p:sldLayoutId id="2147483665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spcAft>
          <a:spcPts val="0"/>
        </a:spcAft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800"/>
        </a:spcBef>
        <a:spcAft>
          <a:spcPts val="0"/>
        </a:spcAft>
        <a:buFont typeface="Arial"/>
        <a:buNone/>
        <a:defRPr sz="2000" b="0" kern="1200">
          <a:solidFill>
            <a:srgbClr val="53A9CD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800"/>
        </a:spcBef>
        <a:spcAft>
          <a:spcPts val="0"/>
        </a:spcAft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621431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9999"/>
            <a:ext cx="8406469" cy="34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266157"/>
            <a:ext cx="9360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Oct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266157"/>
            <a:ext cx="5808600" cy="2042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66905"/>
            <a:ext cx="2213268" cy="174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>
                <a:solidFill>
                  <a:srgbClr val="1C1C1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0" kern="1200">
          <a:solidFill>
            <a:srgbClr val="53A9CD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theQcommunity" TargetMode="External"/><Relationship Id="rId2" Type="http://schemas.openxmlformats.org/officeDocument/2006/relationships/hyperlink" Target="https://q.health.org.uk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sak8wed1m2k64gu/Don%20Berwick%20Q%20Event.mp4?dl=0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affairs.org/doi/full/10.1377/hlthaff.27.3.7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nethospital.blogspot.com/2010/12/together-our-destination-is-triple-aim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uvcs.uvic.ca/elc/studyzone/200/vocab/homeapp1.htm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mjopen.bmj.com/content/7/11/e01724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slidehunter.com/powerpoint-templates/continuous-improvement-model-template-for-powerpoin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qualitysafety.bmj.com/content/26/6/484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532" y="1622240"/>
            <a:ext cx="7398468" cy="830997"/>
          </a:xfrm>
        </p:spPr>
        <p:txBody>
          <a:bodyPr/>
          <a:lstStyle/>
          <a:p>
            <a:r>
              <a:rPr lang="en-US" sz="5400" dirty="0"/>
              <a:t>Q SIG primary care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5532" y="3238673"/>
            <a:ext cx="7398468" cy="397908"/>
          </a:xfrm>
        </p:spPr>
        <p:txBody>
          <a:bodyPr/>
          <a:lstStyle/>
          <a:p>
            <a:r>
              <a:rPr lang="en-US" sz="1800" dirty="0"/>
              <a:t>www.twitter.com/theQcommunity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745957" y="3652794"/>
            <a:ext cx="7398043" cy="406400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 2018 EMF</a:t>
            </a:r>
          </a:p>
        </p:txBody>
      </p:sp>
    </p:spTree>
    <p:extLst>
      <p:ext uri="{BB962C8B-B14F-4D97-AF65-F5344CB8AC3E}">
        <p14:creationId xmlns:p14="http://schemas.microsoft.com/office/powerpoint/2010/main" val="348284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C86D-C395-4019-9A1E-F282F58A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Joining Q ………Easy to apply…….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CF3D9-C6B4-4030-ABE5-D325F9348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36921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056A-B032-458C-9F0B-29EF8EB7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B59AF1-4B1A-4C72-BE74-0333181E9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36921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2B9A-1D2E-4A91-ACE2-0AA25B33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trending ? Huddles…..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B136BB-DAF3-4F43-9855-8FC4DBE3B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36921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8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3246" y="1432540"/>
            <a:ext cx="1264722" cy="38001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n-GB" sz="1600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7154" y="1411747"/>
            <a:ext cx="1264722" cy="38001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n-GB" sz="1600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CCCD0-8D33-4F70-B58D-853F4CFED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" t="1677" r="-335" b="22348"/>
          <a:stretch/>
        </p:blipFill>
        <p:spPr>
          <a:xfrm>
            <a:off x="2587925" y="617867"/>
            <a:ext cx="3838753" cy="42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2A83-46A0-4E49-B195-B7D1CC49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E13C-8E8C-4D7F-A9E8-F1FADC768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GB" sz="3300" dirty="0">
                <a:hlinkClick r:id="rId2"/>
              </a:rPr>
            </a:br>
            <a:r>
              <a:rPr lang="en-GB" sz="3300" dirty="0"/>
              <a:t> </a:t>
            </a:r>
            <a:r>
              <a:rPr lang="en-GB" sz="3300" dirty="0">
                <a:hlinkClick r:id="rId3"/>
              </a:rPr>
              <a:t>www.twitter.com/theQcommunity</a:t>
            </a:r>
            <a:endParaRPr lang="en-GB" sz="3300" dirty="0"/>
          </a:p>
          <a:p>
            <a:endParaRPr lang="en-GB" sz="3300" dirty="0"/>
          </a:p>
          <a:p>
            <a:r>
              <a:rPr lang="en-GB" sz="3300" dirty="0"/>
              <a:t>  ……………@30banyans</a:t>
            </a:r>
          </a:p>
          <a:p>
            <a:r>
              <a:rPr lang="en-GB" sz="3300" dirty="0"/>
              <a:t>   …WhatsApp  Message Liz on</a:t>
            </a:r>
          </a:p>
          <a:p>
            <a:r>
              <a:rPr lang="en-GB" sz="3300" dirty="0"/>
              <a:t>        07952686557</a:t>
            </a:r>
          </a:p>
          <a:p>
            <a:endParaRPr lang="en-GB" sz="33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0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E01F-B09C-43AB-BEA9-8A776635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Dr Berwick’s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8E03-6EE9-45D0-BC56-AD0909D3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sz="3000" dirty="0"/>
          </a:p>
          <a:p>
            <a:r>
              <a:rPr lang="en-US" u="sng" dirty="0">
                <a:hlinkClick r:id="rId2"/>
              </a:rPr>
              <a:t>https://www.dropbox.com/s/sak8wed1m2k64gu/Don%20Berwick%20Q%20Event.mp4?dl=0</a:t>
            </a:r>
            <a:endParaRPr lang="en-US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20F-66E7-4023-B1EB-322D62C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tape at 10.54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3DB3AE-DB8F-4FFC-B530-EB3A2D77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061" y="1349375"/>
            <a:ext cx="6143978" cy="34559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F238-7CC3-415E-957D-9140D8C5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44BC-A1AC-45E8-BA66-E59C1F9C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9839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7B85-BBC5-49E9-8295-42676963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Ideas from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DBBAE-09F7-4A84-B6A0-401F7B9A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</a:t>
            </a:r>
          </a:p>
          <a:p>
            <a:r>
              <a:rPr lang="en-GB" dirty="0"/>
              <a:t>1999 to Err is human</a:t>
            </a:r>
          </a:p>
          <a:p>
            <a:r>
              <a:rPr lang="en-GB" sz="2000" dirty="0"/>
              <a:t>2001 Crossing the Quality Chasm</a:t>
            </a:r>
          </a:p>
          <a:p>
            <a:r>
              <a:rPr lang="en-GB" sz="2000" dirty="0"/>
              <a:t>A New Health System for the 21</a:t>
            </a:r>
            <a:r>
              <a:rPr lang="en-GB" sz="2000" baseline="30000" dirty="0"/>
              <a:t>st</a:t>
            </a:r>
            <a:r>
              <a:rPr lang="en-GB" sz="2000" dirty="0"/>
              <a:t> century</a:t>
            </a:r>
          </a:p>
          <a:p>
            <a:r>
              <a:rPr lang="en-GB" sz="2000" dirty="0"/>
              <a:t>https://www.ncbi.nlm.nih.gov/books/NBK222273/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The Triple Aim: Care, Health And Costs Health Affairs </a:t>
            </a:r>
            <a:r>
              <a:rPr lang="en-GB" sz="2000" dirty="0">
                <a:hlinkClick r:id="rId2"/>
              </a:rPr>
              <a:t>www.healthaffairs.org/doi/full/10.1377/hlthaff.27.3.7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60BAE-DA75-411F-BC9A-6F5F3B69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DEA2-8344-4D87-BDD0-BEFF0D53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185040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A16F-FECF-404F-9271-15EB47A9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form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28D6-6487-4F17-9D14-EFF156CE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discuss</a:t>
            </a:r>
          </a:p>
          <a:p>
            <a:r>
              <a:rPr lang="en-GB" dirty="0"/>
              <a:t>What have you learned so far?</a:t>
            </a:r>
          </a:p>
          <a:p>
            <a:r>
              <a:rPr lang="en-GB" dirty="0"/>
              <a:t>With  Crossing the Quality  Chasm what were the six main aims ?</a:t>
            </a:r>
          </a:p>
          <a:p>
            <a:r>
              <a:rPr lang="en-GB" dirty="0"/>
              <a:t>And the three aims from the IHI Triple Aim?</a:t>
            </a:r>
          </a:p>
          <a:p>
            <a:r>
              <a:rPr lang="en-GB" dirty="0"/>
              <a:t>Adding an additional factor in 2018 ?</a:t>
            </a:r>
          </a:p>
          <a:p>
            <a:r>
              <a:rPr lang="en-GB" dirty="0"/>
              <a:t>Can we look to develop a charter for PC Q SIG?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ED976-7B9A-48AE-94C6-74E17D39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A7A03-4410-4655-B078-583C40E4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306089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F503-75BE-4D95-BC28-3D8E21F0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1963-C023-49BA-9EB6-E553C6CC0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 Safety</a:t>
            </a:r>
          </a:p>
          <a:p>
            <a:r>
              <a:rPr lang="en-GB" dirty="0"/>
              <a:t>Effectiveness</a:t>
            </a:r>
          </a:p>
          <a:p>
            <a:r>
              <a:rPr lang="en-GB" dirty="0"/>
              <a:t>Patient Centredness                          </a:t>
            </a:r>
          </a:p>
          <a:p>
            <a:r>
              <a:rPr lang="en-GB" dirty="0"/>
              <a:t>Timeliness</a:t>
            </a:r>
          </a:p>
          <a:p>
            <a:r>
              <a:rPr lang="en-GB" dirty="0"/>
              <a:t>Efficiency</a:t>
            </a:r>
          </a:p>
          <a:p>
            <a:r>
              <a:rPr lang="en-GB" dirty="0"/>
              <a:t>Equity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FD133-E91F-4789-BDE8-2A1B7C35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8DB63-5009-4933-B058-7C53966A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63956-81DE-4F30-B1D2-6FB060F8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3584" y="1672076"/>
            <a:ext cx="2962209" cy="2178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E0B03-2713-45FA-8D3F-651803A6269A}"/>
              </a:ext>
            </a:extLst>
          </p:cNvPr>
          <p:cNvSpPr txBox="1"/>
          <p:nvPr/>
        </p:nvSpPr>
        <p:spPr>
          <a:xfrm>
            <a:off x="4753583" y="6815550"/>
            <a:ext cx="5594926" cy="230832"/>
          </a:xfrm>
          <a:prstGeom prst="rect">
            <a:avLst/>
          </a:prstGeom>
          <a:solidFill>
            <a:srgbClr val="A6D7D3"/>
          </a:solidFill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safetynethospital.blogspot.com/2010/12/together-our-destination-is-triple-aim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0431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8B31-F881-481A-AD45-B24E17A5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name is………………………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B344-8C6D-4B11-BB89-1EE53E43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  <a:p>
            <a:r>
              <a:rPr lang="en-GB" sz="4500" dirty="0"/>
              <a:t>                   Liz Fisher</a:t>
            </a:r>
          </a:p>
        </p:txBody>
      </p:sp>
    </p:spTree>
    <p:extLst>
      <p:ext uri="{BB962C8B-B14F-4D97-AF65-F5344CB8AC3E}">
        <p14:creationId xmlns:p14="http://schemas.microsoft.com/office/powerpoint/2010/main" val="378408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7771-43D4-409A-982F-6E50B9FB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7369-070B-4F66-AACE-0957C1C0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             </a:t>
            </a:r>
          </a:p>
          <a:p>
            <a:endParaRPr lang="en-GB" sz="4000" dirty="0"/>
          </a:p>
          <a:p>
            <a:r>
              <a:rPr lang="en-GB" sz="4000" dirty="0"/>
              <a:t>                 Integrity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EDC0-1857-40E8-853B-E3FE5374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DE760-F0CB-465F-AA03-82600FF7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428180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820F-66E7-4023-B1EB-322D62C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 tape at 10.54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3DB3AE-DB8F-4FFC-B530-EB3A2D77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061" y="1349375"/>
            <a:ext cx="6143978" cy="34559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AF238-7CC3-415E-957D-9140D8C5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B44BC-A1AC-45E8-BA66-E59C1F9C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132486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A233-2FE8-4DB8-AA27-BE3C5A14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Invite speakers or visit!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0595-86FB-4BB7-B5D4-16AF7C20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Lord Nigel Crisp KCB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1144-69B4-4AFD-8524-C363C050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1A7C-CD5E-4DA0-8CD7-406FF903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F6666-C21E-438A-A9E1-DA66FAE8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" t="45904" r="18358" b="3766"/>
          <a:stretch/>
        </p:blipFill>
        <p:spPr>
          <a:xfrm>
            <a:off x="102358" y="2361063"/>
            <a:ext cx="7362967" cy="25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91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A029-FE86-4B20-9AF4-5709242C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Alaska Native Medical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E0DF-1D28-44AB-9B4C-2B30267E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Anchorage Alaska</a:t>
            </a:r>
          </a:p>
          <a:p>
            <a:endParaRPr lang="en-GB" dirty="0"/>
          </a:p>
          <a:p>
            <a:r>
              <a:rPr lang="en-GB" dirty="0"/>
              <a:t>Non-profit Health Centre</a:t>
            </a:r>
          </a:p>
          <a:p>
            <a:r>
              <a:rPr lang="en-GB" dirty="0"/>
              <a:t>158 000 Alaska Natives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5992-29A5-4F9D-AD49-9339639A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FC96-FA24-4483-A1A1-27EBD465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178003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FF45-CFE8-4504-B731-FA603893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55550-5E0F-4D42-97B4-29ED3359B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an idea</a:t>
            </a:r>
          </a:p>
          <a:p>
            <a:r>
              <a:rPr lang="en-GB" dirty="0"/>
              <a:t>Try it out</a:t>
            </a:r>
          </a:p>
          <a:p>
            <a:r>
              <a:rPr lang="en-GB" dirty="0"/>
              <a:t>Try it out fast</a:t>
            </a:r>
          </a:p>
          <a:p>
            <a:r>
              <a:rPr lang="en-GB" dirty="0"/>
              <a:t>Try it out now</a:t>
            </a:r>
          </a:p>
          <a:p>
            <a:r>
              <a:rPr lang="en-GB" dirty="0"/>
              <a:t>Try it out with an open mind</a:t>
            </a:r>
          </a:p>
          <a:p>
            <a:r>
              <a:rPr lang="en-GB" dirty="0"/>
              <a:t>Take some risks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D315-FE26-4A38-88BC-93A796F47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9E966-AC5F-4333-A1F4-243F2923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</p:spTree>
    <p:extLst>
      <p:ext uri="{BB962C8B-B14F-4D97-AF65-F5344CB8AC3E}">
        <p14:creationId xmlns:p14="http://schemas.microsoft.com/office/powerpoint/2010/main" val="232971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4532-ADAF-475C-8F37-A7602C26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Invite The Patients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DFB9-96F2-419A-8896-E6736079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Invite them</a:t>
            </a:r>
          </a:p>
          <a:p>
            <a:r>
              <a:rPr lang="en-GB" dirty="0"/>
              <a:t>Be authentic</a:t>
            </a:r>
          </a:p>
          <a:p>
            <a:r>
              <a:rPr lang="en-GB" dirty="0"/>
              <a:t>Be embracing</a:t>
            </a:r>
          </a:p>
          <a:p>
            <a:r>
              <a:rPr lang="en-GB" dirty="0"/>
              <a:t>Work together to co-design</a:t>
            </a:r>
          </a:p>
          <a:p>
            <a:r>
              <a:rPr lang="en-GB" dirty="0"/>
              <a:t>We are not producing a toaster!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ADEF4-B092-475A-939F-796D29C5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 2016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A2DA-61F3-43AA-8C14-706FD112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C1C1C"/>
                </a:solidFill>
              </a:rPr>
              <a:t>Q improvement labs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D0CF2-0122-4FA1-BB2E-F36565D1A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9350" y="3356580"/>
            <a:ext cx="857250" cy="952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7669-2344-49F3-B939-572EF2499437}"/>
              </a:ext>
            </a:extLst>
          </p:cNvPr>
          <p:cNvSpPr txBox="1"/>
          <p:nvPr/>
        </p:nvSpPr>
        <p:spPr>
          <a:xfrm flipH="1">
            <a:off x="6319350" y="6660106"/>
            <a:ext cx="217928" cy="6878806"/>
          </a:xfrm>
          <a:prstGeom prst="rect">
            <a:avLst/>
          </a:prstGeom>
          <a:solidFill>
            <a:srgbClr val="A6D7D3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web2.uvcs.uvic.ca/elc/studyzone/200/vocab/homeapp1.htm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-nc-sa/3.0/"/>
              </a:rPr>
              <a:t>CC BY-SA-NC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818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8287-5C48-4417-B08E-E13E2C42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523220"/>
          </a:xfrm>
        </p:spPr>
        <p:txBody>
          <a:bodyPr/>
          <a:lstStyle/>
          <a:p>
            <a:r>
              <a:rPr lang="en-GB" dirty="0"/>
              <a:t>         Why a special interest group in Q 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FEA05C-68D1-46A9-86AA-4E1AE7F50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36921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8842-773E-47B6-87E6-FB5A835F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done so far?  55 members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72760D-A9EB-4E75-93E6-71F16A5E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36921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515A-8D00-432D-BDAD-BC6C0081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Regular webinars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E93599-69DB-4937-AC38-0BFE4C8E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108" y="1369219"/>
            <a:ext cx="580178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8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C1FB-7056-4F0F-BC66-0115BBA9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523220"/>
          </a:xfrm>
        </p:spPr>
        <p:txBody>
          <a:bodyPr/>
          <a:lstStyle/>
          <a:p>
            <a:r>
              <a:rPr lang="en-GB" dirty="0"/>
              <a:t> in this PC SIG for Q we have……..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9DBA-8BBA-46B8-9EDA-596D9459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Lecturers, clinical academics AHSN director</a:t>
            </a:r>
          </a:p>
          <a:p>
            <a:r>
              <a:rPr lang="en-GB" dirty="0"/>
              <a:t> Matrons                                                                  </a:t>
            </a:r>
          </a:p>
          <a:p>
            <a:r>
              <a:rPr lang="en-GB" dirty="0"/>
              <a:t> Royal College leaders</a:t>
            </a:r>
          </a:p>
          <a:p>
            <a:r>
              <a:rPr lang="en-GB" dirty="0"/>
              <a:t>Nurse leaders</a:t>
            </a:r>
          </a:p>
          <a:p>
            <a:r>
              <a:rPr lang="en-GB" dirty="0"/>
              <a:t>students</a:t>
            </a:r>
          </a:p>
          <a:p>
            <a:r>
              <a:rPr lang="en-GB" dirty="0"/>
              <a:t>Pharmacists</a:t>
            </a:r>
          </a:p>
          <a:p>
            <a:r>
              <a:rPr lang="en-GB" dirty="0"/>
              <a:t>Programme managers</a:t>
            </a:r>
          </a:p>
          <a:p>
            <a:r>
              <a:rPr lang="en-GB" dirty="0"/>
              <a:t>Nurses                                        </a:t>
            </a:r>
          </a:p>
          <a:p>
            <a:r>
              <a:rPr lang="en-GB" dirty="0"/>
              <a:t>Innovation experts</a:t>
            </a:r>
          </a:p>
          <a:p>
            <a:r>
              <a:rPr lang="en-GB" dirty="0"/>
              <a:t>Information specialists</a:t>
            </a:r>
          </a:p>
          <a:p>
            <a:r>
              <a:rPr lang="en-GB" dirty="0"/>
              <a:t>Patient experts</a:t>
            </a:r>
          </a:p>
          <a:p>
            <a:r>
              <a:rPr lang="en-GB" dirty="0"/>
              <a:t>GPs </a:t>
            </a:r>
          </a:p>
          <a:p>
            <a:r>
              <a:rPr lang="en-GB" dirty="0"/>
              <a:t>Practice managers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0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D073-BD03-4C7E-ADFA-29F86073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1046440"/>
          </a:xfrm>
        </p:spPr>
        <p:txBody>
          <a:bodyPr/>
          <a:lstStyle/>
          <a:p>
            <a:r>
              <a:rPr lang="en-GB" dirty="0"/>
              <a:t>How can we work with patients to deliver QI?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B3126-8C7F-4389-B864-AC5C1DFC1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1306" y="1537931"/>
            <a:ext cx="1961388" cy="29260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D0C6B-2513-4E62-BB7C-8DDD2BF50968}"/>
              </a:ext>
            </a:extLst>
          </p:cNvPr>
          <p:cNvSpPr txBox="1"/>
          <p:nvPr/>
        </p:nvSpPr>
        <p:spPr>
          <a:xfrm>
            <a:off x="3591306" y="4464011"/>
            <a:ext cx="19613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>
                <a:hlinkClick r:id="rId3" tooltip="http://bmjopen.bmj.com/content/7/11/e017241"/>
              </a:rPr>
              <a:t>This Photo</a:t>
            </a:r>
            <a:r>
              <a:rPr lang="en-GB" sz="675" dirty="0"/>
              <a:t> by Unknown Author is licensed under </a:t>
            </a:r>
            <a:r>
              <a:rPr lang="en-GB" sz="675" dirty="0">
                <a:hlinkClick r:id="rId4" tooltip="https://creativecommons.org/licenses/by/3.0/"/>
              </a:rPr>
              <a:t>CC BY</a:t>
            </a:r>
            <a:endParaRPr lang="en-GB" sz="675" dirty="0"/>
          </a:p>
        </p:txBody>
      </p:sp>
    </p:spTree>
    <p:extLst>
      <p:ext uri="{BB962C8B-B14F-4D97-AF65-F5344CB8AC3E}">
        <p14:creationId xmlns:p14="http://schemas.microsoft.com/office/powerpoint/2010/main" val="3074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19AF-F4C8-448B-BEB2-CAF70B7E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make a difference?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EA411-A1A4-4599-9B3E-00ADCD7DA920}"/>
              </a:ext>
            </a:extLst>
          </p:cNvPr>
          <p:cNvSpPr txBox="1"/>
          <p:nvPr/>
        </p:nvSpPr>
        <p:spPr>
          <a:xfrm>
            <a:off x="3429003" y="3776240"/>
            <a:ext cx="306439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>
                <a:hlinkClick r:id="rId2" tooltip="https://slidehunter.com/powerpoint-templates/continuous-improvement-model-template-for-powerpoint/"/>
              </a:rPr>
              <a:t>This Photo</a:t>
            </a:r>
            <a:r>
              <a:rPr lang="en-GB" sz="675" dirty="0"/>
              <a:t> by Unknown Author is licensed under </a:t>
            </a:r>
            <a:r>
              <a:rPr lang="en-GB" sz="675" dirty="0">
                <a:hlinkClick r:id="rId3" tooltip="https://creativecommons.org/licenses/by/3.0/"/>
              </a:rPr>
              <a:t>CC BY</a:t>
            </a:r>
            <a:endParaRPr lang="en-GB" sz="675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630ED0C-226B-47B1-B0E4-2333EEC8D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53740" y="1050055"/>
            <a:ext cx="2994660" cy="3993284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C9E1CB-5B7C-456B-B0F7-F96968B02590}"/>
              </a:ext>
            </a:extLst>
          </p:cNvPr>
          <p:cNvSpPr txBox="1"/>
          <p:nvPr/>
        </p:nvSpPr>
        <p:spPr>
          <a:xfrm>
            <a:off x="3348312" y="4632722"/>
            <a:ext cx="24473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 dirty="0">
                <a:hlinkClick r:id="rId5" tooltip="http://qualitysafety.bmj.com/content/26/6/484"/>
              </a:rPr>
              <a:t>This Photo</a:t>
            </a:r>
            <a:r>
              <a:rPr lang="en-GB" sz="675" dirty="0"/>
              <a:t> by Unknown Author is licensed under </a:t>
            </a:r>
            <a:r>
              <a:rPr lang="en-GB" sz="675" dirty="0">
                <a:hlinkClick r:id="rId6" tooltip="https://creativecommons.org/licenses/by-nc/3.0/"/>
              </a:rPr>
              <a:t>CC BY-NC</a:t>
            </a:r>
            <a:endParaRPr lang="en-GB" sz="675" dirty="0"/>
          </a:p>
        </p:txBody>
      </p:sp>
    </p:spTree>
    <p:extLst>
      <p:ext uri="{BB962C8B-B14F-4D97-AF65-F5344CB8AC3E}">
        <p14:creationId xmlns:p14="http://schemas.microsoft.com/office/powerpoint/2010/main" val="171917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C611-DB70-453E-9DB4-A342423A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621431"/>
            <a:ext cx="8406469" cy="1046440"/>
          </a:xfrm>
        </p:spPr>
        <p:txBody>
          <a:bodyPr/>
          <a:lstStyle/>
          <a:p>
            <a:r>
              <a:rPr lang="en-GB" dirty="0"/>
              <a:t>Can we be the catalyst for QI in primary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1C9B-9917-46DB-9A36-907F9BA1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71932"/>
            <a:ext cx="7192268" cy="2415396"/>
          </a:xfrm>
        </p:spPr>
        <p:txBody>
          <a:bodyPr>
            <a:normAutofit lnSpcReduction="10000"/>
          </a:bodyPr>
          <a:lstStyle/>
          <a:p>
            <a:r>
              <a:rPr lang="en-GB" sz="2700" dirty="0"/>
              <a:t>Talk to the person next to you and ask them</a:t>
            </a:r>
          </a:p>
          <a:p>
            <a:endParaRPr lang="en-GB" sz="2700" dirty="0"/>
          </a:p>
          <a:p>
            <a:r>
              <a:rPr lang="en-GB" sz="2700" dirty="0"/>
              <a:t>Can you be a catalyst where you work?</a:t>
            </a:r>
          </a:p>
          <a:p>
            <a:endParaRPr lang="en-GB" sz="2700" dirty="0"/>
          </a:p>
          <a:p>
            <a:r>
              <a:rPr lang="en-GB" sz="2700" dirty="0"/>
              <a:t>How could you do this?</a:t>
            </a:r>
          </a:p>
        </p:txBody>
      </p:sp>
    </p:spTree>
    <p:extLst>
      <p:ext uri="{BB962C8B-B14F-4D97-AF65-F5344CB8AC3E}">
        <p14:creationId xmlns:p14="http://schemas.microsoft.com/office/powerpoint/2010/main" val="669577445"/>
      </p:ext>
    </p:extLst>
  </p:cSld>
  <p:clrMapOvr>
    <a:masterClrMapping/>
  </p:clrMapOvr>
</p:sld>
</file>

<file path=ppt/theme/theme1.xml><?xml version="1.0" encoding="utf-8"?>
<a:theme xmlns:a="http://schemas.openxmlformats.org/drawingml/2006/main" name="Q_Powerpoint 16x9">
  <a:themeElements>
    <a:clrScheme name="Q THF">
      <a:dk1>
        <a:srgbClr val="1C1C1C"/>
      </a:dk1>
      <a:lt1>
        <a:srgbClr val="FFFFFF"/>
      </a:lt1>
      <a:dk2>
        <a:srgbClr val="DD0031"/>
      </a:dk2>
      <a:lt2>
        <a:srgbClr val="092A40"/>
      </a:lt2>
      <a:accent1>
        <a:srgbClr val="53A9CD"/>
      </a:accent1>
      <a:accent2>
        <a:srgbClr val="005078"/>
      </a:accent2>
      <a:accent3>
        <a:srgbClr val="FFE996"/>
      </a:accent3>
      <a:accent4>
        <a:srgbClr val="E2DFD8"/>
      </a:accent4>
      <a:accent5>
        <a:srgbClr val="C8C3BE"/>
      </a:accent5>
      <a:accent6>
        <a:srgbClr val="999390"/>
      </a:accent6>
      <a:hlink>
        <a:srgbClr val="53A9CD"/>
      </a:hlink>
      <a:folHlink>
        <a:srgbClr val="53A9CD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Q_Powerpoint standard (1)">
  <a:themeElements>
    <a:clrScheme name="Q THF">
      <a:dk1>
        <a:srgbClr val="1C1C1C"/>
      </a:dk1>
      <a:lt1>
        <a:srgbClr val="FFFFFF"/>
      </a:lt1>
      <a:dk2>
        <a:srgbClr val="DD0031"/>
      </a:dk2>
      <a:lt2>
        <a:srgbClr val="092A40"/>
      </a:lt2>
      <a:accent1>
        <a:srgbClr val="53A9CD"/>
      </a:accent1>
      <a:accent2>
        <a:srgbClr val="005078"/>
      </a:accent2>
      <a:accent3>
        <a:srgbClr val="FFE996"/>
      </a:accent3>
      <a:accent4>
        <a:srgbClr val="E2DFD8"/>
      </a:accent4>
      <a:accent5>
        <a:srgbClr val="C8C3BE"/>
      </a:accent5>
      <a:accent6>
        <a:srgbClr val="999390"/>
      </a:accent6>
      <a:hlink>
        <a:srgbClr val="53A9CD"/>
      </a:hlink>
      <a:folHlink>
        <a:srgbClr val="53A9CD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Q_Powerpoint 16x9</Template>
  <TotalTime>4214</TotalTime>
  <Words>482</Words>
  <Application>Microsoft Office PowerPoint</Application>
  <PresentationFormat>On-screen Show (16:9)</PresentationFormat>
  <Paragraphs>118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Wingdings</vt:lpstr>
      <vt:lpstr>Q_Powerpoint 16x9</vt:lpstr>
      <vt:lpstr>1_Q_Powerpoint standard (1)</vt:lpstr>
      <vt:lpstr>Q SIG primary care</vt:lpstr>
      <vt:lpstr>My name is………………………</vt:lpstr>
      <vt:lpstr>         Why a special interest group in Q ?</vt:lpstr>
      <vt:lpstr>What have we done so far?  55 members</vt:lpstr>
      <vt:lpstr>Regular webinars</vt:lpstr>
      <vt:lpstr> in this PC SIG for Q we have……..</vt:lpstr>
      <vt:lpstr>How can we work with patients to deliver QI?</vt:lpstr>
      <vt:lpstr>Can you make a difference?</vt:lpstr>
      <vt:lpstr>Can we be the catalyst for QI in primary care? </vt:lpstr>
      <vt:lpstr>Joining Q ………Easy to apply…….</vt:lpstr>
      <vt:lpstr>PowerPoint Presentation</vt:lpstr>
      <vt:lpstr>What’s trending ? Huddles…..</vt:lpstr>
      <vt:lpstr>PowerPoint Presentation</vt:lpstr>
      <vt:lpstr>Thanks</vt:lpstr>
      <vt:lpstr>Introducing Dr Berwick’s video</vt:lpstr>
      <vt:lpstr>Pause tape at 10.54</vt:lpstr>
      <vt:lpstr>Ideas from the presentation</vt:lpstr>
      <vt:lpstr>Please form groups</vt:lpstr>
      <vt:lpstr>PowerPoint Presentation</vt:lpstr>
      <vt:lpstr>And</vt:lpstr>
      <vt:lpstr>Start  tape at 10.54</vt:lpstr>
      <vt:lpstr>Invite speakers or visit!</vt:lpstr>
      <vt:lpstr>Alaska Native Medical Centre</vt:lpstr>
      <vt:lpstr>Testing</vt:lpstr>
      <vt:lpstr>Invite The Patients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Ashlee Biggs</dc:creator>
  <cp:lastModifiedBy>steve fisher</cp:lastModifiedBy>
  <cp:revision>340</cp:revision>
  <cp:lastPrinted>2017-03-22T11:43:11Z</cp:lastPrinted>
  <dcterms:created xsi:type="dcterms:W3CDTF">2016-06-06T12:01:21Z</dcterms:created>
  <dcterms:modified xsi:type="dcterms:W3CDTF">2018-12-08T13:37:04Z</dcterms:modified>
</cp:coreProperties>
</file>