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0" r:id="rId3"/>
    <p:sldId id="279" r:id="rId4"/>
    <p:sldId id="280" r:id="rId5"/>
    <p:sldId id="326" r:id="rId6"/>
    <p:sldId id="327" r:id="rId7"/>
    <p:sldId id="339" r:id="rId8"/>
    <p:sldId id="332" r:id="rId9"/>
    <p:sldId id="257" r:id="rId10"/>
    <p:sldId id="319" r:id="rId11"/>
    <p:sldId id="320" r:id="rId12"/>
    <p:sldId id="340" r:id="rId13"/>
    <p:sldId id="330" r:id="rId14"/>
    <p:sldId id="287" r:id="rId15"/>
    <p:sldId id="324" r:id="rId16"/>
    <p:sldId id="325" r:id="rId17"/>
    <p:sldId id="288" r:id="rId18"/>
    <p:sldId id="336" r:id="rId19"/>
    <p:sldId id="289" r:id="rId20"/>
    <p:sldId id="290" r:id="rId21"/>
    <p:sldId id="323" r:id="rId22"/>
    <p:sldId id="297" r:id="rId23"/>
    <p:sldId id="299" r:id="rId24"/>
    <p:sldId id="305" r:id="rId25"/>
    <p:sldId id="302" r:id="rId26"/>
    <p:sldId id="307" r:id="rId27"/>
    <p:sldId id="317" r:id="rId28"/>
    <p:sldId id="309" r:id="rId29"/>
    <p:sldId id="315" r:id="rId30"/>
    <p:sldId id="283" r:id="rId31"/>
    <p:sldId id="338" r:id="rId32"/>
    <p:sldId id="316" r:id="rId33"/>
    <p:sldId id="306" r:id="rId34"/>
    <p:sldId id="322" r:id="rId35"/>
    <p:sldId id="314" r:id="rId3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Dudley" initials="JD" lastIdx="1" clrIdx="0">
    <p:extLst>
      <p:ext uri="{19B8F6BF-5375-455C-9EA6-DF929625EA0E}">
        <p15:presenceInfo xmlns:p15="http://schemas.microsoft.com/office/powerpoint/2012/main" userId="d399fa48fe0bfd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9415"/>
    <a:srgbClr val="C44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8" autoAdjust="0"/>
    <p:restoredTop sz="89112" autoAdjust="0"/>
  </p:normalViewPr>
  <p:slideViewPr>
    <p:cSldViewPr snapToGrid="0">
      <p:cViewPr varScale="1">
        <p:scale>
          <a:sx n="113" d="100"/>
          <a:sy n="113" d="100"/>
        </p:scale>
        <p:origin x="300"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1662387769361"/>
          <c:y val="1.1950996745360965E-3"/>
          <c:w val="0.94133277710005847"/>
          <c:h val="0.99236355491551054"/>
        </c:manualLayout>
      </c:layout>
      <c:pieChart>
        <c:varyColors val="1"/>
        <c:ser>
          <c:idx val="0"/>
          <c:order val="0"/>
          <c:spPr>
            <a:ln>
              <a:noFill/>
            </a:ln>
          </c:spPr>
          <c:explosion val="7"/>
          <c:dPt>
            <c:idx val="0"/>
            <c:bubble3D val="0"/>
            <c:spPr>
              <a:solidFill>
                <a:schemeClr val="accent1"/>
              </a:solidFill>
              <a:ln w="19050">
                <a:noFill/>
              </a:ln>
              <a:effectLst/>
            </c:spPr>
            <c:extLst>
              <c:ext xmlns:c16="http://schemas.microsoft.com/office/drawing/2014/chart" uri="{C3380CC4-5D6E-409C-BE32-E72D297353CC}">
                <c16:uniqueId val="{00000001-4721-48E5-B518-48421B363645}"/>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4721-48E5-B518-48421B363645}"/>
              </c:ext>
            </c:extLst>
          </c:dPt>
          <c:dPt>
            <c:idx val="2"/>
            <c:bubble3D val="0"/>
            <c:spPr>
              <a:solidFill>
                <a:schemeClr val="accent1">
                  <a:lumMod val="60000"/>
                  <a:lumOff val="40000"/>
                </a:schemeClr>
              </a:solidFill>
              <a:ln w="19050">
                <a:noFill/>
              </a:ln>
              <a:effectLst/>
            </c:spPr>
            <c:extLst>
              <c:ext xmlns:c16="http://schemas.microsoft.com/office/drawing/2014/chart" uri="{C3380CC4-5D6E-409C-BE32-E72D297353CC}">
                <c16:uniqueId val="{00000005-4721-48E5-B518-48421B363645}"/>
              </c:ext>
            </c:extLst>
          </c:dPt>
          <c:val>
            <c:numRef>
              <c:f>Sheet1!$A$1:$A$3</c:f>
              <c:numCache>
                <c:formatCode>0%</c:formatCode>
                <c:ptCount val="3"/>
                <c:pt idx="0">
                  <c:v>0.4</c:v>
                </c:pt>
                <c:pt idx="1">
                  <c:v>0.1</c:v>
                </c:pt>
                <c:pt idx="2">
                  <c:v>0.5</c:v>
                </c:pt>
              </c:numCache>
            </c:numRef>
          </c:val>
          <c:extLst>
            <c:ext xmlns:c16="http://schemas.microsoft.com/office/drawing/2014/chart" uri="{C3380CC4-5D6E-409C-BE32-E72D297353CC}">
              <c16:uniqueId val="{00000006-4721-48E5-B518-48421B3636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5-29T14:25:34.169"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20FA5-1D19-432C-8655-6B5BD534470B}" type="doc">
      <dgm:prSet loTypeId="urn:microsoft.com/office/officeart/2005/8/layout/cycle8" loCatId="cycle" qsTypeId="urn:microsoft.com/office/officeart/2005/8/quickstyle/simple3" qsCatId="simple" csTypeId="urn:microsoft.com/office/officeart/2005/8/colors/accent6_2" csCatId="accent6" phldr="1"/>
      <dgm:spPr/>
    </dgm:pt>
    <dgm:pt modelId="{0FDCB551-9468-4C7A-8CB9-DB258318701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GB" dirty="0">
              <a:latin typeface="Arial" panose="020B0604020202020204" pitchFamily="34" charset="0"/>
              <a:cs typeface="Arial" panose="020B0604020202020204" pitchFamily="34" charset="0"/>
            </a:rPr>
            <a:t>Plan</a:t>
          </a:r>
        </a:p>
      </dgm:t>
    </dgm:pt>
    <dgm:pt modelId="{7CB5505B-1272-4895-9B19-E11CF7EA628F}" type="parTrans" cxnId="{397ED354-4A9E-4384-ABD8-10FF393CAB69}">
      <dgm:prSet/>
      <dgm:spPr/>
      <dgm:t>
        <a:bodyPr/>
        <a:lstStyle/>
        <a:p>
          <a:endParaRPr lang="en-GB"/>
        </a:p>
      </dgm:t>
    </dgm:pt>
    <dgm:pt modelId="{6BBB5924-64DF-449E-9074-453878F9800F}" type="sibTrans" cxnId="{397ED354-4A9E-4384-ABD8-10FF393CAB69}">
      <dgm:prSet/>
      <dgm:spPr/>
      <dgm:t>
        <a:bodyPr/>
        <a:lstStyle/>
        <a:p>
          <a:endParaRPr lang="en-GB"/>
        </a:p>
      </dgm:t>
    </dgm:pt>
    <dgm:pt modelId="{6962C667-C8A4-4B5C-A72C-C4F2FE9403EC}">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GB" dirty="0">
              <a:latin typeface="Arial" panose="020B0604020202020204" pitchFamily="34" charset="0"/>
              <a:cs typeface="Arial" panose="020B0604020202020204" pitchFamily="34" charset="0"/>
            </a:rPr>
            <a:t>Study</a:t>
          </a:r>
        </a:p>
      </dgm:t>
    </dgm:pt>
    <dgm:pt modelId="{071477FB-11A6-458F-AD59-D3BBA7FBA822}" type="parTrans" cxnId="{A7FDB1EF-66A6-40C4-B530-6E4EF512D24E}">
      <dgm:prSet/>
      <dgm:spPr/>
      <dgm:t>
        <a:bodyPr/>
        <a:lstStyle/>
        <a:p>
          <a:endParaRPr lang="en-GB"/>
        </a:p>
      </dgm:t>
    </dgm:pt>
    <dgm:pt modelId="{D5AF0FE4-7494-413F-B1D3-0635EB5705CF}" type="sibTrans" cxnId="{A7FDB1EF-66A6-40C4-B530-6E4EF512D24E}">
      <dgm:prSet/>
      <dgm:spPr/>
      <dgm:t>
        <a:bodyPr/>
        <a:lstStyle/>
        <a:p>
          <a:endParaRPr lang="en-GB"/>
        </a:p>
      </dgm:t>
    </dgm:pt>
    <dgm:pt modelId="{E6DE829E-0929-4841-9237-4C41A2103FBD}">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GB" dirty="0">
              <a:latin typeface="Arial" panose="020B0604020202020204" pitchFamily="34" charset="0"/>
              <a:cs typeface="Arial" panose="020B0604020202020204" pitchFamily="34" charset="0"/>
            </a:rPr>
            <a:t>Act</a:t>
          </a:r>
        </a:p>
      </dgm:t>
    </dgm:pt>
    <dgm:pt modelId="{48CDA6BF-08E1-49EF-A81D-F55B8617BFEC}" type="parTrans" cxnId="{51AB6F1C-F942-495B-8CC6-E267F427B4D9}">
      <dgm:prSet/>
      <dgm:spPr/>
      <dgm:t>
        <a:bodyPr/>
        <a:lstStyle/>
        <a:p>
          <a:endParaRPr lang="en-GB"/>
        </a:p>
      </dgm:t>
    </dgm:pt>
    <dgm:pt modelId="{FE669816-5B1F-445C-840F-B0A211EC23EA}" type="sibTrans" cxnId="{51AB6F1C-F942-495B-8CC6-E267F427B4D9}">
      <dgm:prSet/>
      <dgm:spPr/>
      <dgm:t>
        <a:bodyPr/>
        <a:lstStyle/>
        <a:p>
          <a:endParaRPr lang="en-GB"/>
        </a:p>
      </dgm:t>
    </dgm:pt>
    <dgm:pt modelId="{B50EF659-D353-4EA0-820D-5C318DC765D5}">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GB" dirty="0">
              <a:latin typeface="Arial" panose="020B0604020202020204" pitchFamily="34" charset="0"/>
              <a:cs typeface="Arial" panose="020B0604020202020204" pitchFamily="34" charset="0"/>
            </a:rPr>
            <a:t>Do</a:t>
          </a:r>
        </a:p>
      </dgm:t>
    </dgm:pt>
    <dgm:pt modelId="{FD30EB74-169E-4B97-B89A-F4E3FAC0CD38}" type="parTrans" cxnId="{E0EABD9B-7C56-4FCB-8F75-2BC026F8F648}">
      <dgm:prSet/>
      <dgm:spPr/>
      <dgm:t>
        <a:bodyPr/>
        <a:lstStyle/>
        <a:p>
          <a:endParaRPr lang="en-GB"/>
        </a:p>
      </dgm:t>
    </dgm:pt>
    <dgm:pt modelId="{16E70C03-7743-4D95-967E-409204D207E7}" type="sibTrans" cxnId="{E0EABD9B-7C56-4FCB-8F75-2BC026F8F648}">
      <dgm:prSet/>
      <dgm:spPr/>
      <dgm:t>
        <a:bodyPr/>
        <a:lstStyle/>
        <a:p>
          <a:endParaRPr lang="en-GB"/>
        </a:p>
      </dgm:t>
    </dgm:pt>
    <dgm:pt modelId="{9BF7CFCF-A1C0-49C9-8B04-4F6FD3936171}" type="pres">
      <dgm:prSet presAssocID="{9C720FA5-1D19-432C-8655-6B5BD534470B}" presName="compositeShape" presStyleCnt="0">
        <dgm:presLayoutVars>
          <dgm:chMax val="7"/>
          <dgm:dir/>
          <dgm:resizeHandles val="exact"/>
        </dgm:presLayoutVars>
      </dgm:prSet>
      <dgm:spPr/>
    </dgm:pt>
    <dgm:pt modelId="{2CE7BF34-B4CC-4443-AFD3-70933AD1D0B6}" type="pres">
      <dgm:prSet presAssocID="{9C720FA5-1D19-432C-8655-6B5BD534470B}" presName="wedge1" presStyleLbl="node1" presStyleIdx="0" presStyleCnt="4"/>
      <dgm:spPr/>
    </dgm:pt>
    <dgm:pt modelId="{09E3C945-2E00-492D-BADB-DA850D74A2D7}" type="pres">
      <dgm:prSet presAssocID="{9C720FA5-1D19-432C-8655-6B5BD534470B}" presName="dummy1a" presStyleCnt="0"/>
      <dgm:spPr/>
    </dgm:pt>
    <dgm:pt modelId="{2B88C405-91D3-4868-BA6C-BD470AC48466}" type="pres">
      <dgm:prSet presAssocID="{9C720FA5-1D19-432C-8655-6B5BD534470B}" presName="dummy1b" presStyleCnt="0"/>
      <dgm:spPr/>
    </dgm:pt>
    <dgm:pt modelId="{2430B6BD-716F-4CD2-9335-82E99C6E1E87}" type="pres">
      <dgm:prSet presAssocID="{9C720FA5-1D19-432C-8655-6B5BD534470B}" presName="wedge1Tx" presStyleLbl="node1" presStyleIdx="0" presStyleCnt="4">
        <dgm:presLayoutVars>
          <dgm:chMax val="0"/>
          <dgm:chPref val="0"/>
          <dgm:bulletEnabled val="1"/>
        </dgm:presLayoutVars>
      </dgm:prSet>
      <dgm:spPr/>
    </dgm:pt>
    <dgm:pt modelId="{60EDA352-A9BC-4EAA-8B55-A117F95293DF}" type="pres">
      <dgm:prSet presAssocID="{9C720FA5-1D19-432C-8655-6B5BD534470B}" presName="wedge2" presStyleLbl="node1" presStyleIdx="1" presStyleCnt="4"/>
      <dgm:spPr/>
    </dgm:pt>
    <dgm:pt modelId="{E5835F42-EE8E-4A79-AA7F-EDBA0FC04E03}" type="pres">
      <dgm:prSet presAssocID="{9C720FA5-1D19-432C-8655-6B5BD534470B}" presName="dummy2a" presStyleCnt="0"/>
      <dgm:spPr/>
    </dgm:pt>
    <dgm:pt modelId="{B2C8D99B-1041-472B-91A8-011127C9CB63}" type="pres">
      <dgm:prSet presAssocID="{9C720FA5-1D19-432C-8655-6B5BD534470B}" presName="dummy2b" presStyleCnt="0"/>
      <dgm:spPr/>
    </dgm:pt>
    <dgm:pt modelId="{71F04133-6C39-43EE-B777-F00CF96E5050}" type="pres">
      <dgm:prSet presAssocID="{9C720FA5-1D19-432C-8655-6B5BD534470B}" presName="wedge2Tx" presStyleLbl="node1" presStyleIdx="1" presStyleCnt="4">
        <dgm:presLayoutVars>
          <dgm:chMax val="0"/>
          <dgm:chPref val="0"/>
          <dgm:bulletEnabled val="1"/>
        </dgm:presLayoutVars>
      </dgm:prSet>
      <dgm:spPr/>
    </dgm:pt>
    <dgm:pt modelId="{0226C1C5-02A7-4F53-8C56-8A51A3B6E8CF}" type="pres">
      <dgm:prSet presAssocID="{9C720FA5-1D19-432C-8655-6B5BD534470B}" presName="wedge3" presStyleLbl="node1" presStyleIdx="2" presStyleCnt="4"/>
      <dgm:spPr/>
    </dgm:pt>
    <dgm:pt modelId="{1F3CF74E-7C1E-4EA8-82C7-A3FD45DAC83C}" type="pres">
      <dgm:prSet presAssocID="{9C720FA5-1D19-432C-8655-6B5BD534470B}" presName="dummy3a" presStyleCnt="0"/>
      <dgm:spPr/>
    </dgm:pt>
    <dgm:pt modelId="{BEF2FBF8-FBD8-4DB7-A824-18023B6FDF7D}" type="pres">
      <dgm:prSet presAssocID="{9C720FA5-1D19-432C-8655-6B5BD534470B}" presName="dummy3b" presStyleCnt="0"/>
      <dgm:spPr/>
    </dgm:pt>
    <dgm:pt modelId="{690B2C98-D550-4966-9754-9EBE5F1D754F}" type="pres">
      <dgm:prSet presAssocID="{9C720FA5-1D19-432C-8655-6B5BD534470B}" presName="wedge3Tx" presStyleLbl="node1" presStyleIdx="2" presStyleCnt="4">
        <dgm:presLayoutVars>
          <dgm:chMax val="0"/>
          <dgm:chPref val="0"/>
          <dgm:bulletEnabled val="1"/>
        </dgm:presLayoutVars>
      </dgm:prSet>
      <dgm:spPr/>
    </dgm:pt>
    <dgm:pt modelId="{E5CFA913-27C8-4F69-A6CF-740E8974833E}" type="pres">
      <dgm:prSet presAssocID="{9C720FA5-1D19-432C-8655-6B5BD534470B}" presName="wedge4" presStyleLbl="node1" presStyleIdx="3" presStyleCnt="4"/>
      <dgm:spPr/>
    </dgm:pt>
    <dgm:pt modelId="{E2E29BD7-6C02-4E08-8DA4-2FFDE45640D3}" type="pres">
      <dgm:prSet presAssocID="{9C720FA5-1D19-432C-8655-6B5BD534470B}" presName="dummy4a" presStyleCnt="0"/>
      <dgm:spPr/>
    </dgm:pt>
    <dgm:pt modelId="{594E874E-8EAE-44D2-A1CC-49F84341A90F}" type="pres">
      <dgm:prSet presAssocID="{9C720FA5-1D19-432C-8655-6B5BD534470B}" presName="dummy4b" presStyleCnt="0"/>
      <dgm:spPr/>
    </dgm:pt>
    <dgm:pt modelId="{7C9C38F9-E6FC-4055-8D66-0FD90420F971}" type="pres">
      <dgm:prSet presAssocID="{9C720FA5-1D19-432C-8655-6B5BD534470B}" presName="wedge4Tx" presStyleLbl="node1" presStyleIdx="3" presStyleCnt="4">
        <dgm:presLayoutVars>
          <dgm:chMax val="0"/>
          <dgm:chPref val="0"/>
          <dgm:bulletEnabled val="1"/>
        </dgm:presLayoutVars>
      </dgm:prSet>
      <dgm:spPr/>
    </dgm:pt>
    <dgm:pt modelId="{D81E8CBF-649A-4561-9C2C-03B612027BB2}" type="pres">
      <dgm:prSet presAssocID="{6BBB5924-64DF-449E-9074-453878F9800F}" presName="arrowWedge1" presStyleLbl="fgSibTrans2D1" presStyleIdx="0" presStyleCnt="4"/>
      <dgm:spPr/>
    </dgm:pt>
    <dgm:pt modelId="{570DAEA4-33A7-4CA9-AD54-0C2796B0D6BA}" type="pres">
      <dgm:prSet presAssocID="{16E70C03-7743-4D95-967E-409204D207E7}" presName="arrowWedge2" presStyleLbl="fgSibTrans2D1" presStyleIdx="1" presStyleCnt="4"/>
      <dgm:spPr/>
    </dgm:pt>
    <dgm:pt modelId="{162048E9-722E-43ED-81D7-0ED04040544B}" type="pres">
      <dgm:prSet presAssocID="{D5AF0FE4-7494-413F-B1D3-0635EB5705CF}" presName="arrowWedge3" presStyleLbl="fgSibTrans2D1" presStyleIdx="2" presStyleCnt="4"/>
      <dgm:spPr/>
    </dgm:pt>
    <dgm:pt modelId="{98E3F093-BAFB-48CE-A7E0-69D9B0778DF5}" type="pres">
      <dgm:prSet presAssocID="{FE669816-5B1F-445C-840F-B0A211EC23EA}" presName="arrowWedge4" presStyleLbl="fgSibTrans2D1" presStyleIdx="3" presStyleCnt="4"/>
      <dgm:spPr/>
    </dgm:pt>
  </dgm:ptLst>
  <dgm:cxnLst>
    <dgm:cxn modelId="{DCA3BA09-0882-431E-8798-0973EED4DD41}" type="presOf" srcId="{E6DE829E-0929-4841-9237-4C41A2103FBD}" destId="{7C9C38F9-E6FC-4055-8D66-0FD90420F971}" srcOrd="1" destOrd="0" presId="urn:microsoft.com/office/officeart/2005/8/layout/cycle8"/>
    <dgm:cxn modelId="{E24FF50A-DCA6-43B0-9DFB-067292BF48AD}" type="presOf" srcId="{9C720FA5-1D19-432C-8655-6B5BD534470B}" destId="{9BF7CFCF-A1C0-49C9-8B04-4F6FD3936171}" srcOrd="0" destOrd="0" presId="urn:microsoft.com/office/officeart/2005/8/layout/cycle8"/>
    <dgm:cxn modelId="{51AB6F1C-F942-495B-8CC6-E267F427B4D9}" srcId="{9C720FA5-1D19-432C-8655-6B5BD534470B}" destId="{E6DE829E-0929-4841-9237-4C41A2103FBD}" srcOrd="3" destOrd="0" parTransId="{48CDA6BF-08E1-49EF-A81D-F55B8617BFEC}" sibTransId="{FE669816-5B1F-445C-840F-B0A211EC23EA}"/>
    <dgm:cxn modelId="{EFE25736-1B24-43B9-AC57-EFCE070B9487}" type="presOf" srcId="{6962C667-C8A4-4B5C-A72C-C4F2FE9403EC}" destId="{0226C1C5-02A7-4F53-8C56-8A51A3B6E8CF}" srcOrd="0" destOrd="0" presId="urn:microsoft.com/office/officeart/2005/8/layout/cycle8"/>
    <dgm:cxn modelId="{A8EBFC38-D74B-44AC-939E-6E6E287E7D5E}" type="presOf" srcId="{6962C667-C8A4-4B5C-A72C-C4F2FE9403EC}" destId="{690B2C98-D550-4966-9754-9EBE5F1D754F}" srcOrd="1" destOrd="0" presId="urn:microsoft.com/office/officeart/2005/8/layout/cycle8"/>
    <dgm:cxn modelId="{27123439-256A-4323-837E-487CC0591EB5}" type="presOf" srcId="{0FDCB551-9468-4C7A-8CB9-DB2583187016}" destId="{2430B6BD-716F-4CD2-9335-82E99C6E1E87}" srcOrd="1" destOrd="0" presId="urn:microsoft.com/office/officeart/2005/8/layout/cycle8"/>
    <dgm:cxn modelId="{97263749-DBDF-43BD-B7FC-BF756900DE0B}" type="presOf" srcId="{B50EF659-D353-4EA0-820D-5C318DC765D5}" destId="{71F04133-6C39-43EE-B777-F00CF96E5050}" srcOrd="1" destOrd="0" presId="urn:microsoft.com/office/officeart/2005/8/layout/cycle8"/>
    <dgm:cxn modelId="{397ED354-4A9E-4384-ABD8-10FF393CAB69}" srcId="{9C720FA5-1D19-432C-8655-6B5BD534470B}" destId="{0FDCB551-9468-4C7A-8CB9-DB2583187016}" srcOrd="0" destOrd="0" parTransId="{7CB5505B-1272-4895-9B19-E11CF7EA628F}" sibTransId="{6BBB5924-64DF-449E-9074-453878F9800F}"/>
    <dgm:cxn modelId="{E0EABD9B-7C56-4FCB-8F75-2BC026F8F648}" srcId="{9C720FA5-1D19-432C-8655-6B5BD534470B}" destId="{B50EF659-D353-4EA0-820D-5C318DC765D5}" srcOrd="1" destOrd="0" parTransId="{FD30EB74-169E-4B97-B89A-F4E3FAC0CD38}" sibTransId="{16E70C03-7743-4D95-967E-409204D207E7}"/>
    <dgm:cxn modelId="{28C9F89D-B456-40B2-9FF5-7C7A094FD679}" type="presOf" srcId="{B50EF659-D353-4EA0-820D-5C318DC765D5}" destId="{60EDA352-A9BC-4EAA-8B55-A117F95293DF}" srcOrd="0" destOrd="0" presId="urn:microsoft.com/office/officeart/2005/8/layout/cycle8"/>
    <dgm:cxn modelId="{CB695CA1-E826-4836-A90E-41B6B616619B}" type="presOf" srcId="{0FDCB551-9468-4C7A-8CB9-DB2583187016}" destId="{2CE7BF34-B4CC-4443-AFD3-70933AD1D0B6}" srcOrd="0" destOrd="0" presId="urn:microsoft.com/office/officeart/2005/8/layout/cycle8"/>
    <dgm:cxn modelId="{A7FDB1EF-66A6-40C4-B530-6E4EF512D24E}" srcId="{9C720FA5-1D19-432C-8655-6B5BD534470B}" destId="{6962C667-C8A4-4B5C-A72C-C4F2FE9403EC}" srcOrd="2" destOrd="0" parTransId="{071477FB-11A6-458F-AD59-D3BBA7FBA822}" sibTransId="{D5AF0FE4-7494-413F-B1D3-0635EB5705CF}"/>
    <dgm:cxn modelId="{B7D39EF6-1067-463F-9845-E217CE57AAEF}" type="presOf" srcId="{E6DE829E-0929-4841-9237-4C41A2103FBD}" destId="{E5CFA913-27C8-4F69-A6CF-740E8974833E}" srcOrd="0" destOrd="0" presId="urn:microsoft.com/office/officeart/2005/8/layout/cycle8"/>
    <dgm:cxn modelId="{6CF90B0E-9A1D-4D66-8992-B4E4AD66B289}" type="presParOf" srcId="{9BF7CFCF-A1C0-49C9-8B04-4F6FD3936171}" destId="{2CE7BF34-B4CC-4443-AFD3-70933AD1D0B6}" srcOrd="0" destOrd="0" presId="urn:microsoft.com/office/officeart/2005/8/layout/cycle8"/>
    <dgm:cxn modelId="{C7FC67D4-D4FF-4027-A2BF-52A4885A71FE}" type="presParOf" srcId="{9BF7CFCF-A1C0-49C9-8B04-4F6FD3936171}" destId="{09E3C945-2E00-492D-BADB-DA850D74A2D7}" srcOrd="1" destOrd="0" presId="urn:microsoft.com/office/officeart/2005/8/layout/cycle8"/>
    <dgm:cxn modelId="{61AAE2DC-001D-44A4-BAC4-EDC876A07F55}" type="presParOf" srcId="{9BF7CFCF-A1C0-49C9-8B04-4F6FD3936171}" destId="{2B88C405-91D3-4868-BA6C-BD470AC48466}" srcOrd="2" destOrd="0" presId="urn:microsoft.com/office/officeart/2005/8/layout/cycle8"/>
    <dgm:cxn modelId="{CC05211D-CBF8-4BC8-8193-3BD6F5926957}" type="presParOf" srcId="{9BF7CFCF-A1C0-49C9-8B04-4F6FD3936171}" destId="{2430B6BD-716F-4CD2-9335-82E99C6E1E87}" srcOrd="3" destOrd="0" presId="urn:microsoft.com/office/officeart/2005/8/layout/cycle8"/>
    <dgm:cxn modelId="{DFFCC6F3-A80C-4D84-94DD-B369E9A47E18}" type="presParOf" srcId="{9BF7CFCF-A1C0-49C9-8B04-4F6FD3936171}" destId="{60EDA352-A9BC-4EAA-8B55-A117F95293DF}" srcOrd="4" destOrd="0" presId="urn:microsoft.com/office/officeart/2005/8/layout/cycle8"/>
    <dgm:cxn modelId="{3B171574-778D-4484-A222-731FAD853890}" type="presParOf" srcId="{9BF7CFCF-A1C0-49C9-8B04-4F6FD3936171}" destId="{E5835F42-EE8E-4A79-AA7F-EDBA0FC04E03}" srcOrd="5" destOrd="0" presId="urn:microsoft.com/office/officeart/2005/8/layout/cycle8"/>
    <dgm:cxn modelId="{E41BFC6D-0E66-4EE8-98D3-9AF4B7732FE3}" type="presParOf" srcId="{9BF7CFCF-A1C0-49C9-8B04-4F6FD3936171}" destId="{B2C8D99B-1041-472B-91A8-011127C9CB63}" srcOrd="6" destOrd="0" presId="urn:microsoft.com/office/officeart/2005/8/layout/cycle8"/>
    <dgm:cxn modelId="{3B3C01D5-27DA-4AFB-A6BD-3A16CD9A1391}" type="presParOf" srcId="{9BF7CFCF-A1C0-49C9-8B04-4F6FD3936171}" destId="{71F04133-6C39-43EE-B777-F00CF96E5050}" srcOrd="7" destOrd="0" presId="urn:microsoft.com/office/officeart/2005/8/layout/cycle8"/>
    <dgm:cxn modelId="{F2F0245E-521B-44C9-82D9-3E9ECC89E301}" type="presParOf" srcId="{9BF7CFCF-A1C0-49C9-8B04-4F6FD3936171}" destId="{0226C1C5-02A7-4F53-8C56-8A51A3B6E8CF}" srcOrd="8" destOrd="0" presId="urn:microsoft.com/office/officeart/2005/8/layout/cycle8"/>
    <dgm:cxn modelId="{28E45D8B-10E2-470E-9555-E31E6AA67920}" type="presParOf" srcId="{9BF7CFCF-A1C0-49C9-8B04-4F6FD3936171}" destId="{1F3CF74E-7C1E-4EA8-82C7-A3FD45DAC83C}" srcOrd="9" destOrd="0" presId="urn:microsoft.com/office/officeart/2005/8/layout/cycle8"/>
    <dgm:cxn modelId="{89616AC1-1537-4CDA-87D5-4A0721CA351F}" type="presParOf" srcId="{9BF7CFCF-A1C0-49C9-8B04-4F6FD3936171}" destId="{BEF2FBF8-FBD8-4DB7-A824-18023B6FDF7D}" srcOrd="10" destOrd="0" presId="urn:microsoft.com/office/officeart/2005/8/layout/cycle8"/>
    <dgm:cxn modelId="{7B19E5FC-4BF2-41E3-9C74-BF00EED68640}" type="presParOf" srcId="{9BF7CFCF-A1C0-49C9-8B04-4F6FD3936171}" destId="{690B2C98-D550-4966-9754-9EBE5F1D754F}" srcOrd="11" destOrd="0" presId="urn:microsoft.com/office/officeart/2005/8/layout/cycle8"/>
    <dgm:cxn modelId="{81E6D6C8-D7F3-4068-9CBF-16D49D3731A8}" type="presParOf" srcId="{9BF7CFCF-A1C0-49C9-8B04-4F6FD3936171}" destId="{E5CFA913-27C8-4F69-A6CF-740E8974833E}" srcOrd="12" destOrd="0" presId="urn:microsoft.com/office/officeart/2005/8/layout/cycle8"/>
    <dgm:cxn modelId="{8E3501F5-48B5-42D5-AEB4-95B5FC70D1A8}" type="presParOf" srcId="{9BF7CFCF-A1C0-49C9-8B04-4F6FD3936171}" destId="{E2E29BD7-6C02-4E08-8DA4-2FFDE45640D3}" srcOrd="13" destOrd="0" presId="urn:microsoft.com/office/officeart/2005/8/layout/cycle8"/>
    <dgm:cxn modelId="{D20ED103-0E0E-4F91-A61B-04559634C206}" type="presParOf" srcId="{9BF7CFCF-A1C0-49C9-8B04-4F6FD3936171}" destId="{594E874E-8EAE-44D2-A1CC-49F84341A90F}" srcOrd="14" destOrd="0" presId="urn:microsoft.com/office/officeart/2005/8/layout/cycle8"/>
    <dgm:cxn modelId="{635BFFB5-0CD2-4363-BEE3-A7AE71C82F19}" type="presParOf" srcId="{9BF7CFCF-A1C0-49C9-8B04-4F6FD3936171}" destId="{7C9C38F9-E6FC-4055-8D66-0FD90420F971}" srcOrd="15" destOrd="0" presId="urn:microsoft.com/office/officeart/2005/8/layout/cycle8"/>
    <dgm:cxn modelId="{5DFA2ED7-D117-42DB-97DD-2C7B983B5B5D}" type="presParOf" srcId="{9BF7CFCF-A1C0-49C9-8B04-4F6FD3936171}" destId="{D81E8CBF-649A-4561-9C2C-03B612027BB2}" srcOrd="16" destOrd="0" presId="urn:microsoft.com/office/officeart/2005/8/layout/cycle8"/>
    <dgm:cxn modelId="{1C0C5CE7-ADDD-4590-BB17-B30C9749C8CD}" type="presParOf" srcId="{9BF7CFCF-A1C0-49C9-8B04-4F6FD3936171}" destId="{570DAEA4-33A7-4CA9-AD54-0C2796B0D6BA}" srcOrd="17" destOrd="0" presId="urn:microsoft.com/office/officeart/2005/8/layout/cycle8"/>
    <dgm:cxn modelId="{2CFB06C5-5DA3-4EC7-BEFA-A4E0C759FBFD}" type="presParOf" srcId="{9BF7CFCF-A1C0-49C9-8B04-4F6FD3936171}" destId="{162048E9-722E-43ED-81D7-0ED04040544B}" srcOrd="18" destOrd="0" presId="urn:microsoft.com/office/officeart/2005/8/layout/cycle8"/>
    <dgm:cxn modelId="{7AAA8E42-6841-4287-8183-3EFE49CFD1CC}" type="presParOf" srcId="{9BF7CFCF-A1C0-49C9-8B04-4F6FD3936171}" destId="{98E3F093-BAFB-48CE-A7E0-69D9B0778DF5}" srcOrd="19"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BEB4C1-4B3C-48FF-BF5C-80CEE32D8FF0}" type="doc">
      <dgm:prSet loTypeId="urn:microsoft.com/office/officeart/2005/8/layout/hProcess9" loCatId="process" qsTypeId="urn:microsoft.com/office/officeart/2005/8/quickstyle/simple1" qsCatId="simple" csTypeId="urn:microsoft.com/office/officeart/2005/8/colors/accent1_2" csCatId="accent1" phldr="1"/>
      <dgm:spPr/>
    </dgm:pt>
    <dgm:pt modelId="{ADED61A2-668D-4E59-AAFB-6D2D0722D3F5}">
      <dgm:prSet phldrT="[Text]"/>
      <dgm:spPr/>
      <dgm:t>
        <a:bodyPr/>
        <a:lstStyle/>
        <a:p>
          <a:r>
            <a:rPr lang="en-GB" dirty="0"/>
            <a:t>Ask staff, “What matters to you?”</a:t>
          </a:r>
        </a:p>
      </dgm:t>
    </dgm:pt>
    <dgm:pt modelId="{EF6E792A-3549-4DB8-801B-F501FB641462}" type="parTrans" cxnId="{F1AC6DD7-8287-48D1-9E5C-FF661DFFB988}">
      <dgm:prSet/>
      <dgm:spPr/>
      <dgm:t>
        <a:bodyPr/>
        <a:lstStyle/>
        <a:p>
          <a:endParaRPr lang="en-GB"/>
        </a:p>
      </dgm:t>
    </dgm:pt>
    <dgm:pt modelId="{43B69802-0941-46A4-B90F-C89343734693}" type="sibTrans" cxnId="{F1AC6DD7-8287-48D1-9E5C-FF661DFFB988}">
      <dgm:prSet/>
      <dgm:spPr/>
      <dgm:t>
        <a:bodyPr/>
        <a:lstStyle/>
        <a:p>
          <a:endParaRPr lang="en-GB"/>
        </a:p>
      </dgm:t>
    </dgm:pt>
    <dgm:pt modelId="{EF1FC598-C3F6-45C5-87DA-E7217315FB50}">
      <dgm:prSet phldrT="[Text]"/>
      <dgm:spPr/>
      <dgm:t>
        <a:bodyPr/>
        <a:lstStyle/>
        <a:p>
          <a:r>
            <a:rPr lang="en-GB" dirty="0"/>
            <a:t>Identify frustrations (pebbles in your shoes)</a:t>
          </a:r>
        </a:p>
      </dgm:t>
    </dgm:pt>
    <dgm:pt modelId="{8538498D-4466-45AA-8E21-EAFE4CC16E0F}" type="parTrans" cxnId="{FE9EEF8E-B8A8-4ABB-B655-EE9D0DBA4890}">
      <dgm:prSet/>
      <dgm:spPr/>
      <dgm:t>
        <a:bodyPr/>
        <a:lstStyle/>
        <a:p>
          <a:endParaRPr lang="en-GB"/>
        </a:p>
      </dgm:t>
    </dgm:pt>
    <dgm:pt modelId="{66F529A4-6506-4BF6-9B9E-179A9FE54AD9}" type="sibTrans" cxnId="{FE9EEF8E-B8A8-4ABB-B655-EE9D0DBA4890}">
      <dgm:prSet/>
      <dgm:spPr/>
      <dgm:t>
        <a:bodyPr/>
        <a:lstStyle/>
        <a:p>
          <a:endParaRPr lang="en-GB"/>
        </a:p>
      </dgm:t>
    </dgm:pt>
    <dgm:pt modelId="{44CDAFDE-1924-41F5-B69B-18A9E89DF6CC}">
      <dgm:prSet phldrT="[Text]"/>
      <dgm:spPr/>
      <dgm:t>
        <a:bodyPr/>
        <a:lstStyle/>
        <a:p>
          <a:r>
            <a:rPr lang="en-GB" dirty="0"/>
            <a:t>Use improvement science to test approaches to improving joy in work</a:t>
          </a:r>
        </a:p>
      </dgm:t>
    </dgm:pt>
    <dgm:pt modelId="{E313154D-C9DD-4C2A-A7CE-3AB9B8DA8749}" type="parTrans" cxnId="{BC3D4C47-E21D-48A0-870D-2626BF4B6D42}">
      <dgm:prSet/>
      <dgm:spPr/>
      <dgm:t>
        <a:bodyPr/>
        <a:lstStyle/>
        <a:p>
          <a:endParaRPr lang="en-GB"/>
        </a:p>
      </dgm:t>
    </dgm:pt>
    <dgm:pt modelId="{8E6BE08E-E775-4B9E-8511-E60CE4C58392}" type="sibTrans" cxnId="{BC3D4C47-E21D-48A0-870D-2626BF4B6D42}">
      <dgm:prSet/>
      <dgm:spPr/>
      <dgm:t>
        <a:bodyPr/>
        <a:lstStyle/>
        <a:p>
          <a:endParaRPr lang="en-GB"/>
        </a:p>
      </dgm:t>
    </dgm:pt>
    <dgm:pt modelId="{5954F1B6-B369-49F0-9E03-22EDCB5EAE38}">
      <dgm:prSet/>
      <dgm:spPr/>
      <dgm:t>
        <a:bodyPr/>
        <a:lstStyle/>
        <a:p>
          <a:r>
            <a:rPr lang="en-GB" dirty="0"/>
            <a:t>Commitment to making joy in work a shared responsibility</a:t>
          </a:r>
        </a:p>
      </dgm:t>
    </dgm:pt>
    <dgm:pt modelId="{36F1E084-AFD3-401C-96BE-07D677A78A1B}" type="parTrans" cxnId="{3122626B-6037-495C-9A14-841F4073D52D}">
      <dgm:prSet/>
      <dgm:spPr/>
      <dgm:t>
        <a:bodyPr/>
        <a:lstStyle/>
        <a:p>
          <a:endParaRPr lang="en-GB"/>
        </a:p>
      </dgm:t>
    </dgm:pt>
    <dgm:pt modelId="{D7E208D8-E3D9-4945-B955-9B4BE026C66E}" type="sibTrans" cxnId="{3122626B-6037-495C-9A14-841F4073D52D}">
      <dgm:prSet/>
      <dgm:spPr/>
      <dgm:t>
        <a:bodyPr/>
        <a:lstStyle/>
        <a:p>
          <a:endParaRPr lang="en-GB"/>
        </a:p>
      </dgm:t>
    </dgm:pt>
    <dgm:pt modelId="{41BC99AE-0CD3-47F3-9D93-43EAFED3ACE8}" type="pres">
      <dgm:prSet presAssocID="{57BEB4C1-4B3C-48FF-BF5C-80CEE32D8FF0}" presName="CompostProcess" presStyleCnt="0">
        <dgm:presLayoutVars>
          <dgm:dir/>
          <dgm:resizeHandles val="exact"/>
        </dgm:presLayoutVars>
      </dgm:prSet>
      <dgm:spPr/>
    </dgm:pt>
    <dgm:pt modelId="{833DDECA-3F3C-4AA0-A5D5-3E5B35693648}" type="pres">
      <dgm:prSet presAssocID="{57BEB4C1-4B3C-48FF-BF5C-80CEE32D8FF0}" presName="arrow" presStyleLbl="bgShp" presStyleIdx="0" presStyleCnt="1" custLinFactNeighborY="214"/>
      <dgm:spPr/>
    </dgm:pt>
    <dgm:pt modelId="{03E6272B-6EEC-43AA-B1D4-1A7A5F59420D}" type="pres">
      <dgm:prSet presAssocID="{57BEB4C1-4B3C-48FF-BF5C-80CEE32D8FF0}" presName="linearProcess" presStyleCnt="0"/>
      <dgm:spPr/>
    </dgm:pt>
    <dgm:pt modelId="{C4A02988-0D5B-4DF8-81D8-26ACCCB48010}" type="pres">
      <dgm:prSet presAssocID="{ADED61A2-668D-4E59-AAFB-6D2D0722D3F5}" presName="textNode" presStyleLbl="node1" presStyleIdx="0" presStyleCnt="4">
        <dgm:presLayoutVars>
          <dgm:bulletEnabled val="1"/>
        </dgm:presLayoutVars>
      </dgm:prSet>
      <dgm:spPr/>
    </dgm:pt>
    <dgm:pt modelId="{C0DB713E-0BBB-4FAD-B53D-F449BC486A2C}" type="pres">
      <dgm:prSet presAssocID="{43B69802-0941-46A4-B90F-C89343734693}" presName="sibTrans" presStyleCnt="0"/>
      <dgm:spPr/>
    </dgm:pt>
    <dgm:pt modelId="{979998AE-C9BD-4F73-AA06-EB13BBE4C679}" type="pres">
      <dgm:prSet presAssocID="{EF1FC598-C3F6-45C5-87DA-E7217315FB50}" presName="textNode" presStyleLbl="node1" presStyleIdx="1" presStyleCnt="4">
        <dgm:presLayoutVars>
          <dgm:bulletEnabled val="1"/>
        </dgm:presLayoutVars>
      </dgm:prSet>
      <dgm:spPr/>
    </dgm:pt>
    <dgm:pt modelId="{36800E4D-79ED-46B2-9787-FD840D44C53D}" type="pres">
      <dgm:prSet presAssocID="{66F529A4-6506-4BF6-9B9E-179A9FE54AD9}" presName="sibTrans" presStyleCnt="0"/>
      <dgm:spPr/>
    </dgm:pt>
    <dgm:pt modelId="{F1583860-EF21-41B3-8296-63C2F162279A}" type="pres">
      <dgm:prSet presAssocID="{5954F1B6-B369-49F0-9E03-22EDCB5EAE38}" presName="textNode" presStyleLbl="node1" presStyleIdx="2" presStyleCnt="4">
        <dgm:presLayoutVars>
          <dgm:bulletEnabled val="1"/>
        </dgm:presLayoutVars>
      </dgm:prSet>
      <dgm:spPr/>
    </dgm:pt>
    <dgm:pt modelId="{E1C96EEB-46E9-44B9-9AA1-B68E767CD46B}" type="pres">
      <dgm:prSet presAssocID="{D7E208D8-E3D9-4945-B955-9B4BE026C66E}" presName="sibTrans" presStyleCnt="0"/>
      <dgm:spPr/>
    </dgm:pt>
    <dgm:pt modelId="{9DA163EC-5153-443D-AD9C-C334D61D8455}" type="pres">
      <dgm:prSet presAssocID="{44CDAFDE-1924-41F5-B69B-18A9E89DF6CC}" presName="textNode" presStyleLbl="node1" presStyleIdx="3" presStyleCnt="4">
        <dgm:presLayoutVars>
          <dgm:bulletEnabled val="1"/>
        </dgm:presLayoutVars>
      </dgm:prSet>
      <dgm:spPr/>
    </dgm:pt>
  </dgm:ptLst>
  <dgm:cxnLst>
    <dgm:cxn modelId="{BC3D4C47-E21D-48A0-870D-2626BF4B6D42}" srcId="{57BEB4C1-4B3C-48FF-BF5C-80CEE32D8FF0}" destId="{44CDAFDE-1924-41F5-B69B-18A9E89DF6CC}" srcOrd="3" destOrd="0" parTransId="{E313154D-C9DD-4C2A-A7CE-3AB9B8DA8749}" sibTransId="{8E6BE08E-E775-4B9E-8511-E60CE4C58392}"/>
    <dgm:cxn modelId="{3122626B-6037-495C-9A14-841F4073D52D}" srcId="{57BEB4C1-4B3C-48FF-BF5C-80CEE32D8FF0}" destId="{5954F1B6-B369-49F0-9E03-22EDCB5EAE38}" srcOrd="2" destOrd="0" parTransId="{36F1E084-AFD3-401C-96BE-07D677A78A1B}" sibTransId="{D7E208D8-E3D9-4945-B955-9B4BE026C66E}"/>
    <dgm:cxn modelId="{87537181-B1FE-4CC7-9370-96DC64273A58}" type="presOf" srcId="{EF1FC598-C3F6-45C5-87DA-E7217315FB50}" destId="{979998AE-C9BD-4F73-AA06-EB13BBE4C679}" srcOrd="0" destOrd="0" presId="urn:microsoft.com/office/officeart/2005/8/layout/hProcess9"/>
    <dgm:cxn modelId="{FE9EEF8E-B8A8-4ABB-B655-EE9D0DBA4890}" srcId="{57BEB4C1-4B3C-48FF-BF5C-80CEE32D8FF0}" destId="{EF1FC598-C3F6-45C5-87DA-E7217315FB50}" srcOrd="1" destOrd="0" parTransId="{8538498D-4466-45AA-8E21-EAFE4CC16E0F}" sibTransId="{66F529A4-6506-4BF6-9B9E-179A9FE54AD9}"/>
    <dgm:cxn modelId="{5A5830AB-D125-406B-9268-702E33DCCFE5}" type="presOf" srcId="{44CDAFDE-1924-41F5-B69B-18A9E89DF6CC}" destId="{9DA163EC-5153-443D-AD9C-C334D61D8455}" srcOrd="0" destOrd="0" presId="urn:microsoft.com/office/officeart/2005/8/layout/hProcess9"/>
    <dgm:cxn modelId="{6FE50CC0-8B13-406E-AA6D-81F3BF0CD8C3}" type="presOf" srcId="{ADED61A2-668D-4E59-AAFB-6D2D0722D3F5}" destId="{C4A02988-0D5B-4DF8-81D8-26ACCCB48010}" srcOrd="0" destOrd="0" presId="urn:microsoft.com/office/officeart/2005/8/layout/hProcess9"/>
    <dgm:cxn modelId="{F1AC6DD7-8287-48D1-9E5C-FF661DFFB988}" srcId="{57BEB4C1-4B3C-48FF-BF5C-80CEE32D8FF0}" destId="{ADED61A2-668D-4E59-AAFB-6D2D0722D3F5}" srcOrd="0" destOrd="0" parTransId="{EF6E792A-3549-4DB8-801B-F501FB641462}" sibTransId="{43B69802-0941-46A4-B90F-C89343734693}"/>
    <dgm:cxn modelId="{201C5DDA-A333-40E2-9271-1730F8381627}" type="presOf" srcId="{5954F1B6-B369-49F0-9E03-22EDCB5EAE38}" destId="{F1583860-EF21-41B3-8296-63C2F162279A}" srcOrd="0" destOrd="0" presId="urn:microsoft.com/office/officeart/2005/8/layout/hProcess9"/>
    <dgm:cxn modelId="{985261EE-756E-4087-B6D5-72A0BB6D4C31}" type="presOf" srcId="{57BEB4C1-4B3C-48FF-BF5C-80CEE32D8FF0}" destId="{41BC99AE-0CD3-47F3-9D93-43EAFED3ACE8}" srcOrd="0" destOrd="0" presId="urn:microsoft.com/office/officeart/2005/8/layout/hProcess9"/>
    <dgm:cxn modelId="{0D646442-9CFB-4516-A43A-79F298721463}" type="presParOf" srcId="{41BC99AE-0CD3-47F3-9D93-43EAFED3ACE8}" destId="{833DDECA-3F3C-4AA0-A5D5-3E5B35693648}" srcOrd="0" destOrd="0" presId="urn:microsoft.com/office/officeart/2005/8/layout/hProcess9"/>
    <dgm:cxn modelId="{F2BF6A60-C347-4334-AB93-571BBBFA313D}" type="presParOf" srcId="{41BC99AE-0CD3-47F3-9D93-43EAFED3ACE8}" destId="{03E6272B-6EEC-43AA-B1D4-1A7A5F59420D}" srcOrd="1" destOrd="0" presId="urn:microsoft.com/office/officeart/2005/8/layout/hProcess9"/>
    <dgm:cxn modelId="{5E903359-3A9A-4B50-90CA-75CEB8050FF1}" type="presParOf" srcId="{03E6272B-6EEC-43AA-B1D4-1A7A5F59420D}" destId="{C4A02988-0D5B-4DF8-81D8-26ACCCB48010}" srcOrd="0" destOrd="0" presId="urn:microsoft.com/office/officeart/2005/8/layout/hProcess9"/>
    <dgm:cxn modelId="{B1C1AC7A-53C0-4981-8CBC-5A1B2F59B439}" type="presParOf" srcId="{03E6272B-6EEC-43AA-B1D4-1A7A5F59420D}" destId="{C0DB713E-0BBB-4FAD-B53D-F449BC486A2C}" srcOrd="1" destOrd="0" presId="urn:microsoft.com/office/officeart/2005/8/layout/hProcess9"/>
    <dgm:cxn modelId="{E4A0792F-DEE9-4108-9831-FA8BC46A2E8B}" type="presParOf" srcId="{03E6272B-6EEC-43AA-B1D4-1A7A5F59420D}" destId="{979998AE-C9BD-4F73-AA06-EB13BBE4C679}" srcOrd="2" destOrd="0" presId="urn:microsoft.com/office/officeart/2005/8/layout/hProcess9"/>
    <dgm:cxn modelId="{47751D8A-DB62-4754-87F7-BC9A47854105}" type="presParOf" srcId="{03E6272B-6EEC-43AA-B1D4-1A7A5F59420D}" destId="{36800E4D-79ED-46B2-9787-FD840D44C53D}" srcOrd="3" destOrd="0" presId="urn:microsoft.com/office/officeart/2005/8/layout/hProcess9"/>
    <dgm:cxn modelId="{C27B7BCC-6F26-4ACA-9152-06049DE65AE7}" type="presParOf" srcId="{03E6272B-6EEC-43AA-B1D4-1A7A5F59420D}" destId="{F1583860-EF21-41B3-8296-63C2F162279A}" srcOrd="4" destOrd="0" presId="urn:microsoft.com/office/officeart/2005/8/layout/hProcess9"/>
    <dgm:cxn modelId="{09E238C3-0906-40E0-A0CD-33F2B6F3EBB0}" type="presParOf" srcId="{03E6272B-6EEC-43AA-B1D4-1A7A5F59420D}" destId="{E1C96EEB-46E9-44B9-9AA1-B68E767CD46B}" srcOrd="5" destOrd="0" presId="urn:microsoft.com/office/officeart/2005/8/layout/hProcess9"/>
    <dgm:cxn modelId="{E225E0E2-81A0-49D5-BF8D-D6218E90BBA3}" type="presParOf" srcId="{03E6272B-6EEC-43AA-B1D4-1A7A5F59420D}" destId="{9DA163EC-5153-443D-AD9C-C334D61D845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7BF34-B4CC-4443-AFD3-70933AD1D0B6}">
      <dsp:nvSpPr>
        <dsp:cNvPr id="0" name=""/>
        <dsp:cNvSpPr/>
      </dsp:nvSpPr>
      <dsp:spPr>
        <a:xfrm>
          <a:off x="599365" y="108997"/>
          <a:ext cx="1618787" cy="1618787"/>
        </a:xfrm>
        <a:prstGeom prst="pie">
          <a:avLst>
            <a:gd name="adj1" fmla="val 16200000"/>
            <a:gd name="adj2" fmla="val 0"/>
          </a:avLst>
        </a:prstGeom>
        <a:solidFill>
          <a:schemeClr val="accent1"/>
        </a:solidFill>
        <a:ln w="12700" cap="flat" cmpd="sng" algn="ctr">
          <a:solidFill>
            <a:schemeClr val="accent1">
              <a:shade val="50000"/>
            </a:schemeClr>
          </a:solid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Plan</a:t>
          </a:r>
        </a:p>
      </dsp:txBody>
      <dsp:txXfrm>
        <a:off x="1458671" y="444510"/>
        <a:ext cx="597409" cy="443239"/>
      </dsp:txXfrm>
    </dsp:sp>
    <dsp:sp modelId="{60EDA352-A9BC-4EAA-8B55-A117F95293DF}">
      <dsp:nvSpPr>
        <dsp:cNvPr id="0" name=""/>
        <dsp:cNvSpPr/>
      </dsp:nvSpPr>
      <dsp:spPr>
        <a:xfrm>
          <a:off x="599365" y="163342"/>
          <a:ext cx="1618787" cy="1618787"/>
        </a:xfrm>
        <a:prstGeom prst="pie">
          <a:avLst>
            <a:gd name="adj1" fmla="val 0"/>
            <a:gd name="adj2" fmla="val 5400000"/>
          </a:avLst>
        </a:prstGeom>
        <a:solidFill>
          <a:schemeClr val="accent1"/>
        </a:solidFill>
        <a:ln w="12700" cap="flat" cmpd="sng" algn="ctr">
          <a:solidFill>
            <a:schemeClr val="accent1">
              <a:shade val="50000"/>
            </a:schemeClr>
          </a:solid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Do</a:t>
          </a:r>
        </a:p>
      </dsp:txBody>
      <dsp:txXfrm>
        <a:off x="1458671" y="1003377"/>
        <a:ext cx="597409" cy="443239"/>
      </dsp:txXfrm>
    </dsp:sp>
    <dsp:sp modelId="{0226C1C5-02A7-4F53-8C56-8A51A3B6E8CF}">
      <dsp:nvSpPr>
        <dsp:cNvPr id="0" name=""/>
        <dsp:cNvSpPr/>
      </dsp:nvSpPr>
      <dsp:spPr>
        <a:xfrm>
          <a:off x="545020" y="163342"/>
          <a:ext cx="1618787" cy="1618787"/>
        </a:xfrm>
        <a:prstGeom prst="pie">
          <a:avLst>
            <a:gd name="adj1" fmla="val 5400000"/>
            <a:gd name="adj2" fmla="val 10800000"/>
          </a:avLst>
        </a:prstGeom>
        <a:solidFill>
          <a:schemeClr val="accent1"/>
        </a:solidFill>
        <a:ln w="12700" cap="flat" cmpd="sng" algn="ctr">
          <a:solidFill>
            <a:schemeClr val="accent1">
              <a:shade val="50000"/>
            </a:schemeClr>
          </a:solid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Study</a:t>
          </a:r>
        </a:p>
      </dsp:txBody>
      <dsp:txXfrm>
        <a:off x="707091" y="1003377"/>
        <a:ext cx="597409" cy="443239"/>
      </dsp:txXfrm>
    </dsp:sp>
    <dsp:sp modelId="{E5CFA913-27C8-4F69-A6CF-740E8974833E}">
      <dsp:nvSpPr>
        <dsp:cNvPr id="0" name=""/>
        <dsp:cNvSpPr/>
      </dsp:nvSpPr>
      <dsp:spPr>
        <a:xfrm>
          <a:off x="545020" y="108997"/>
          <a:ext cx="1618787" cy="1618787"/>
        </a:xfrm>
        <a:prstGeom prst="pie">
          <a:avLst>
            <a:gd name="adj1" fmla="val 10800000"/>
            <a:gd name="adj2" fmla="val 16200000"/>
          </a:avLst>
        </a:prstGeom>
        <a:solidFill>
          <a:schemeClr val="accent1"/>
        </a:solidFill>
        <a:ln w="12700" cap="flat" cmpd="sng" algn="ctr">
          <a:solidFill>
            <a:schemeClr val="accent1">
              <a:shade val="50000"/>
            </a:schemeClr>
          </a:solidFill>
          <a:prstDash val="solid"/>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Act</a:t>
          </a:r>
        </a:p>
      </dsp:txBody>
      <dsp:txXfrm>
        <a:off x="707091" y="444510"/>
        <a:ext cx="597409" cy="443239"/>
      </dsp:txXfrm>
    </dsp:sp>
    <dsp:sp modelId="{D81E8CBF-649A-4561-9C2C-03B612027BB2}">
      <dsp:nvSpPr>
        <dsp:cNvPr id="0" name=""/>
        <dsp:cNvSpPr/>
      </dsp:nvSpPr>
      <dsp:spPr>
        <a:xfrm>
          <a:off x="499154" y="8787"/>
          <a:ext cx="1819208" cy="1819208"/>
        </a:xfrm>
        <a:prstGeom prst="circularArrow">
          <a:avLst>
            <a:gd name="adj1" fmla="val 5085"/>
            <a:gd name="adj2" fmla="val 327528"/>
            <a:gd name="adj3" fmla="val 21272472"/>
            <a:gd name="adj4" fmla="val 16200000"/>
            <a:gd name="adj5" fmla="val 5932"/>
          </a:avLst>
        </a:prstGeom>
        <a:gradFill rotWithShape="0">
          <a:gsLst>
            <a:gs pos="0">
              <a:schemeClr val="accent6">
                <a:tint val="60000"/>
                <a:hueOff val="0"/>
                <a:satOff val="0"/>
                <a:lumOff val="0"/>
                <a:alphaOff val="0"/>
                <a:tint val="60000"/>
                <a:satMod val="100000"/>
                <a:lumMod val="110000"/>
              </a:schemeClr>
            </a:gs>
            <a:gs pos="100000">
              <a:schemeClr val="accent6">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70DAEA4-33A7-4CA9-AD54-0C2796B0D6BA}">
      <dsp:nvSpPr>
        <dsp:cNvPr id="0" name=""/>
        <dsp:cNvSpPr/>
      </dsp:nvSpPr>
      <dsp:spPr>
        <a:xfrm>
          <a:off x="499154" y="63132"/>
          <a:ext cx="1819208" cy="1819208"/>
        </a:xfrm>
        <a:prstGeom prst="circularArrow">
          <a:avLst>
            <a:gd name="adj1" fmla="val 5085"/>
            <a:gd name="adj2" fmla="val 327528"/>
            <a:gd name="adj3" fmla="val 5072472"/>
            <a:gd name="adj4" fmla="val 0"/>
            <a:gd name="adj5" fmla="val 5932"/>
          </a:avLst>
        </a:prstGeom>
        <a:gradFill rotWithShape="0">
          <a:gsLst>
            <a:gs pos="0">
              <a:schemeClr val="accent6">
                <a:tint val="60000"/>
                <a:hueOff val="0"/>
                <a:satOff val="0"/>
                <a:lumOff val="0"/>
                <a:alphaOff val="0"/>
                <a:tint val="60000"/>
                <a:satMod val="100000"/>
                <a:lumMod val="110000"/>
              </a:schemeClr>
            </a:gs>
            <a:gs pos="100000">
              <a:schemeClr val="accent6">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2048E9-722E-43ED-81D7-0ED04040544B}">
      <dsp:nvSpPr>
        <dsp:cNvPr id="0" name=""/>
        <dsp:cNvSpPr/>
      </dsp:nvSpPr>
      <dsp:spPr>
        <a:xfrm>
          <a:off x="444809" y="63132"/>
          <a:ext cx="1819208" cy="1819208"/>
        </a:xfrm>
        <a:prstGeom prst="circularArrow">
          <a:avLst>
            <a:gd name="adj1" fmla="val 5085"/>
            <a:gd name="adj2" fmla="val 327528"/>
            <a:gd name="adj3" fmla="val 10472472"/>
            <a:gd name="adj4" fmla="val 5400000"/>
            <a:gd name="adj5" fmla="val 5932"/>
          </a:avLst>
        </a:prstGeom>
        <a:gradFill rotWithShape="0">
          <a:gsLst>
            <a:gs pos="0">
              <a:schemeClr val="accent6">
                <a:tint val="60000"/>
                <a:hueOff val="0"/>
                <a:satOff val="0"/>
                <a:lumOff val="0"/>
                <a:alphaOff val="0"/>
                <a:tint val="60000"/>
                <a:satMod val="100000"/>
                <a:lumMod val="110000"/>
              </a:schemeClr>
            </a:gs>
            <a:gs pos="100000">
              <a:schemeClr val="accent6">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8E3F093-BAFB-48CE-A7E0-69D9B0778DF5}">
      <dsp:nvSpPr>
        <dsp:cNvPr id="0" name=""/>
        <dsp:cNvSpPr/>
      </dsp:nvSpPr>
      <dsp:spPr>
        <a:xfrm>
          <a:off x="444809" y="8787"/>
          <a:ext cx="1819208" cy="1819208"/>
        </a:xfrm>
        <a:prstGeom prst="circularArrow">
          <a:avLst>
            <a:gd name="adj1" fmla="val 5085"/>
            <a:gd name="adj2" fmla="val 327528"/>
            <a:gd name="adj3" fmla="val 15872472"/>
            <a:gd name="adj4" fmla="val 10800000"/>
            <a:gd name="adj5" fmla="val 5932"/>
          </a:avLst>
        </a:prstGeom>
        <a:gradFill rotWithShape="0">
          <a:gsLst>
            <a:gs pos="0">
              <a:schemeClr val="accent6">
                <a:tint val="60000"/>
                <a:hueOff val="0"/>
                <a:satOff val="0"/>
                <a:lumOff val="0"/>
                <a:alphaOff val="0"/>
                <a:tint val="60000"/>
                <a:satMod val="100000"/>
                <a:lumMod val="110000"/>
              </a:schemeClr>
            </a:gs>
            <a:gs pos="100000">
              <a:schemeClr val="accent6">
                <a:tint val="60000"/>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DDECA-3F3C-4AA0-A5D5-3E5B35693648}">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02988-0D5B-4DF8-81D8-26ACCCB48010}">
      <dsp:nvSpPr>
        <dsp:cNvPr id="0" name=""/>
        <dsp:cNvSpPr/>
      </dsp:nvSpPr>
      <dsp:spPr>
        <a:xfrm>
          <a:off x="4067" y="1625600"/>
          <a:ext cx="195659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Ask staff, “What matters to you?”</a:t>
          </a:r>
        </a:p>
      </dsp:txBody>
      <dsp:txXfrm>
        <a:off x="99580" y="1721113"/>
        <a:ext cx="1765567" cy="1976440"/>
      </dsp:txXfrm>
    </dsp:sp>
    <dsp:sp modelId="{979998AE-C9BD-4F73-AA06-EB13BBE4C679}">
      <dsp:nvSpPr>
        <dsp:cNvPr id="0" name=""/>
        <dsp:cNvSpPr/>
      </dsp:nvSpPr>
      <dsp:spPr>
        <a:xfrm>
          <a:off x="2058491" y="1625600"/>
          <a:ext cx="195659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Identify frustrations (pebbles in your shoes)</a:t>
          </a:r>
        </a:p>
      </dsp:txBody>
      <dsp:txXfrm>
        <a:off x="2154004" y="1721113"/>
        <a:ext cx="1765567" cy="1976440"/>
      </dsp:txXfrm>
    </dsp:sp>
    <dsp:sp modelId="{F1583860-EF21-41B3-8296-63C2F162279A}">
      <dsp:nvSpPr>
        <dsp:cNvPr id="0" name=""/>
        <dsp:cNvSpPr/>
      </dsp:nvSpPr>
      <dsp:spPr>
        <a:xfrm>
          <a:off x="4112914" y="1625600"/>
          <a:ext cx="195659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Commitment to making joy in work a shared responsibility</a:t>
          </a:r>
        </a:p>
      </dsp:txBody>
      <dsp:txXfrm>
        <a:off x="4208427" y="1721113"/>
        <a:ext cx="1765567" cy="1976440"/>
      </dsp:txXfrm>
    </dsp:sp>
    <dsp:sp modelId="{9DA163EC-5153-443D-AD9C-C334D61D8455}">
      <dsp:nvSpPr>
        <dsp:cNvPr id="0" name=""/>
        <dsp:cNvSpPr/>
      </dsp:nvSpPr>
      <dsp:spPr>
        <a:xfrm>
          <a:off x="6167338" y="1625600"/>
          <a:ext cx="1956593"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Use improvement science to test approaches to improving joy in work</a:t>
          </a:r>
        </a:p>
      </dsp:txBody>
      <dsp:txXfrm>
        <a:off x="6262851" y="1721113"/>
        <a:ext cx="1765567" cy="197644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0.30823</cdr:x>
      <cdr:y>0.44681</cdr:y>
    </cdr:from>
    <cdr:to>
      <cdr:x>0.54277</cdr:x>
      <cdr:y>0.6476</cdr:y>
    </cdr:to>
    <cdr:sp macro="" textlink="">
      <cdr:nvSpPr>
        <cdr:cNvPr id="2" name="TextBox 1">
          <a:extLst xmlns:a="http://schemas.openxmlformats.org/drawingml/2006/main">
            <a:ext uri="{FF2B5EF4-FFF2-40B4-BE49-F238E27FC236}">
              <a16:creationId xmlns:a16="http://schemas.microsoft.com/office/drawing/2014/main" id="{C363099E-F7E9-473D-8C73-8D5F17973418}"/>
            </a:ext>
          </a:extLst>
        </cdr:cNvPr>
        <cdr:cNvSpPr txBox="1"/>
      </cdr:nvSpPr>
      <cdr:spPr>
        <a:xfrm xmlns:a="http://schemas.openxmlformats.org/drawingml/2006/main">
          <a:off x="1448849" y="1607997"/>
          <a:ext cx="1102476" cy="722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b="1" dirty="0">
              <a:solidFill>
                <a:schemeClr val="tx1"/>
              </a:solidFill>
              <a:latin typeface="Gisha" panose="020B0604020202020204" pitchFamily="34" charset="-79"/>
              <a:cs typeface="Gisha" panose="020B0604020202020204" pitchFamily="34" charset="-79"/>
            </a:rPr>
            <a:t>50%</a:t>
          </a:r>
        </a:p>
      </cdr:txBody>
    </cdr:sp>
  </cdr:relSizeAnchor>
  <cdr:relSizeAnchor xmlns:cdr="http://schemas.openxmlformats.org/drawingml/2006/chartDrawing">
    <cdr:from>
      <cdr:x>0.64521</cdr:x>
      <cdr:y>0.30348</cdr:y>
    </cdr:from>
    <cdr:to>
      <cdr:x>0.87975</cdr:x>
      <cdr:y>0.50427</cdr:y>
    </cdr:to>
    <cdr:sp macro="" textlink="">
      <cdr:nvSpPr>
        <cdr:cNvPr id="3" name="TextBox 1">
          <a:extLst xmlns:a="http://schemas.openxmlformats.org/drawingml/2006/main">
            <a:ext uri="{FF2B5EF4-FFF2-40B4-BE49-F238E27FC236}">
              <a16:creationId xmlns:a16="http://schemas.microsoft.com/office/drawing/2014/main" id="{94B9814E-B892-EF77-9BA9-AC8BCDADBFAD}"/>
            </a:ext>
          </a:extLst>
        </cdr:cNvPr>
        <cdr:cNvSpPr txBox="1"/>
      </cdr:nvSpPr>
      <cdr:spPr>
        <a:xfrm xmlns:a="http://schemas.openxmlformats.org/drawingml/2006/main">
          <a:off x="3032854" y="1092200"/>
          <a:ext cx="1102476" cy="722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b="1" dirty="0">
              <a:solidFill>
                <a:schemeClr val="tx1"/>
              </a:solidFill>
              <a:latin typeface="Gisha" panose="020B0604020202020204" pitchFamily="34" charset="-79"/>
              <a:cs typeface="Gisha" panose="020B0604020202020204" pitchFamily="34" charset="-79"/>
            </a:rPr>
            <a:t>40%</a:t>
          </a:r>
        </a:p>
      </cdr:txBody>
    </cdr:sp>
  </cdr:relSizeAnchor>
  <cdr:relSizeAnchor xmlns:cdr="http://schemas.openxmlformats.org/drawingml/2006/chartDrawing">
    <cdr:from>
      <cdr:x>0</cdr:x>
      <cdr:y>0.7388</cdr:y>
    </cdr:from>
    <cdr:to>
      <cdr:x>0.20246</cdr:x>
      <cdr:y>0.84142</cdr:y>
    </cdr:to>
    <cdr:sp macro="" textlink="">
      <cdr:nvSpPr>
        <cdr:cNvPr id="6" name="TextBox 5">
          <a:extLst xmlns:a="http://schemas.openxmlformats.org/drawingml/2006/main">
            <a:ext uri="{FF2B5EF4-FFF2-40B4-BE49-F238E27FC236}">
              <a16:creationId xmlns:a16="http://schemas.microsoft.com/office/drawing/2014/main" id="{BA989D0F-5EC0-4049-85A4-5B4BEC0BE282}"/>
            </a:ext>
          </a:extLst>
        </cdr:cNvPr>
        <cdr:cNvSpPr txBox="1"/>
      </cdr:nvSpPr>
      <cdr:spPr>
        <a:xfrm xmlns:a="http://schemas.openxmlformats.org/drawingml/2006/main">
          <a:off x="-6603100" y="2658839"/>
          <a:ext cx="95166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400" b="1" dirty="0"/>
            <a:t>Genetics</a:t>
          </a:r>
          <a:r>
            <a:rPr lang="en-GB" b="1" dirty="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C92E2F2-635C-404D-ABA8-69D6F4EAFD67}" type="datetimeFigureOut">
              <a:rPr lang="en-GB" smtClean="0"/>
              <a:t>25/04/2024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29501A0-EC6F-4FA8-B9B7-B35FCBA30C86}" type="slidenum">
              <a:rPr lang="en-GB" smtClean="0"/>
              <a:t>‹#›</a:t>
            </a:fld>
            <a:endParaRPr lang="en-GB" dirty="0"/>
          </a:p>
        </p:txBody>
      </p:sp>
    </p:spTree>
    <p:extLst>
      <p:ext uri="{BB962C8B-B14F-4D97-AF65-F5344CB8AC3E}">
        <p14:creationId xmlns:p14="http://schemas.microsoft.com/office/powerpoint/2010/main" val="186302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a:t>
            </a:fld>
            <a:endParaRPr lang="en-GB" dirty="0"/>
          </a:p>
        </p:txBody>
      </p:sp>
    </p:spTree>
    <p:extLst>
      <p:ext uri="{BB962C8B-B14F-4D97-AF65-F5344CB8AC3E}">
        <p14:creationId xmlns:p14="http://schemas.microsoft.com/office/powerpoint/2010/main" val="132618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10</a:t>
            </a:fld>
            <a:endParaRPr lang="en-GB" dirty="0"/>
          </a:p>
        </p:txBody>
      </p:sp>
    </p:spTree>
    <p:extLst>
      <p:ext uri="{BB962C8B-B14F-4D97-AF65-F5344CB8AC3E}">
        <p14:creationId xmlns:p14="http://schemas.microsoft.com/office/powerpoint/2010/main" val="937802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11</a:t>
            </a:fld>
            <a:endParaRPr lang="en-GB" dirty="0"/>
          </a:p>
        </p:txBody>
      </p:sp>
    </p:spTree>
    <p:extLst>
      <p:ext uri="{BB962C8B-B14F-4D97-AF65-F5344CB8AC3E}">
        <p14:creationId xmlns:p14="http://schemas.microsoft.com/office/powerpoint/2010/main" val="265857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12</a:t>
            </a:fld>
            <a:endParaRPr lang="en-GB" dirty="0"/>
          </a:p>
        </p:txBody>
      </p:sp>
    </p:spTree>
    <p:extLst>
      <p:ext uri="{BB962C8B-B14F-4D97-AF65-F5344CB8AC3E}">
        <p14:creationId xmlns:p14="http://schemas.microsoft.com/office/powerpoint/2010/main" val="273833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9501A0-EC6F-4FA8-B9B7-B35FCBA30C86}" type="slidenum">
              <a:rPr lang="en-GB" smtClean="0"/>
              <a:t>13</a:t>
            </a:fld>
            <a:endParaRPr lang="en-GB" dirty="0"/>
          </a:p>
        </p:txBody>
      </p:sp>
    </p:spTree>
    <p:extLst>
      <p:ext uri="{BB962C8B-B14F-4D97-AF65-F5344CB8AC3E}">
        <p14:creationId xmlns:p14="http://schemas.microsoft.com/office/powerpoint/2010/main" val="418044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14</a:t>
            </a:fld>
            <a:endParaRPr lang="en-GB" dirty="0"/>
          </a:p>
        </p:txBody>
      </p:sp>
    </p:spTree>
    <p:extLst>
      <p:ext uri="{BB962C8B-B14F-4D97-AF65-F5344CB8AC3E}">
        <p14:creationId xmlns:p14="http://schemas.microsoft.com/office/powerpoint/2010/main" val="2558222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15</a:t>
            </a:fld>
            <a:endParaRPr lang="en-GB" dirty="0"/>
          </a:p>
        </p:txBody>
      </p:sp>
    </p:spTree>
    <p:extLst>
      <p:ext uri="{BB962C8B-B14F-4D97-AF65-F5344CB8AC3E}">
        <p14:creationId xmlns:p14="http://schemas.microsoft.com/office/powerpoint/2010/main" val="216312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16</a:t>
            </a:fld>
            <a:endParaRPr lang="en-GB" dirty="0"/>
          </a:p>
        </p:txBody>
      </p:sp>
    </p:spTree>
    <p:extLst>
      <p:ext uri="{BB962C8B-B14F-4D97-AF65-F5344CB8AC3E}">
        <p14:creationId xmlns:p14="http://schemas.microsoft.com/office/powerpoint/2010/main" val="48066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17</a:t>
            </a:fld>
            <a:endParaRPr lang="en-GB" dirty="0"/>
          </a:p>
        </p:txBody>
      </p:sp>
    </p:spTree>
    <p:extLst>
      <p:ext uri="{BB962C8B-B14F-4D97-AF65-F5344CB8AC3E}">
        <p14:creationId xmlns:p14="http://schemas.microsoft.com/office/powerpoint/2010/main" val="1634057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18</a:t>
            </a:fld>
            <a:endParaRPr lang="en-GB" dirty="0"/>
          </a:p>
        </p:txBody>
      </p:sp>
    </p:spTree>
    <p:extLst>
      <p:ext uri="{BB962C8B-B14F-4D97-AF65-F5344CB8AC3E}">
        <p14:creationId xmlns:p14="http://schemas.microsoft.com/office/powerpoint/2010/main" val="3355470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19</a:t>
            </a:fld>
            <a:endParaRPr lang="en-GB" dirty="0"/>
          </a:p>
        </p:txBody>
      </p:sp>
    </p:spTree>
    <p:extLst>
      <p:ext uri="{BB962C8B-B14F-4D97-AF65-F5344CB8AC3E}">
        <p14:creationId xmlns:p14="http://schemas.microsoft.com/office/powerpoint/2010/main" val="64342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06581F-CE46-4700-9432-A9AE85FB1ADD}" type="slidenum">
              <a:rPr lang="en-GB" smtClean="0"/>
              <a:t>2</a:t>
            </a:fld>
            <a:endParaRPr lang="en-GB"/>
          </a:p>
        </p:txBody>
      </p:sp>
    </p:spTree>
    <p:extLst>
      <p:ext uri="{BB962C8B-B14F-4D97-AF65-F5344CB8AC3E}">
        <p14:creationId xmlns:p14="http://schemas.microsoft.com/office/powerpoint/2010/main" val="4034455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20</a:t>
            </a:fld>
            <a:endParaRPr lang="en-GB" dirty="0"/>
          </a:p>
        </p:txBody>
      </p:sp>
    </p:spTree>
    <p:extLst>
      <p:ext uri="{BB962C8B-B14F-4D97-AF65-F5344CB8AC3E}">
        <p14:creationId xmlns:p14="http://schemas.microsoft.com/office/powerpoint/2010/main" val="1999598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21</a:t>
            </a:fld>
            <a:endParaRPr lang="en-GB" dirty="0"/>
          </a:p>
        </p:txBody>
      </p:sp>
    </p:spTree>
    <p:extLst>
      <p:ext uri="{BB962C8B-B14F-4D97-AF65-F5344CB8AC3E}">
        <p14:creationId xmlns:p14="http://schemas.microsoft.com/office/powerpoint/2010/main" val="427026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22</a:t>
            </a:fld>
            <a:endParaRPr lang="en-GB" dirty="0"/>
          </a:p>
        </p:txBody>
      </p:sp>
    </p:spTree>
    <p:extLst>
      <p:ext uri="{BB962C8B-B14F-4D97-AF65-F5344CB8AC3E}">
        <p14:creationId xmlns:p14="http://schemas.microsoft.com/office/powerpoint/2010/main" val="342622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23</a:t>
            </a:fld>
            <a:endParaRPr lang="en-GB" dirty="0"/>
          </a:p>
        </p:txBody>
      </p:sp>
    </p:spTree>
    <p:extLst>
      <p:ext uri="{BB962C8B-B14F-4D97-AF65-F5344CB8AC3E}">
        <p14:creationId xmlns:p14="http://schemas.microsoft.com/office/powerpoint/2010/main" val="1917443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24</a:t>
            </a:fld>
            <a:endParaRPr lang="en-GB" dirty="0"/>
          </a:p>
        </p:txBody>
      </p:sp>
    </p:spTree>
    <p:extLst>
      <p:ext uri="{BB962C8B-B14F-4D97-AF65-F5344CB8AC3E}">
        <p14:creationId xmlns:p14="http://schemas.microsoft.com/office/powerpoint/2010/main" val="1665622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25</a:t>
            </a:fld>
            <a:endParaRPr lang="en-GB" dirty="0"/>
          </a:p>
        </p:txBody>
      </p:sp>
    </p:spTree>
    <p:extLst>
      <p:ext uri="{BB962C8B-B14F-4D97-AF65-F5344CB8AC3E}">
        <p14:creationId xmlns:p14="http://schemas.microsoft.com/office/powerpoint/2010/main" val="3077344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26</a:t>
            </a:fld>
            <a:endParaRPr lang="en-GB" dirty="0"/>
          </a:p>
        </p:txBody>
      </p:sp>
    </p:spTree>
    <p:extLst>
      <p:ext uri="{BB962C8B-B14F-4D97-AF65-F5344CB8AC3E}">
        <p14:creationId xmlns:p14="http://schemas.microsoft.com/office/powerpoint/2010/main" val="2135153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27</a:t>
            </a:fld>
            <a:endParaRPr lang="en-GB" dirty="0"/>
          </a:p>
        </p:txBody>
      </p:sp>
    </p:spTree>
    <p:extLst>
      <p:ext uri="{BB962C8B-B14F-4D97-AF65-F5344CB8AC3E}">
        <p14:creationId xmlns:p14="http://schemas.microsoft.com/office/powerpoint/2010/main" val="398153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28</a:t>
            </a:fld>
            <a:endParaRPr lang="en-GB" dirty="0"/>
          </a:p>
        </p:txBody>
      </p:sp>
    </p:spTree>
    <p:extLst>
      <p:ext uri="{BB962C8B-B14F-4D97-AF65-F5344CB8AC3E}">
        <p14:creationId xmlns:p14="http://schemas.microsoft.com/office/powerpoint/2010/main" val="347336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29</a:t>
            </a:fld>
            <a:endParaRPr lang="en-GB" dirty="0"/>
          </a:p>
        </p:txBody>
      </p:sp>
    </p:spTree>
    <p:extLst>
      <p:ext uri="{BB962C8B-B14F-4D97-AF65-F5344CB8AC3E}">
        <p14:creationId xmlns:p14="http://schemas.microsoft.com/office/powerpoint/2010/main" val="26273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3</a:t>
            </a:fld>
            <a:endParaRPr lang="en-GB" dirty="0"/>
          </a:p>
        </p:txBody>
      </p:sp>
    </p:spTree>
    <p:extLst>
      <p:ext uri="{BB962C8B-B14F-4D97-AF65-F5344CB8AC3E}">
        <p14:creationId xmlns:p14="http://schemas.microsoft.com/office/powerpoint/2010/main" val="483810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Firefighters </a:t>
            </a:r>
          </a:p>
        </p:txBody>
      </p:sp>
      <p:sp>
        <p:nvSpPr>
          <p:cNvPr id="4" name="Slide Number Placeholder 3"/>
          <p:cNvSpPr>
            <a:spLocks noGrp="1"/>
          </p:cNvSpPr>
          <p:nvPr>
            <p:ph type="sldNum" sz="quarter" idx="5"/>
          </p:nvPr>
        </p:nvSpPr>
        <p:spPr/>
        <p:txBody>
          <a:bodyPr/>
          <a:lstStyle/>
          <a:p>
            <a:fld id="{129501A0-EC6F-4FA8-B9B7-B35FCBA30C86}" type="slidenum">
              <a:rPr lang="en-GB" smtClean="0"/>
              <a:t>30</a:t>
            </a:fld>
            <a:endParaRPr lang="en-GB" dirty="0"/>
          </a:p>
        </p:txBody>
      </p:sp>
    </p:spTree>
    <p:extLst>
      <p:ext uri="{BB962C8B-B14F-4D97-AF65-F5344CB8AC3E}">
        <p14:creationId xmlns:p14="http://schemas.microsoft.com/office/powerpoint/2010/main" val="174566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31</a:t>
            </a:fld>
            <a:endParaRPr lang="en-GB" dirty="0"/>
          </a:p>
        </p:txBody>
      </p:sp>
    </p:spTree>
    <p:extLst>
      <p:ext uri="{BB962C8B-B14F-4D97-AF65-F5344CB8AC3E}">
        <p14:creationId xmlns:p14="http://schemas.microsoft.com/office/powerpoint/2010/main" val="674831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32</a:t>
            </a:fld>
            <a:endParaRPr lang="en-GB" dirty="0"/>
          </a:p>
        </p:txBody>
      </p:sp>
    </p:spTree>
    <p:extLst>
      <p:ext uri="{BB962C8B-B14F-4D97-AF65-F5344CB8AC3E}">
        <p14:creationId xmlns:p14="http://schemas.microsoft.com/office/powerpoint/2010/main" val="3251149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33</a:t>
            </a:fld>
            <a:endParaRPr lang="en-GB" dirty="0"/>
          </a:p>
        </p:txBody>
      </p:sp>
    </p:spTree>
    <p:extLst>
      <p:ext uri="{BB962C8B-B14F-4D97-AF65-F5344CB8AC3E}">
        <p14:creationId xmlns:p14="http://schemas.microsoft.com/office/powerpoint/2010/main" val="3293163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34</a:t>
            </a:fld>
            <a:endParaRPr lang="en-GB" dirty="0"/>
          </a:p>
        </p:txBody>
      </p:sp>
    </p:spTree>
    <p:extLst>
      <p:ext uri="{BB962C8B-B14F-4D97-AF65-F5344CB8AC3E}">
        <p14:creationId xmlns:p14="http://schemas.microsoft.com/office/powerpoint/2010/main" val="8376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9501A0-EC6F-4FA8-B9B7-B35FCBA30C86}" type="slidenum">
              <a:rPr lang="en-GB" smtClean="0"/>
              <a:t>35</a:t>
            </a:fld>
            <a:endParaRPr lang="en-GB" dirty="0"/>
          </a:p>
        </p:txBody>
      </p:sp>
    </p:spTree>
    <p:extLst>
      <p:ext uri="{BB962C8B-B14F-4D97-AF65-F5344CB8AC3E}">
        <p14:creationId xmlns:p14="http://schemas.microsoft.com/office/powerpoint/2010/main" val="123113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4</a:t>
            </a:fld>
            <a:endParaRPr lang="en-GB" dirty="0"/>
          </a:p>
        </p:txBody>
      </p:sp>
    </p:spTree>
    <p:extLst>
      <p:ext uri="{BB962C8B-B14F-4D97-AF65-F5344CB8AC3E}">
        <p14:creationId xmlns:p14="http://schemas.microsoft.com/office/powerpoint/2010/main" val="210396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9501A0-EC6F-4FA8-B9B7-B35FCBA30C86}" type="slidenum">
              <a:rPr lang="en-GB" smtClean="0"/>
              <a:t>5</a:t>
            </a:fld>
            <a:endParaRPr lang="en-GB" dirty="0"/>
          </a:p>
        </p:txBody>
      </p:sp>
    </p:spTree>
    <p:extLst>
      <p:ext uri="{BB962C8B-B14F-4D97-AF65-F5344CB8AC3E}">
        <p14:creationId xmlns:p14="http://schemas.microsoft.com/office/powerpoint/2010/main" val="425176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6</a:t>
            </a:fld>
            <a:endParaRPr lang="en-GB" dirty="0"/>
          </a:p>
        </p:txBody>
      </p:sp>
    </p:spTree>
    <p:extLst>
      <p:ext uri="{BB962C8B-B14F-4D97-AF65-F5344CB8AC3E}">
        <p14:creationId xmlns:p14="http://schemas.microsoft.com/office/powerpoint/2010/main" val="139536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7</a:t>
            </a:fld>
            <a:endParaRPr lang="en-GB" dirty="0"/>
          </a:p>
        </p:txBody>
      </p:sp>
    </p:spTree>
    <p:extLst>
      <p:ext uri="{BB962C8B-B14F-4D97-AF65-F5344CB8AC3E}">
        <p14:creationId xmlns:p14="http://schemas.microsoft.com/office/powerpoint/2010/main" val="99150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8</a:t>
            </a:fld>
            <a:endParaRPr lang="en-GB" dirty="0"/>
          </a:p>
        </p:txBody>
      </p:sp>
    </p:spTree>
    <p:extLst>
      <p:ext uri="{BB962C8B-B14F-4D97-AF65-F5344CB8AC3E}">
        <p14:creationId xmlns:p14="http://schemas.microsoft.com/office/powerpoint/2010/main" val="11179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9501A0-EC6F-4FA8-B9B7-B35FCBA30C86}" type="slidenum">
              <a:rPr lang="en-GB" smtClean="0"/>
              <a:t>9</a:t>
            </a:fld>
            <a:endParaRPr lang="en-GB" dirty="0"/>
          </a:p>
        </p:txBody>
      </p:sp>
    </p:spTree>
    <p:extLst>
      <p:ext uri="{BB962C8B-B14F-4D97-AF65-F5344CB8AC3E}">
        <p14:creationId xmlns:p14="http://schemas.microsoft.com/office/powerpoint/2010/main" val="3539344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255346" y="2750337"/>
            <a:ext cx="1171888" cy="1356442"/>
          </a:xfrm>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348295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10729455" y="4711309"/>
            <a:ext cx="1154151" cy="1090789"/>
          </a:xfrm>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104629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10729455" y="4711615"/>
            <a:ext cx="1154151" cy="1090789"/>
          </a:xfrm>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86402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10729455" y="4709925"/>
            <a:ext cx="1154151" cy="1090789"/>
          </a:xfrm>
        </p:spPr>
        <p:txBody>
          <a:bodyPr/>
          <a:lstStyle/>
          <a:p>
            <a:fld id="{DAF15704-EDE3-47BB-BED4-3237475896C7}" type="slidenum">
              <a:rPr lang="en-GB" smtClean="0"/>
              <a:t>‹#›</a:t>
            </a:fld>
            <a:endParaRPr lang="en-GB"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293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10729455" y="4709925"/>
            <a:ext cx="1154151" cy="1090789"/>
          </a:xfrm>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413087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228912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391433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3398963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524850B-634C-41D1-BD2D-E0789DD9B007}" type="datetimeFigureOut">
              <a:rPr lang="en-GB" smtClean="0"/>
              <a:t>25/04/2024</a:t>
            </a:fld>
            <a:endParaRPr lang="en-GB" dirty="0"/>
          </a:p>
        </p:txBody>
      </p:sp>
      <p:sp>
        <p:nvSpPr>
          <p:cNvPr id="5" name="Footer Placeholder 4"/>
          <p:cNvSpPr>
            <a:spLocks noGrp="1"/>
          </p:cNvSpPr>
          <p:nvPr>
            <p:ph type="ftr" sz="quarter" idx="11"/>
          </p:nvPr>
        </p:nvSpPr>
        <p:spPr>
          <a:xfrm>
            <a:off x="680321" y="5936188"/>
            <a:ext cx="6126805" cy="365125"/>
          </a:xfrm>
        </p:spPr>
        <p:txBody>
          <a:bodyPr/>
          <a:lstStyle/>
          <a:p>
            <a:endParaRPr lang="en-GB"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AF15704-EDE3-47BB-BED4-3237475896C7}" type="slidenum">
              <a:rPr lang="en-GB" smtClean="0"/>
              <a:t>‹#›</a:t>
            </a:fld>
            <a:endParaRPr lang="en-GB" dirty="0"/>
          </a:p>
        </p:txBody>
      </p:sp>
    </p:spTree>
    <p:extLst>
      <p:ext uri="{BB962C8B-B14F-4D97-AF65-F5344CB8AC3E}">
        <p14:creationId xmlns:p14="http://schemas.microsoft.com/office/powerpoint/2010/main" val="186442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6143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729455" y="2869895"/>
            <a:ext cx="1154151" cy="1090789"/>
          </a:xfrm>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295902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224220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164964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114126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298472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6255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4850B-634C-41D1-BD2D-E0789DD9B007}" type="datetimeFigureOut">
              <a:rPr lang="en-GB" smtClean="0"/>
              <a:t>25/04/2024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F15704-EDE3-47BB-BED4-3237475896C7}" type="slidenum">
              <a:rPr lang="en-GB" smtClean="0"/>
              <a:t>‹#›</a:t>
            </a:fld>
            <a:endParaRPr lang="en-GB" dirty="0"/>
          </a:p>
        </p:txBody>
      </p:sp>
    </p:spTree>
    <p:extLst>
      <p:ext uri="{BB962C8B-B14F-4D97-AF65-F5344CB8AC3E}">
        <p14:creationId xmlns:p14="http://schemas.microsoft.com/office/powerpoint/2010/main" val="88100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4850B-634C-41D1-BD2D-E0789DD9B007}" type="datetimeFigureOut">
              <a:rPr lang="en-GB" smtClean="0"/>
              <a:t>25/04/2024</a:t>
            </a:fld>
            <a:endParaRPr lang="en-GB"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AF15704-EDE3-47BB-BED4-3237475896C7}" type="slidenum">
              <a:rPr lang="en-GB" smtClean="0"/>
              <a:t>‹#›</a:t>
            </a:fld>
            <a:endParaRPr lang="en-GB" dirty="0"/>
          </a:p>
        </p:txBody>
      </p:sp>
    </p:spTree>
    <p:extLst>
      <p:ext uri="{BB962C8B-B14F-4D97-AF65-F5344CB8AC3E}">
        <p14:creationId xmlns:p14="http://schemas.microsoft.com/office/powerpoint/2010/main" val="33560570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15s30m.co.uk/" TargetMode="External"/><Relationship Id="rId5" Type="http://schemas.openxmlformats.org/officeDocument/2006/relationships/image" Target="../media/image18.png"/><Relationship Id="rId4" Type="http://schemas.openxmlformats.org/officeDocument/2006/relationships/hyperlink" Target="http://www.ihi.org/resources/Pages/IHIWhitePapers/Framework-Improving-Joy-in-Work.aspx"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9Qk2NpgguLc?feature=oembed" TargetMode="External"/><Relationship Id="rId5" Type="http://schemas.openxmlformats.org/officeDocument/2006/relationships/hyperlink" Target="https://www.youtube.com/watch?v=9Qk2NpgguLc&amp;t=6s"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hyperlink" Target="https://stel.bmj.com/content/6/3/164" TargetMode="External"/><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png"/><Relationship Id="rId7" Type="http://schemas.openxmlformats.org/officeDocument/2006/relationships/hyperlink" Target="https://www.kingsfund.org.uk/sites/default/files/2020-09/The%20courage%20of%20compassion%20full%20report_0.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hyperlink" Target="https://hbr.org/2021/03/research-a-little-recognition-can-provide-a-big-morale-boost?utm_medium=email&amp;utm_source=newsletter_daily&amp;utm_campaign=dailyalert_notactsubs&amp;deliveryName=DM125374&amp;fbclid=IwAR0Re08KbxBatvH0Je3JB4zlczxW4yrtfzXbQQbiht4q1VmO8e8-C_jwK_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34.jpg"/><Relationship Id="rId4" Type="http://schemas.openxmlformats.org/officeDocument/2006/relationships/image" Target="../media/image2.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1.jp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hbr.org/2019/07/making-sure-your-stress-isnt-contagious" TargetMode="External"/><Relationship Id="rId3" Type="http://schemas.openxmlformats.org/officeDocument/2006/relationships/hyperlink" Target="https://hbr.org/2019/07/when-passion-leads-to-burnout" TargetMode="External"/><Relationship Id="rId7" Type="http://schemas.openxmlformats.org/officeDocument/2006/relationships/hyperlink" Target="https://hbr.org/2018/09/to-cope-with-stress-try-learning-something-new"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civilitysaveslives.com/" TargetMode="External"/><Relationship Id="rId5" Type="http://schemas.openxmlformats.org/officeDocument/2006/relationships/hyperlink" Target="https://www.bps.org.uk/psychologist/it-doesnt-have-be-way" TargetMode="External"/><Relationship Id="rId4" Type="http://schemas.openxmlformats.org/officeDocument/2006/relationships/hyperlink" Target="https://www.kingsfund.org.uk/publications/staff-engagement"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bps.org.uk/psychologist/it-doesnt-have-be-wa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s://digital.nhs.uk/data-and-information/publications/statistical/nhs-sickness-absence-rates/april-2020-provisional-statistics" TargetMode="External"/><Relationship Id="rId4" Type="http://schemas.openxmlformats.org/officeDocument/2006/relationships/hyperlink" Target="https://www.youtube.com/watch?v=zE_fC7rW34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9F1A-5101-45C0-989C-BB79BD950D91}"/>
              </a:ext>
            </a:extLst>
          </p:cNvPr>
          <p:cNvSpPr>
            <a:spLocks noGrp="1"/>
          </p:cNvSpPr>
          <p:nvPr>
            <p:ph type="ctrTitle"/>
          </p:nvPr>
        </p:nvSpPr>
        <p:spPr/>
        <p:txBody>
          <a:bodyPr/>
          <a:lstStyle/>
          <a:p>
            <a:r>
              <a:rPr lang="en-GB" sz="4400" dirty="0"/>
              <a:t>Joy in Work</a:t>
            </a:r>
            <a:br>
              <a:rPr lang="en-GB" dirty="0"/>
            </a:br>
            <a:endParaRPr lang="en-GB" sz="1600" dirty="0"/>
          </a:p>
        </p:txBody>
      </p:sp>
      <p:pic>
        <p:nvPicPr>
          <p:cNvPr id="5" name="Picture 4">
            <a:extLst>
              <a:ext uri="{FF2B5EF4-FFF2-40B4-BE49-F238E27FC236}">
                <a16:creationId xmlns:a16="http://schemas.microsoft.com/office/drawing/2014/main" id="{78D17332-57D2-4E6D-BBEE-B059E31FA932}"/>
              </a:ext>
            </a:extLst>
          </p:cNvPr>
          <p:cNvPicPr>
            <a:picLocks noChangeAspect="1"/>
          </p:cNvPicPr>
          <p:nvPr/>
        </p:nvPicPr>
        <p:blipFill>
          <a:blip r:embed="rId3"/>
          <a:stretch>
            <a:fillRect/>
          </a:stretch>
        </p:blipFill>
        <p:spPr>
          <a:xfrm>
            <a:off x="9267629" y="2991559"/>
            <a:ext cx="2800741" cy="857370"/>
          </a:xfrm>
          <a:prstGeom prst="rect">
            <a:avLst/>
          </a:prstGeom>
        </p:spPr>
      </p:pic>
    </p:spTree>
    <p:extLst>
      <p:ext uri="{BB962C8B-B14F-4D97-AF65-F5344CB8AC3E}">
        <p14:creationId xmlns:p14="http://schemas.microsoft.com/office/powerpoint/2010/main" val="1087478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3362ED7-0BBF-9FD5-271C-57D48B9CBF3D}"/>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Negativity bias</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6C27113-4509-128F-D937-BDB67816C8CC}"/>
              </a:ext>
            </a:extLst>
          </p:cNvPr>
          <p:cNvSpPr>
            <a:spLocks noGrp="1"/>
          </p:cNvSpPr>
          <p:nvPr>
            <p:ph sz="half" idx="1"/>
          </p:nvPr>
        </p:nvSpPr>
        <p:spPr>
          <a:xfrm>
            <a:off x="680322" y="2336873"/>
            <a:ext cx="3581635" cy="3599316"/>
          </a:xfrm>
        </p:spPr>
        <p:txBody>
          <a:bodyPr vert="horz" lIns="91440" tIns="45720" rIns="91440" bIns="45720" rtlCol="0">
            <a:normAutofit/>
          </a:bodyPr>
          <a:lstStyle/>
          <a:p>
            <a:pPr marL="0" indent="0">
              <a:buNone/>
            </a:pPr>
            <a:r>
              <a:rPr lang="en-US" dirty="0"/>
              <a:t>We are hardwired to focus on negative things</a:t>
            </a:r>
          </a:p>
        </p:txBody>
      </p:sp>
      <p:pic>
        <p:nvPicPr>
          <p:cNvPr id="17" name="Picture 16">
            <a:extLst>
              <a:ext uri="{FF2B5EF4-FFF2-40B4-BE49-F238E27FC236}">
                <a16:creationId xmlns:a16="http://schemas.microsoft.com/office/drawing/2014/main" id="{408016A0-443A-6E56-58B0-7460135DA31A}"/>
              </a:ext>
            </a:extLst>
          </p:cNvPr>
          <p:cNvPicPr>
            <a:picLocks noChangeAspect="1"/>
          </p:cNvPicPr>
          <p:nvPr/>
        </p:nvPicPr>
        <p:blipFill rotWithShape="1">
          <a:blip r:embed="rId6"/>
          <a:srcRect l="44037"/>
          <a:stretch/>
        </p:blipFill>
        <p:spPr>
          <a:xfrm>
            <a:off x="5368954" y="0"/>
            <a:ext cx="6823046" cy="6858000"/>
          </a:xfrm>
          <a:prstGeom prst="rect">
            <a:avLst/>
          </a:prstGeom>
        </p:spPr>
      </p:pic>
    </p:spTree>
    <p:extLst>
      <p:ext uri="{BB962C8B-B14F-4D97-AF65-F5344CB8AC3E}">
        <p14:creationId xmlns:p14="http://schemas.microsoft.com/office/powerpoint/2010/main" val="380530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537E-A614-0407-3256-3467A6F9109C}"/>
              </a:ext>
            </a:extLst>
          </p:cNvPr>
          <p:cNvSpPr>
            <a:spLocks noGrp="1"/>
          </p:cNvSpPr>
          <p:nvPr>
            <p:ph type="title"/>
          </p:nvPr>
        </p:nvSpPr>
        <p:spPr/>
        <p:txBody>
          <a:bodyPr/>
          <a:lstStyle/>
          <a:p>
            <a:r>
              <a:rPr lang="en-GB" dirty="0"/>
              <a:t>Inequalities of happiness</a:t>
            </a:r>
          </a:p>
        </p:txBody>
      </p:sp>
      <p:sp>
        <p:nvSpPr>
          <p:cNvPr id="3" name="Content Placeholder 2">
            <a:extLst>
              <a:ext uri="{FF2B5EF4-FFF2-40B4-BE49-F238E27FC236}">
                <a16:creationId xmlns:a16="http://schemas.microsoft.com/office/drawing/2014/main" id="{28D477D6-5939-AD53-7780-339C41F0BA18}"/>
              </a:ext>
            </a:extLst>
          </p:cNvPr>
          <p:cNvSpPr>
            <a:spLocks noGrp="1"/>
          </p:cNvSpPr>
          <p:nvPr>
            <p:ph sz="half" idx="1"/>
          </p:nvPr>
        </p:nvSpPr>
        <p:spPr>
          <a:xfrm>
            <a:off x="685953" y="2766658"/>
            <a:ext cx="5303791" cy="3074302"/>
          </a:xfrm>
        </p:spPr>
        <p:txBody>
          <a:bodyPr/>
          <a:lstStyle/>
          <a:p>
            <a:r>
              <a:rPr lang="en-GB" dirty="0"/>
              <a:t>Research paper: Pursuing Happiness: The Architecture of Sustainable Change </a:t>
            </a:r>
            <a:r>
              <a:rPr lang="en-GB" sz="1000" i="1" dirty="0"/>
              <a:t>(S. </a:t>
            </a:r>
            <a:r>
              <a:rPr lang="en-GB" sz="1000" i="1" dirty="0" err="1"/>
              <a:t>Lyubormirsky</a:t>
            </a:r>
            <a:r>
              <a:rPr lang="en-GB" sz="1000" i="1" dirty="0"/>
              <a:t>, </a:t>
            </a:r>
            <a:r>
              <a:rPr lang="en-GB" sz="1000" i="1" dirty="0" err="1"/>
              <a:t>K.M</a:t>
            </a:r>
            <a:r>
              <a:rPr lang="en-GB" sz="1000" i="1" dirty="0"/>
              <a:t>. Sheldon &amp; D. </a:t>
            </a:r>
            <a:r>
              <a:rPr lang="en-GB" sz="1000" i="1" dirty="0" err="1"/>
              <a:t>Schkade</a:t>
            </a:r>
            <a:r>
              <a:rPr lang="en-GB" sz="1000" i="1" dirty="0"/>
              <a:t> 2005)</a:t>
            </a:r>
          </a:p>
          <a:p>
            <a:endParaRPr lang="en-GB" dirty="0"/>
          </a:p>
          <a:p>
            <a:r>
              <a:rPr lang="en-GB" dirty="0"/>
              <a:t>The Hedonic Treadmill – overtime revert to your ‘set point’ </a:t>
            </a:r>
            <a:r>
              <a:rPr lang="en-GB" sz="1000" i="1" dirty="0"/>
              <a:t>(Brickman &amp; Campbell, 1971)</a:t>
            </a:r>
          </a:p>
          <a:p>
            <a:endParaRPr lang="en-GB" dirty="0"/>
          </a:p>
          <a:p>
            <a:endParaRPr lang="en-GB" dirty="0"/>
          </a:p>
          <a:p>
            <a:endParaRPr lang="en-GB" dirty="0"/>
          </a:p>
        </p:txBody>
      </p:sp>
      <p:graphicFrame>
        <p:nvGraphicFramePr>
          <p:cNvPr id="5" name="Content Placeholder 7">
            <a:extLst>
              <a:ext uri="{FF2B5EF4-FFF2-40B4-BE49-F238E27FC236}">
                <a16:creationId xmlns:a16="http://schemas.microsoft.com/office/drawing/2014/main" id="{B221B291-563C-9E3E-892E-3D0B5D6AEB21}"/>
              </a:ext>
            </a:extLst>
          </p:cNvPr>
          <p:cNvGraphicFramePr>
            <a:graphicFrameLocks noGrp="1"/>
          </p:cNvGraphicFramePr>
          <p:nvPr>
            <p:ph sz="half" idx="2"/>
            <p:extLst>
              <p:ext uri="{D42A27DB-BD31-4B8C-83A1-F6EECF244321}">
                <p14:modId xmlns:p14="http://schemas.microsoft.com/office/powerpoint/2010/main" val="257353842"/>
              </p:ext>
            </p:extLst>
          </p:nvPr>
        </p:nvGraphicFramePr>
        <p:xfrm>
          <a:off x="6603100" y="2459505"/>
          <a:ext cx="4700588" cy="35988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94B9814E-B892-EF77-9BA9-AC8BCDADBFAD}"/>
              </a:ext>
            </a:extLst>
          </p:cNvPr>
          <p:cNvSpPr txBox="1"/>
          <p:nvPr/>
        </p:nvSpPr>
        <p:spPr>
          <a:xfrm>
            <a:off x="9127311" y="5118344"/>
            <a:ext cx="1102476" cy="7226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000" b="1" dirty="0">
                <a:latin typeface="Gisha" panose="020B0604020202020204" pitchFamily="34" charset="-79"/>
                <a:cs typeface="Gisha" panose="020B0604020202020204" pitchFamily="34" charset="-79"/>
              </a:rPr>
              <a:t>10%</a:t>
            </a:r>
          </a:p>
        </p:txBody>
      </p:sp>
      <p:sp>
        <p:nvSpPr>
          <p:cNvPr id="10" name="TextBox 9">
            <a:extLst>
              <a:ext uri="{FF2B5EF4-FFF2-40B4-BE49-F238E27FC236}">
                <a16:creationId xmlns:a16="http://schemas.microsoft.com/office/drawing/2014/main" id="{27CB0656-59BC-7F1C-98EE-43C68F1B5EE1}"/>
              </a:ext>
            </a:extLst>
          </p:cNvPr>
          <p:cNvSpPr txBox="1"/>
          <p:nvPr/>
        </p:nvSpPr>
        <p:spPr>
          <a:xfrm>
            <a:off x="10979779" y="2628542"/>
            <a:ext cx="1267675" cy="523220"/>
          </a:xfrm>
          <a:prstGeom prst="rect">
            <a:avLst/>
          </a:prstGeom>
          <a:noFill/>
        </p:spPr>
        <p:txBody>
          <a:bodyPr wrap="square" rtlCol="0">
            <a:spAutoFit/>
          </a:bodyPr>
          <a:lstStyle/>
          <a:p>
            <a:pPr algn="ctr"/>
            <a:r>
              <a:rPr lang="en-GB" sz="1400" b="1" dirty="0"/>
              <a:t>Intentional activities </a:t>
            </a:r>
          </a:p>
        </p:txBody>
      </p:sp>
      <p:sp>
        <p:nvSpPr>
          <p:cNvPr id="11" name="TextBox 10">
            <a:extLst>
              <a:ext uri="{FF2B5EF4-FFF2-40B4-BE49-F238E27FC236}">
                <a16:creationId xmlns:a16="http://schemas.microsoft.com/office/drawing/2014/main" id="{B9CA1B91-E5C7-3858-BA3B-65F01CAA7EBB}"/>
              </a:ext>
            </a:extLst>
          </p:cNvPr>
          <p:cNvSpPr txBox="1"/>
          <p:nvPr/>
        </p:nvSpPr>
        <p:spPr>
          <a:xfrm>
            <a:off x="9632046" y="6443170"/>
            <a:ext cx="2008468" cy="307777"/>
          </a:xfrm>
          <a:prstGeom prst="rect">
            <a:avLst/>
          </a:prstGeom>
          <a:noFill/>
        </p:spPr>
        <p:txBody>
          <a:bodyPr wrap="square" rtlCol="0">
            <a:spAutoFit/>
          </a:bodyPr>
          <a:lstStyle/>
          <a:p>
            <a:r>
              <a:rPr lang="en-GB" sz="1400" b="1" dirty="0"/>
              <a:t>Circumstances </a:t>
            </a:r>
          </a:p>
        </p:txBody>
      </p:sp>
      <p:pic>
        <p:nvPicPr>
          <p:cNvPr id="16" name="Picture 15" descr="Icon&#10;&#10;Description automatically generated">
            <a:extLst>
              <a:ext uri="{FF2B5EF4-FFF2-40B4-BE49-F238E27FC236}">
                <a16:creationId xmlns:a16="http://schemas.microsoft.com/office/drawing/2014/main" id="{B04EC248-31AE-F854-0092-9ADD183512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401373" y="4522441"/>
            <a:ext cx="941849" cy="941849"/>
          </a:xfrm>
          <a:prstGeom prst="rect">
            <a:avLst/>
          </a:prstGeom>
          <a:noFill/>
          <a:ln>
            <a:noFill/>
          </a:ln>
        </p:spPr>
      </p:pic>
      <p:pic>
        <p:nvPicPr>
          <p:cNvPr id="17" name="Picture 16" descr="Icon&#10;&#10;Description automatically generated">
            <a:extLst>
              <a:ext uri="{FF2B5EF4-FFF2-40B4-BE49-F238E27FC236}">
                <a16:creationId xmlns:a16="http://schemas.microsoft.com/office/drawing/2014/main" id="{5F149443-6946-8EDA-E3A9-771435ECA8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595582">
            <a:off x="9521817" y="5559750"/>
            <a:ext cx="941849" cy="941849"/>
          </a:xfrm>
          <a:prstGeom prst="rect">
            <a:avLst/>
          </a:prstGeom>
          <a:noFill/>
          <a:ln>
            <a:noFill/>
          </a:ln>
        </p:spPr>
      </p:pic>
      <p:pic>
        <p:nvPicPr>
          <p:cNvPr id="18" name="Picture 17" descr="Icon&#10;&#10;Description automatically generated">
            <a:extLst>
              <a:ext uri="{FF2B5EF4-FFF2-40B4-BE49-F238E27FC236}">
                <a16:creationId xmlns:a16="http://schemas.microsoft.com/office/drawing/2014/main" id="{7D7203F2-3E14-D413-9593-2842AF725C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867697">
            <a:off x="10200260" y="2704870"/>
            <a:ext cx="941849" cy="941849"/>
          </a:xfrm>
          <a:prstGeom prst="rect">
            <a:avLst/>
          </a:prstGeom>
          <a:noFill/>
          <a:ln>
            <a:noFill/>
          </a:ln>
        </p:spPr>
      </p:pic>
      <p:sp>
        <p:nvSpPr>
          <p:cNvPr id="19" name="Arrow: Right 18">
            <a:extLst>
              <a:ext uri="{FF2B5EF4-FFF2-40B4-BE49-F238E27FC236}">
                <a16:creationId xmlns:a16="http://schemas.microsoft.com/office/drawing/2014/main" id="{961D3CAC-1F78-BF1B-229E-84DC0385531A}"/>
              </a:ext>
            </a:extLst>
          </p:cNvPr>
          <p:cNvSpPr/>
          <p:nvPr/>
        </p:nvSpPr>
        <p:spPr>
          <a:xfrm>
            <a:off x="5966565" y="2893671"/>
            <a:ext cx="621102" cy="812568"/>
          </a:xfrm>
          <a:prstGeom prst="rightArrow">
            <a:avLst/>
          </a:prstGeom>
          <a:solidFill>
            <a:srgbClr val="F09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177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133014-D942-5468-2B02-52E87F2AA6FB}"/>
              </a:ext>
            </a:extLst>
          </p:cNvPr>
          <p:cNvPicPr>
            <a:picLocks noChangeAspect="1"/>
          </p:cNvPicPr>
          <p:nvPr/>
        </p:nvPicPr>
        <p:blipFill rotWithShape="1">
          <a:blip r:embed="rId3"/>
          <a:srcRect l="6573" r="4538"/>
          <a:stretch/>
        </p:blipFill>
        <p:spPr>
          <a:xfrm>
            <a:off x="20" y="10"/>
            <a:ext cx="12191980" cy="6857990"/>
          </a:xfrm>
          <a:prstGeom prst="rect">
            <a:avLst/>
          </a:prstGeom>
        </p:spPr>
      </p:pic>
    </p:spTree>
    <p:extLst>
      <p:ext uri="{BB962C8B-B14F-4D97-AF65-F5344CB8AC3E}">
        <p14:creationId xmlns:p14="http://schemas.microsoft.com/office/powerpoint/2010/main" val="393841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10;&#10;Description automatically generated">
            <a:extLst>
              <a:ext uri="{FF2B5EF4-FFF2-40B4-BE49-F238E27FC236}">
                <a16:creationId xmlns:a16="http://schemas.microsoft.com/office/drawing/2014/main" id="{C4F5E8F2-2AFC-486E-A778-E291722BC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23"/>
            <a:ext cx="12192000" cy="7264446"/>
          </a:xfrm>
          <a:prstGeom prst="rect">
            <a:avLst/>
          </a:prstGeom>
        </p:spPr>
      </p:pic>
      <p:sp>
        <p:nvSpPr>
          <p:cNvPr id="8" name="Title 1">
            <a:extLst>
              <a:ext uri="{FF2B5EF4-FFF2-40B4-BE49-F238E27FC236}">
                <a16:creationId xmlns:a16="http://schemas.microsoft.com/office/drawing/2014/main" id="{A1EDDB96-B490-4F2F-A9F8-F23D7E09861E}"/>
              </a:ext>
            </a:extLst>
          </p:cNvPr>
          <p:cNvSpPr txBox="1">
            <a:spLocks/>
          </p:cNvSpPr>
          <p:nvPr/>
        </p:nvSpPr>
        <p:spPr>
          <a:xfrm>
            <a:off x="544600" y="-27623"/>
            <a:ext cx="11102800" cy="105791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tx1">
                    <a:lumMod val="65000"/>
                    <a:lumOff val="35000"/>
                  </a:schemeClr>
                </a:solidFill>
                <a:latin typeface="Cavolini" panose="03000502040302020204" pitchFamily="66" charset="0"/>
                <a:cs typeface="Cavolini" panose="03000502040302020204" pitchFamily="66" charset="0"/>
              </a:rPr>
              <a:t> </a:t>
            </a:r>
            <a:r>
              <a:rPr lang="en-GB" b="1" dirty="0">
                <a:solidFill>
                  <a:schemeClr val="bg1"/>
                </a:solidFill>
                <a:latin typeface="Cavolini" panose="03000502040302020204" pitchFamily="66" charset="0"/>
                <a:cs typeface="Cavolini" panose="03000502040302020204" pitchFamily="66" charset="0"/>
              </a:rPr>
              <a:t>Two important facts about happiness</a:t>
            </a:r>
          </a:p>
        </p:txBody>
      </p:sp>
      <p:sp>
        <p:nvSpPr>
          <p:cNvPr id="11" name="Content Placeholder 7">
            <a:extLst>
              <a:ext uri="{FF2B5EF4-FFF2-40B4-BE49-F238E27FC236}">
                <a16:creationId xmlns:a16="http://schemas.microsoft.com/office/drawing/2014/main" id="{9E01F8A1-5C08-4452-B6D2-D8F655D5402A}"/>
              </a:ext>
            </a:extLst>
          </p:cNvPr>
          <p:cNvSpPr txBox="1">
            <a:spLocks/>
          </p:cNvSpPr>
          <p:nvPr/>
        </p:nvSpPr>
        <p:spPr>
          <a:xfrm>
            <a:off x="1032640" y="1671145"/>
            <a:ext cx="5311403" cy="4059621"/>
          </a:xfrm>
          <a:prstGeom prst="rect">
            <a:avLst/>
          </a:prstGeom>
          <a:solidFill>
            <a:srgbClr val="FDF1DE">
              <a:alpha val="40000"/>
            </a:srgb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200" b="1" dirty="0">
              <a:solidFill>
                <a:schemeClr val="tx1">
                  <a:lumMod val="65000"/>
                  <a:lumOff val="35000"/>
                </a:schemeClr>
              </a:solidFill>
              <a:latin typeface="Bierstadt" panose="020B0004020202020204" pitchFamily="34" charset="0"/>
              <a:cs typeface="Biome" panose="020B0502040204020203" pitchFamily="34" charset="0"/>
            </a:endParaRPr>
          </a:p>
          <a:p>
            <a:pPr algn="l"/>
            <a:r>
              <a:rPr lang="en-GB" sz="2000" b="1" dirty="0">
                <a:solidFill>
                  <a:schemeClr val="bg1"/>
                </a:solidFill>
                <a:latin typeface="Bierstadt" panose="020B0004020202020204" pitchFamily="34" charset="0"/>
                <a:cs typeface="Biome" panose="020B0502040204020203" pitchFamily="34" charset="0"/>
              </a:rPr>
              <a:t>Fact 1: Happiness leads to success</a:t>
            </a:r>
          </a:p>
          <a:p>
            <a:pPr algn="l"/>
            <a:r>
              <a:rPr lang="en-GB" sz="2000" dirty="0">
                <a:solidFill>
                  <a:schemeClr val="bg1"/>
                </a:solidFill>
                <a:latin typeface="Bierstadt" panose="020B0004020202020204" pitchFamily="34" charset="0"/>
                <a:ea typeface="Batang" panose="020B0503020000020004" pitchFamily="18" charset="-127"/>
                <a:cs typeface="Biome" panose="020B0502040204020203" pitchFamily="34" charset="0"/>
              </a:rPr>
              <a:t>Conventional wisdom has always had us believe that success leads to happiness, but extensive research has shown that it’s actually the other way round. </a:t>
            </a:r>
            <a:r>
              <a:rPr lang="en-GB" sz="1200" i="1" dirty="0">
                <a:solidFill>
                  <a:schemeClr val="bg1"/>
                </a:solidFill>
                <a:latin typeface="Bierstadt" panose="020B0004020202020204" pitchFamily="34" charset="0"/>
                <a:ea typeface="Batang" panose="020B0503020000020004" pitchFamily="18" charset="-127"/>
                <a:cs typeface="Biome" panose="020B0502040204020203" pitchFamily="34" charset="0"/>
              </a:rPr>
              <a:t>(HBR 2012 &amp; University of Warwick 2015)</a:t>
            </a:r>
          </a:p>
          <a:p>
            <a:pPr algn="l"/>
            <a:endParaRPr lang="en-GB" sz="1200" b="1" i="1" dirty="0">
              <a:solidFill>
                <a:schemeClr val="bg1"/>
              </a:solidFill>
              <a:latin typeface="Bierstadt" panose="020B0004020202020204" pitchFamily="34" charset="0"/>
              <a:cs typeface="Biome" panose="020B0502040204020203" pitchFamily="34" charset="0"/>
            </a:endParaRPr>
          </a:p>
          <a:p>
            <a:pPr algn="l"/>
            <a:r>
              <a:rPr lang="en-GB" sz="2000" b="1" dirty="0">
                <a:solidFill>
                  <a:schemeClr val="bg1"/>
                </a:solidFill>
                <a:latin typeface="Bierstadt" panose="020B0004020202020204" pitchFamily="34" charset="0"/>
                <a:cs typeface="Biome" panose="020B0502040204020203" pitchFamily="34" charset="0"/>
              </a:rPr>
              <a:t>Fact 2: We’re not happy when we’re chasing happiness</a:t>
            </a:r>
          </a:p>
          <a:p>
            <a:pPr algn="l"/>
            <a:r>
              <a:rPr lang="en-GB" sz="2000" dirty="0">
                <a:solidFill>
                  <a:schemeClr val="bg1"/>
                </a:solidFill>
                <a:latin typeface="Bierstadt" panose="020B0004020202020204" pitchFamily="34" charset="0"/>
                <a:cs typeface="Biome" panose="020B0502040204020203" pitchFamily="34" charset="0"/>
              </a:rPr>
              <a:t>We’re happiest when we’re not thinking about it, but when we’re enjoying the present moment. </a:t>
            </a:r>
            <a:r>
              <a:rPr lang="en-GB" sz="1200" i="1" dirty="0">
                <a:solidFill>
                  <a:schemeClr val="bg1"/>
                </a:solidFill>
                <a:latin typeface="Bierstadt" panose="020B0004020202020204" pitchFamily="34" charset="0"/>
                <a:cs typeface="Biome" panose="020B0502040204020203" pitchFamily="34" charset="0"/>
              </a:rPr>
              <a:t>(HBR 2015)</a:t>
            </a:r>
          </a:p>
          <a:p>
            <a:pPr algn="l"/>
            <a:endParaRPr lang="en-GB" sz="1200" dirty="0">
              <a:solidFill>
                <a:schemeClr val="tx1">
                  <a:lumMod val="65000"/>
                  <a:lumOff val="35000"/>
                </a:schemeClr>
              </a:solidFill>
              <a:latin typeface="Bierstadt" panose="020B0004020202020204" pitchFamily="34" charset="0"/>
              <a:cs typeface="Biome" panose="020B0502040204020203" pitchFamily="34" charset="0"/>
            </a:endParaRPr>
          </a:p>
          <a:p>
            <a:pPr algn="l"/>
            <a:endParaRPr lang="en-GB" sz="2000" dirty="0">
              <a:solidFill>
                <a:schemeClr val="tx1">
                  <a:lumMod val="65000"/>
                  <a:lumOff val="35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6999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2F78F-D91E-4ED4-ACD0-1EBE926A2605}"/>
              </a:ext>
            </a:extLst>
          </p:cNvPr>
          <p:cNvPicPr>
            <a:picLocks noChangeAspect="1"/>
          </p:cNvPicPr>
          <p:nvPr/>
        </p:nvPicPr>
        <p:blipFill>
          <a:blip r:embed="rId3"/>
          <a:stretch>
            <a:fillRect/>
          </a:stretch>
        </p:blipFill>
        <p:spPr>
          <a:xfrm>
            <a:off x="6858546" y="507781"/>
            <a:ext cx="4477853" cy="5773783"/>
          </a:xfrm>
          <a:prstGeom prst="rect">
            <a:avLst/>
          </a:prstGeom>
        </p:spPr>
      </p:pic>
      <p:sp>
        <p:nvSpPr>
          <p:cNvPr id="7" name="TextBox 6">
            <a:extLst>
              <a:ext uri="{FF2B5EF4-FFF2-40B4-BE49-F238E27FC236}">
                <a16:creationId xmlns:a16="http://schemas.microsoft.com/office/drawing/2014/main" id="{9AC019B7-CDB5-40FA-9186-4B5B71829B14}"/>
              </a:ext>
            </a:extLst>
          </p:cNvPr>
          <p:cNvSpPr txBox="1"/>
          <p:nvPr/>
        </p:nvSpPr>
        <p:spPr>
          <a:xfrm>
            <a:off x="5413746" y="6281564"/>
            <a:ext cx="7367452" cy="276999"/>
          </a:xfrm>
          <a:prstGeom prst="rect">
            <a:avLst/>
          </a:prstGeom>
          <a:noFill/>
        </p:spPr>
        <p:txBody>
          <a:bodyPr wrap="square" rtlCol="0">
            <a:spAutoFit/>
          </a:bodyPr>
          <a:lstStyle/>
          <a:p>
            <a:pPr algn="ctr"/>
            <a:r>
              <a:rPr lang="en-GB" sz="1200" i="1" dirty="0">
                <a:solidFill>
                  <a:schemeClr val="accent1"/>
                </a:solidFill>
                <a:hlinkClick r:id="rId4">
                  <a:extLst>
                    <a:ext uri="{A12FA001-AC4F-418D-AE19-62706E023703}">
                      <ahyp:hlinkClr xmlns:ahyp="http://schemas.microsoft.com/office/drawing/2018/hyperlinkcolor" val="tx"/>
                    </a:ext>
                  </a:extLst>
                </a:hlinkClick>
              </a:rPr>
              <a:t>IHI Framework for Improving Joy in Work | IHI - Institute for Healthcare Improvement</a:t>
            </a:r>
            <a:endParaRPr lang="en-GB" sz="1200" i="1" dirty="0">
              <a:solidFill>
                <a:schemeClr val="accent1"/>
              </a:solidFill>
            </a:endParaRPr>
          </a:p>
        </p:txBody>
      </p:sp>
      <p:pic>
        <p:nvPicPr>
          <p:cNvPr id="4" name="Picture 3">
            <a:extLst>
              <a:ext uri="{FF2B5EF4-FFF2-40B4-BE49-F238E27FC236}">
                <a16:creationId xmlns:a16="http://schemas.microsoft.com/office/drawing/2014/main" id="{A8048277-DAF0-7F9C-E4FA-F67917B63AF5}"/>
              </a:ext>
            </a:extLst>
          </p:cNvPr>
          <p:cNvPicPr>
            <a:picLocks noChangeAspect="1"/>
          </p:cNvPicPr>
          <p:nvPr/>
        </p:nvPicPr>
        <p:blipFill>
          <a:blip r:embed="rId5"/>
          <a:stretch>
            <a:fillRect/>
          </a:stretch>
        </p:blipFill>
        <p:spPr>
          <a:xfrm>
            <a:off x="205139" y="949124"/>
            <a:ext cx="6279525" cy="3846962"/>
          </a:xfrm>
          <a:prstGeom prst="rect">
            <a:avLst/>
          </a:prstGeom>
        </p:spPr>
      </p:pic>
      <p:sp>
        <p:nvSpPr>
          <p:cNvPr id="6" name="TextBox 5">
            <a:extLst>
              <a:ext uri="{FF2B5EF4-FFF2-40B4-BE49-F238E27FC236}">
                <a16:creationId xmlns:a16="http://schemas.microsoft.com/office/drawing/2014/main" id="{94C3D32F-7635-657E-818B-A1816B4B81E7}"/>
              </a:ext>
            </a:extLst>
          </p:cNvPr>
          <p:cNvSpPr txBox="1"/>
          <p:nvPr/>
        </p:nvSpPr>
        <p:spPr>
          <a:xfrm>
            <a:off x="-414326" y="4936795"/>
            <a:ext cx="7367452" cy="276999"/>
          </a:xfrm>
          <a:prstGeom prst="rect">
            <a:avLst/>
          </a:prstGeom>
          <a:noFill/>
        </p:spPr>
        <p:txBody>
          <a:bodyPr wrap="square" rtlCol="0">
            <a:spAutoFit/>
          </a:bodyPr>
          <a:lstStyle/>
          <a:p>
            <a:pPr algn="ctr"/>
            <a:r>
              <a:rPr lang="en-GB" sz="1200" i="1" dirty="0">
                <a:solidFill>
                  <a:schemeClr val="accent1"/>
                </a:solidFill>
                <a:hlinkClick r:id="rId6">
                  <a:extLst>
                    <a:ext uri="{A12FA001-AC4F-418D-AE19-62706E023703}">
                      <ahyp:hlinkClr xmlns:ahyp="http://schemas.microsoft.com/office/drawing/2018/hyperlinkcolor" val="tx"/>
                    </a:ext>
                  </a:extLst>
                </a:hlinkClick>
              </a:rPr>
              <a:t>Home - 15 Secs 30 Mins (15s30m.co.uk)</a:t>
            </a:r>
            <a:endParaRPr lang="en-GB" sz="1200" i="1" dirty="0">
              <a:solidFill>
                <a:schemeClr val="accent1"/>
              </a:solidFill>
            </a:endParaRPr>
          </a:p>
        </p:txBody>
      </p:sp>
    </p:spTree>
    <p:extLst>
      <p:ext uri="{BB962C8B-B14F-4D97-AF65-F5344CB8AC3E}">
        <p14:creationId xmlns:p14="http://schemas.microsoft.com/office/powerpoint/2010/main" val="120729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15s30m welcome">
            <a:hlinkClick r:id="" action="ppaction://media"/>
            <a:extLst>
              <a:ext uri="{FF2B5EF4-FFF2-40B4-BE49-F238E27FC236}">
                <a16:creationId xmlns:a16="http://schemas.microsoft.com/office/drawing/2014/main" id="{2126C6E2-C1B4-77C7-5EE9-1A6B7203BCCB}"/>
              </a:ext>
            </a:extLst>
          </p:cNvPr>
          <p:cNvPicPr>
            <a:picLocks noRot="1" noChangeAspect="1"/>
          </p:cNvPicPr>
          <p:nvPr>
            <a:videoFile r:link="rId1"/>
          </p:nvPr>
        </p:nvPicPr>
        <p:blipFill>
          <a:blip r:embed="rId4"/>
          <a:stretch>
            <a:fillRect/>
          </a:stretch>
        </p:blipFill>
        <p:spPr>
          <a:xfrm>
            <a:off x="1475960" y="868101"/>
            <a:ext cx="8604189" cy="4861367"/>
          </a:xfrm>
          <a:prstGeom prst="rect">
            <a:avLst/>
          </a:prstGeom>
        </p:spPr>
      </p:pic>
      <p:sp>
        <p:nvSpPr>
          <p:cNvPr id="3" name="TextBox 2">
            <a:extLst>
              <a:ext uri="{FF2B5EF4-FFF2-40B4-BE49-F238E27FC236}">
                <a16:creationId xmlns:a16="http://schemas.microsoft.com/office/drawing/2014/main" id="{73FB7ECE-9D80-2F3B-958E-64CD55CD0A85}"/>
              </a:ext>
            </a:extLst>
          </p:cNvPr>
          <p:cNvSpPr txBox="1"/>
          <p:nvPr/>
        </p:nvSpPr>
        <p:spPr>
          <a:xfrm>
            <a:off x="1551008" y="5949387"/>
            <a:ext cx="8542116" cy="369332"/>
          </a:xfrm>
          <a:prstGeom prst="rect">
            <a:avLst/>
          </a:prstGeom>
          <a:noFill/>
        </p:spPr>
        <p:txBody>
          <a:bodyPr wrap="square" rtlCol="0">
            <a:spAutoFit/>
          </a:bodyPr>
          <a:lstStyle/>
          <a:p>
            <a:pPr algn="ctr"/>
            <a:r>
              <a:rPr lang="en-GB">
                <a:hlinkClick r:id="rId5"/>
              </a:rPr>
              <a:t>15s30m welcome - YouTube</a:t>
            </a:r>
            <a:endParaRPr lang="en-GB" dirty="0"/>
          </a:p>
        </p:txBody>
      </p:sp>
    </p:spTree>
    <p:extLst>
      <p:ext uri="{BB962C8B-B14F-4D97-AF65-F5344CB8AC3E}">
        <p14:creationId xmlns:p14="http://schemas.microsoft.com/office/powerpoint/2010/main" val="4799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8" name="Picture 15">
            <a:extLst>
              <a:ext uri="{FF2B5EF4-FFF2-40B4-BE49-F238E27FC236}">
                <a16:creationId xmlns:a16="http://schemas.microsoft.com/office/drawing/2014/main" id="{2F74CD13-E6E2-4BA1-A746-26D1A485D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17">
            <a:extLst>
              <a:ext uri="{FF2B5EF4-FFF2-40B4-BE49-F238E27FC236}">
                <a16:creationId xmlns:a16="http://schemas.microsoft.com/office/drawing/2014/main" id="{B346EC20-981A-4C3D-BE3E-545E9E7AA9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0" name="Picture 19">
            <a:extLst>
              <a:ext uri="{FF2B5EF4-FFF2-40B4-BE49-F238E27FC236}">
                <a16:creationId xmlns:a16="http://schemas.microsoft.com/office/drawing/2014/main" id="{1679C49F-A469-46CB-BDFA-0DD516D5A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1" name="Rectangle 21">
            <a:extLst>
              <a:ext uri="{FF2B5EF4-FFF2-40B4-BE49-F238E27FC236}">
                <a16:creationId xmlns:a16="http://schemas.microsoft.com/office/drawing/2014/main" id="{2EF22102-83EB-49F5-99EC-1534C57EE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2" name="Rectangle 23">
            <a:extLst>
              <a:ext uri="{FF2B5EF4-FFF2-40B4-BE49-F238E27FC236}">
                <a16:creationId xmlns:a16="http://schemas.microsoft.com/office/drawing/2014/main" id="{0EC250B3-686F-4E97-8FFD-8AE8ECD5D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43" name="Group 25">
            <a:extLst>
              <a:ext uri="{FF2B5EF4-FFF2-40B4-BE49-F238E27FC236}">
                <a16:creationId xmlns:a16="http://schemas.microsoft.com/office/drawing/2014/main" id="{CF42E396-F955-4F53-80B2-FF908491C6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4" name="Rectangle 26">
              <a:extLst>
                <a:ext uri="{FF2B5EF4-FFF2-40B4-BE49-F238E27FC236}">
                  <a16:creationId xmlns:a16="http://schemas.microsoft.com/office/drawing/2014/main" id="{98660BC7-84CF-4366-8AE1-CA4B95B63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E2949B7-65E9-4707-AEA1-02995F1B6D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5" name="Rectangle 29">
            <a:extLst>
              <a:ext uri="{FF2B5EF4-FFF2-40B4-BE49-F238E27FC236}">
                <a16:creationId xmlns:a16="http://schemas.microsoft.com/office/drawing/2014/main" id="{1612490C-320F-455C-9DFD-2C5F49D1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DA5DC7C9-3F36-5EA5-DA6F-1F8043E231B0}"/>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4800" dirty="0"/>
              <a:t>15s30m Missions</a:t>
            </a:r>
          </a:p>
        </p:txBody>
      </p:sp>
      <p:pic>
        <p:nvPicPr>
          <p:cNvPr id="5" name="Picture 4">
            <a:extLst>
              <a:ext uri="{FF2B5EF4-FFF2-40B4-BE49-F238E27FC236}">
                <a16:creationId xmlns:a16="http://schemas.microsoft.com/office/drawing/2014/main" id="{984E56F5-A0FE-0B9E-A78B-4ACF28DE9820}"/>
              </a:ext>
            </a:extLst>
          </p:cNvPr>
          <p:cNvPicPr>
            <a:picLocks noChangeAspect="1"/>
          </p:cNvPicPr>
          <p:nvPr/>
        </p:nvPicPr>
        <p:blipFill>
          <a:blip r:embed="rId6"/>
          <a:stretch>
            <a:fillRect/>
          </a:stretch>
        </p:blipFill>
        <p:spPr>
          <a:xfrm>
            <a:off x="643467" y="1456826"/>
            <a:ext cx="2560320" cy="1427378"/>
          </a:xfrm>
          <a:prstGeom prst="rect">
            <a:avLst/>
          </a:prstGeom>
          <a:ln>
            <a:noFill/>
          </a:ln>
          <a:effectLst>
            <a:outerShdw blurRad="76200" dist="63500" dir="5040000" algn="tl" rotWithShape="0">
              <a:srgbClr val="000000">
                <a:alpha val="41000"/>
              </a:srgbClr>
            </a:outerShdw>
          </a:effectLst>
        </p:spPr>
      </p:pic>
      <p:pic>
        <p:nvPicPr>
          <p:cNvPr id="7" name="Picture 6">
            <a:extLst>
              <a:ext uri="{FF2B5EF4-FFF2-40B4-BE49-F238E27FC236}">
                <a16:creationId xmlns:a16="http://schemas.microsoft.com/office/drawing/2014/main" id="{39319123-E76E-5998-D127-85B2C6546628}"/>
              </a:ext>
            </a:extLst>
          </p:cNvPr>
          <p:cNvPicPr>
            <a:picLocks noChangeAspect="1"/>
          </p:cNvPicPr>
          <p:nvPr/>
        </p:nvPicPr>
        <p:blipFill>
          <a:blip r:embed="rId7"/>
          <a:stretch>
            <a:fillRect/>
          </a:stretch>
        </p:blipFill>
        <p:spPr>
          <a:xfrm>
            <a:off x="3429353" y="1460025"/>
            <a:ext cx="2560320" cy="1420977"/>
          </a:xfrm>
          <a:prstGeom prst="rect">
            <a:avLst/>
          </a:prstGeom>
          <a:ln>
            <a:noFill/>
          </a:ln>
          <a:effectLst>
            <a:outerShdw blurRad="76200" dist="63500" dir="5040000" algn="tl" rotWithShape="0">
              <a:srgbClr val="000000">
                <a:alpha val="41000"/>
              </a:srgbClr>
            </a:outerShdw>
          </a:effectLst>
        </p:spPr>
      </p:pic>
      <p:pic>
        <p:nvPicPr>
          <p:cNvPr id="9" name="Picture 8">
            <a:extLst>
              <a:ext uri="{FF2B5EF4-FFF2-40B4-BE49-F238E27FC236}">
                <a16:creationId xmlns:a16="http://schemas.microsoft.com/office/drawing/2014/main" id="{5B825FA4-0650-5502-774F-03D6C12BEE59}"/>
              </a:ext>
            </a:extLst>
          </p:cNvPr>
          <p:cNvPicPr>
            <a:picLocks noChangeAspect="1"/>
          </p:cNvPicPr>
          <p:nvPr/>
        </p:nvPicPr>
        <p:blipFill>
          <a:blip r:embed="rId8"/>
          <a:stretch>
            <a:fillRect/>
          </a:stretch>
        </p:blipFill>
        <p:spPr>
          <a:xfrm>
            <a:off x="6215239" y="1463226"/>
            <a:ext cx="2560320" cy="1414576"/>
          </a:xfrm>
          <a:prstGeom prst="rect">
            <a:avLst/>
          </a:prstGeom>
          <a:ln>
            <a:noFill/>
          </a:ln>
          <a:effectLst>
            <a:outerShdw blurRad="76200" dist="63500" dir="5040000" algn="tl" rotWithShape="0">
              <a:srgbClr val="000000">
                <a:alpha val="41000"/>
              </a:srgbClr>
            </a:outerShdw>
          </a:effectLst>
        </p:spPr>
      </p:pic>
      <p:pic>
        <p:nvPicPr>
          <p:cNvPr id="11" name="Picture 10">
            <a:extLst>
              <a:ext uri="{FF2B5EF4-FFF2-40B4-BE49-F238E27FC236}">
                <a16:creationId xmlns:a16="http://schemas.microsoft.com/office/drawing/2014/main" id="{32C93E7D-3572-D0E5-2DE2-9017235336CB}"/>
              </a:ext>
            </a:extLst>
          </p:cNvPr>
          <p:cNvPicPr>
            <a:picLocks noChangeAspect="1"/>
          </p:cNvPicPr>
          <p:nvPr/>
        </p:nvPicPr>
        <p:blipFill>
          <a:blip r:embed="rId9"/>
          <a:stretch>
            <a:fillRect/>
          </a:stretch>
        </p:blipFill>
        <p:spPr>
          <a:xfrm>
            <a:off x="9001125" y="1463227"/>
            <a:ext cx="2560320" cy="1414576"/>
          </a:xfrm>
          <a:prstGeom prst="rect">
            <a:avLst/>
          </a:prstGeom>
          <a:ln>
            <a:noFill/>
          </a:ln>
          <a:effectLst>
            <a:outerShdw blurRad="76200" dist="63500" dir="5040000" algn="tl" rotWithShape="0">
              <a:srgbClr val="000000">
                <a:alpha val="41000"/>
              </a:srgbClr>
            </a:outerShdw>
          </a:effectLst>
        </p:spPr>
      </p:pic>
      <p:sp>
        <p:nvSpPr>
          <p:cNvPr id="46" name="Rectangle 31">
            <a:extLst>
              <a:ext uri="{FF2B5EF4-FFF2-40B4-BE49-F238E27FC236}">
                <a16:creationId xmlns:a16="http://schemas.microsoft.com/office/drawing/2014/main" id="{B39E2C89-5187-4320-B1A5-215C04169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7" name="Rectangle 33">
            <a:extLst>
              <a:ext uri="{FF2B5EF4-FFF2-40B4-BE49-F238E27FC236}">
                <a16:creationId xmlns:a16="http://schemas.microsoft.com/office/drawing/2014/main" id="{54E171C8-1D58-447C-8CEC-BFF90B3A5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5">
            <a:extLst>
              <a:ext uri="{FF2B5EF4-FFF2-40B4-BE49-F238E27FC236}">
                <a16:creationId xmlns:a16="http://schemas.microsoft.com/office/drawing/2014/main" id="{08E38096-6C03-4FF0-923F-13504759F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003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9">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11">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9" name="Picture 13">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1" name="Rectangle 15">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2" name="Rectangle 17">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3" name="Picture 19">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34" name="Picture 21">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8" name="Rectangle 27">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91AAB85C-6839-4AB9-878C-EDC9E1628AF9}"/>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000" dirty="0">
                <a:solidFill>
                  <a:srgbClr val="FFFFFF"/>
                </a:solidFill>
              </a:rPr>
              <a:t>IHI Framework for improving Joy in work </a:t>
            </a:r>
          </a:p>
        </p:txBody>
      </p:sp>
      <p:sp>
        <p:nvSpPr>
          <p:cNvPr id="30" name="Rectangle 29">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3C7A78A-6AA1-4DC7-8AE9-32B80DC2B1EE}"/>
              </a:ext>
            </a:extLst>
          </p:cNvPr>
          <p:cNvPicPr>
            <a:picLocks noChangeAspect="1"/>
          </p:cNvPicPr>
          <p:nvPr/>
        </p:nvPicPr>
        <p:blipFill rotWithShape="1">
          <a:blip r:embed="rId7"/>
          <a:srcRect t="2836" r="2656" b="1522"/>
          <a:stretch/>
        </p:blipFill>
        <p:spPr>
          <a:xfrm>
            <a:off x="5434150" y="727405"/>
            <a:ext cx="5930536" cy="5487800"/>
          </a:xfrm>
          <a:prstGeom prst="rect">
            <a:avLst/>
          </a:prstGeom>
          <a:ln>
            <a:noFill/>
          </a:ln>
          <a:effectLst/>
        </p:spPr>
      </p:pic>
    </p:spTree>
    <p:extLst>
      <p:ext uri="{BB962C8B-B14F-4D97-AF65-F5344CB8AC3E}">
        <p14:creationId xmlns:p14="http://schemas.microsoft.com/office/powerpoint/2010/main" val="10559787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BB4350AF-06AC-2556-E95D-74CAE43C2905}"/>
              </a:ext>
            </a:extLst>
          </p:cNvPr>
          <p:cNvPicPr>
            <a:picLocks noChangeAspect="1"/>
          </p:cNvPicPr>
          <p:nvPr/>
        </p:nvPicPr>
        <p:blipFill rotWithShape="1">
          <a:blip r:embed="rId4"/>
          <a:srcRect l="12137" t="1921" r="25624"/>
          <a:stretch/>
        </p:blipFill>
        <p:spPr>
          <a:xfrm>
            <a:off x="4636009" y="-152400"/>
            <a:ext cx="7552815" cy="701040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2F4B6FA-F7F5-E52E-F95A-73190679DCF0}"/>
              </a:ext>
            </a:extLst>
          </p:cNvPr>
          <p:cNvSpPr>
            <a:spLocks noGrp="1"/>
          </p:cNvSpPr>
          <p:nvPr>
            <p:ph type="title"/>
          </p:nvPr>
        </p:nvSpPr>
        <p:spPr>
          <a:xfrm>
            <a:off x="680322" y="753228"/>
            <a:ext cx="3679028" cy="1080938"/>
          </a:xfrm>
        </p:spPr>
        <p:txBody>
          <a:bodyPr>
            <a:normAutofit/>
          </a:bodyPr>
          <a:lstStyle/>
          <a:p>
            <a:r>
              <a:rPr lang="en-GB" sz="3200" dirty="0"/>
              <a:t>Pebbles in your shoes</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Tree>
    <p:extLst>
      <p:ext uri="{BB962C8B-B14F-4D97-AF65-F5344CB8AC3E}">
        <p14:creationId xmlns:p14="http://schemas.microsoft.com/office/powerpoint/2010/main" val="259663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3" name="Picture 7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5" name="Picture 7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7" name="Rectangle 7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9" name="Rectangle 7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81" name="Rectangle 80">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82">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85" name="Rectangle 84">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89" name="Rectangle 88">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BBBBFF3-A25E-4D11-B288-117219CDE7A5}"/>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000" dirty="0"/>
              <a:t>Physical and Psychological Safety</a:t>
            </a:r>
          </a:p>
        </p:txBody>
      </p:sp>
      <p:pic>
        <p:nvPicPr>
          <p:cNvPr id="3074" name="Picture 2" descr="See the source image">
            <a:extLst>
              <a:ext uri="{FF2B5EF4-FFF2-40B4-BE49-F238E27FC236}">
                <a16:creationId xmlns:a16="http://schemas.microsoft.com/office/drawing/2014/main" id="{8A16F811-F74A-4806-B3B2-FD2C73EDEAF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605093" y="640080"/>
            <a:ext cx="5619989" cy="557784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EB944B5-7E94-43E3-8E20-7C727D83D829}"/>
              </a:ext>
            </a:extLst>
          </p:cNvPr>
          <p:cNvSpPr txBox="1"/>
          <p:nvPr/>
        </p:nvSpPr>
        <p:spPr>
          <a:xfrm>
            <a:off x="4731361" y="6260099"/>
            <a:ext cx="7367452" cy="430887"/>
          </a:xfrm>
          <a:prstGeom prst="rect">
            <a:avLst/>
          </a:prstGeom>
          <a:noFill/>
        </p:spPr>
        <p:txBody>
          <a:bodyPr wrap="square" rtlCol="0">
            <a:spAutoFit/>
          </a:bodyPr>
          <a:lstStyle/>
          <a:p>
            <a:pPr algn="ctr"/>
            <a:r>
              <a:rPr lang="en-GB" sz="1100" i="1" dirty="0">
                <a:hlinkClick r:id="rId8">
                  <a:extLst>
                    <a:ext uri="{A12FA001-AC4F-418D-AE19-62706E023703}">
                      <ahyp:hlinkClr xmlns:ahyp="http://schemas.microsoft.com/office/drawing/2018/hyperlinkcolor" val="tx"/>
                    </a:ext>
                  </a:extLst>
                </a:hlinkClick>
              </a:rPr>
              <a:t>Managing psychological safety in debriefings: a dynamic balancing act | BMJ Simulation &amp; Technology Enhanced Learning</a:t>
            </a:r>
            <a:r>
              <a:rPr lang="en-GB" sz="1100" i="1" dirty="0"/>
              <a:t> (2020)</a:t>
            </a:r>
          </a:p>
        </p:txBody>
      </p:sp>
    </p:spTree>
    <p:extLst>
      <p:ext uri="{BB962C8B-B14F-4D97-AF65-F5344CB8AC3E}">
        <p14:creationId xmlns:p14="http://schemas.microsoft.com/office/powerpoint/2010/main" val="298425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a flower in the hair&#10;&#10;Description automatically generated with medium confidence">
            <a:extLst>
              <a:ext uri="{FF2B5EF4-FFF2-40B4-BE49-F238E27FC236}">
                <a16:creationId xmlns:a16="http://schemas.microsoft.com/office/drawing/2014/main" id="{D5654545-4C70-4E4F-A14A-7A818B84BB26}"/>
              </a:ext>
            </a:extLst>
          </p:cNvPr>
          <p:cNvPicPr>
            <a:picLocks noChangeAspect="1"/>
          </p:cNvPicPr>
          <p:nvPr/>
        </p:nvPicPr>
        <p:blipFill>
          <a:blip r:embed="rId3"/>
          <a:stretch>
            <a:fillRect/>
          </a:stretch>
        </p:blipFill>
        <p:spPr>
          <a:xfrm>
            <a:off x="1524000" y="0"/>
            <a:ext cx="9196672" cy="6858000"/>
          </a:xfrm>
          <a:prstGeom prst="rect">
            <a:avLst/>
          </a:prstGeom>
        </p:spPr>
      </p:pic>
    </p:spTree>
    <p:extLst>
      <p:ext uri="{BB962C8B-B14F-4D97-AF65-F5344CB8AC3E}">
        <p14:creationId xmlns:p14="http://schemas.microsoft.com/office/powerpoint/2010/main" val="2195319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27" name="Rectangle 26">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1BB45174-7CA6-425F-AC86-0686479234B6}"/>
              </a:ext>
            </a:extLst>
          </p:cNvPr>
          <p:cNvSpPr>
            <a:spLocks noGrp="1"/>
          </p:cNvSpPr>
          <p:nvPr>
            <p:ph type="title"/>
          </p:nvPr>
        </p:nvSpPr>
        <p:spPr>
          <a:xfrm>
            <a:off x="680321" y="753228"/>
            <a:ext cx="4136123" cy="1080938"/>
          </a:xfrm>
        </p:spPr>
        <p:txBody>
          <a:bodyPr vert="horz" lIns="91440" tIns="45720" rIns="91440" bIns="45720" rtlCol="0" anchor="ctr">
            <a:normAutofit/>
          </a:bodyPr>
          <a:lstStyle/>
          <a:p>
            <a:r>
              <a:rPr lang="en-US" sz="3200" dirty="0"/>
              <a:t>Choice and Autonomy  </a:t>
            </a:r>
          </a:p>
        </p:txBody>
      </p:sp>
      <p:pic>
        <p:nvPicPr>
          <p:cNvPr id="33" name="Picture 32">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6" name="Content Placeholder 5">
            <a:extLst>
              <a:ext uri="{FF2B5EF4-FFF2-40B4-BE49-F238E27FC236}">
                <a16:creationId xmlns:a16="http://schemas.microsoft.com/office/drawing/2014/main" id="{60888815-2947-4F30-989E-041C72A9B2DF}"/>
              </a:ext>
            </a:extLst>
          </p:cNvPr>
          <p:cNvSpPr>
            <a:spLocks noGrp="1"/>
          </p:cNvSpPr>
          <p:nvPr>
            <p:ph sz="half" idx="1"/>
          </p:nvPr>
        </p:nvSpPr>
        <p:spPr>
          <a:xfrm>
            <a:off x="680321" y="2336873"/>
            <a:ext cx="4136123" cy="3599316"/>
          </a:xfrm>
        </p:spPr>
        <p:txBody>
          <a:bodyPr vert="horz" lIns="91440" tIns="45720" rIns="91440" bIns="45720" rtlCol="0">
            <a:normAutofit/>
          </a:bodyPr>
          <a:lstStyle/>
          <a:p>
            <a:r>
              <a:rPr lang="en-US" sz="1800" dirty="0"/>
              <a:t>Staff feel like they have some choice in how they go about their daily responsibilities </a:t>
            </a:r>
          </a:p>
          <a:p>
            <a:r>
              <a:rPr lang="en-US" sz="1800" dirty="0"/>
              <a:t>They have a voice in the way things are done in daily work </a:t>
            </a:r>
          </a:p>
          <a:p>
            <a:r>
              <a:rPr lang="en-US" sz="1800" dirty="0"/>
              <a:t>Staff are part of the decisions on processes, changes, and improvements that affect them </a:t>
            </a:r>
          </a:p>
        </p:txBody>
      </p:sp>
      <p:pic>
        <p:nvPicPr>
          <p:cNvPr id="12" name="Content Placeholder 11">
            <a:extLst>
              <a:ext uri="{FF2B5EF4-FFF2-40B4-BE49-F238E27FC236}">
                <a16:creationId xmlns:a16="http://schemas.microsoft.com/office/drawing/2014/main" id="{55198A7A-B436-4179-97BF-A179CCAC72C9}"/>
              </a:ext>
            </a:extLst>
          </p:cNvPr>
          <p:cNvPicPr>
            <a:picLocks noGrp="1" noChangeAspect="1"/>
          </p:cNvPicPr>
          <p:nvPr>
            <p:ph sz="half" idx="2"/>
          </p:nvPr>
        </p:nvPicPr>
        <p:blipFill>
          <a:blip r:embed="rId6"/>
          <a:stretch>
            <a:fillRect/>
          </a:stretch>
        </p:blipFill>
        <p:spPr>
          <a:xfrm>
            <a:off x="5272914" y="461127"/>
            <a:ext cx="6303134" cy="5326147"/>
          </a:xfrm>
          <a:prstGeom prst="rect">
            <a:avLst/>
          </a:prstGeom>
          <a:ln>
            <a:noFill/>
          </a:ln>
          <a:effectLst>
            <a:outerShdw blurRad="76200" dist="63500" dir="5040000" algn="tl" rotWithShape="0">
              <a:srgbClr val="000000">
                <a:alpha val="41000"/>
              </a:srgbClr>
            </a:outerShdw>
          </a:effectLst>
        </p:spPr>
      </p:pic>
      <p:sp>
        <p:nvSpPr>
          <p:cNvPr id="13" name="TextBox 12">
            <a:extLst>
              <a:ext uri="{FF2B5EF4-FFF2-40B4-BE49-F238E27FC236}">
                <a16:creationId xmlns:a16="http://schemas.microsoft.com/office/drawing/2014/main" id="{82D5915D-FC5F-47D3-ADB1-F08D1BFC475F}"/>
              </a:ext>
            </a:extLst>
          </p:cNvPr>
          <p:cNvSpPr txBox="1"/>
          <p:nvPr/>
        </p:nvSpPr>
        <p:spPr>
          <a:xfrm>
            <a:off x="5351067" y="5832901"/>
            <a:ext cx="6303134" cy="646331"/>
          </a:xfrm>
          <a:prstGeom prst="rect">
            <a:avLst/>
          </a:prstGeom>
          <a:noFill/>
        </p:spPr>
        <p:txBody>
          <a:bodyPr wrap="square" rtlCol="0">
            <a:spAutoFit/>
          </a:bodyPr>
          <a:lstStyle/>
          <a:p>
            <a:r>
              <a:rPr lang="en-GB" sz="1200" i="1" dirty="0"/>
              <a:t>The courage of compassion: Supporting nurses and midwives to delivery high-quality care Sept 2020)</a:t>
            </a:r>
            <a:endParaRPr lang="en-GB" sz="1200" i="1" dirty="0">
              <a:solidFill>
                <a:srgbClr val="FFAE3E"/>
              </a:solidFill>
              <a:hlinkClick r:id="rId7">
                <a:extLst>
                  <a:ext uri="{A12FA001-AC4F-418D-AE19-62706E023703}">
                    <ahyp:hlinkClr xmlns:ahyp="http://schemas.microsoft.com/office/drawing/2018/hyperlinkcolor" val="tx"/>
                  </a:ext>
                </a:extLst>
              </a:hlinkClick>
            </a:endParaRPr>
          </a:p>
          <a:p>
            <a:r>
              <a:rPr lang="en-GB" sz="1200" i="1" dirty="0">
                <a:hlinkClick r:id="rId7">
                  <a:extLst>
                    <a:ext uri="{A12FA001-AC4F-418D-AE19-62706E023703}">
                      <ahyp:hlinkClr xmlns:ahyp="http://schemas.microsoft.com/office/drawing/2018/hyperlinkcolor" val="tx"/>
                    </a:ext>
                  </a:extLst>
                </a:hlinkClick>
              </a:rPr>
              <a:t>word template (kingsfund.org.uk)</a:t>
            </a:r>
            <a:endParaRPr lang="en-GB" sz="1200" i="1" dirty="0"/>
          </a:p>
        </p:txBody>
      </p:sp>
    </p:spTree>
    <p:extLst>
      <p:ext uri="{BB962C8B-B14F-4D97-AF65-F5344CB8AC3E}">
        <p14:creationId xmlns:p14="http://schemas.microsoft.com/office/powerpoint/2010/main" val="3333455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F74CD13-E6E2-4BA1-A746-26D1A485D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B346EC20-981A-4C3D-BE3E-545E9E7AA9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3" name="Picture 22">
            <a:extLst>
              <a:ext uri="{FF2B5EF4-FFF2-40B4-BE49-F238E27FC236}">
                <a16:creationId xmlns:a16="http://schemas.microsoft.com/office/drawing/2014/main" id="{1679C49F-A469-46CB-BDFA-0DD516D5A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5" name="Rectangle 24">
            <a:extLst>
              <a:ext uri="{FF2B5EF4-FFF2-40B4-BE49-F238E27FC236}">
                <a16:creationId xmlns:a16="http://schemas.microsoft.com/office/drawing/2014/main" id="{2EF22102-83EB-49F5-99EC-1534C57EE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7" name="Rectangle 26">
            <a:extLst>
              <a:ext uri="{FF2B5EF4-FFF2-40B4-BE49-F238E27FC236}">
                <a16:creationId xmlns:a16="http://schemas.microsoft.com/office/drawing/2014/main" id="{0EC250B3-686F-4E97-8FFD-8AE8ECD5D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29" name="Rectangle 28">
            <a:extLst>
              <a:ext uri="{FF2B5EF4-FFF2-40B4-BE49-F238E27FC236}">
                <a16:creationId xmlns:a16="http://schemas.microsoft.com/office/drawing/2014/main" id="{051B451F-9DD5-4A5A-90B8-11C90CC93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6849804-AEAB-40AC-A061-92831A9F4E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D65D459B-87BB-48ED-841D-560ACDFFB2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35" name="Rectangle 34">
            <a:extLst>
              <a:ext uri="{FF2B5EF4-FFF2-40B4-BE49-F238E27FC236}">
                <a16:creationId xmlns:a16="http://schemas.microsoft.com/office/drawing/2014/main" id="{13F257CF-45AD-4564-AF51-CEDAA4786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0821EA3-89FF-06AE-9866-76DB69226BD5}"/>
              </a:ext>
            </a:extLst>
          </p:cNvPr>
          <p:cNvSpPr>
            <a:spLocks noGrp="1"/>
          </p:cNvSpPr>
          <p:nvPr>
            <p:ph type="title"/>
          </p:nvPr>
        </p:nvSpPr>
        <p:spPr>
          <a:xfrm>
            <a:off x="680322" y="2063262"/>
            <a:ext cx="3957666" cy="2661138"/>
          </a:xfrm>
        </p:spPr>
        <p:txBody>
          <a:bodyPr vert="horz" lIns="91440" tIns="45720" rIns="91440" bIns="45720" rtlCol="0" anchor="b">
            <a:normAutofit/>
          </a:bodyPr>
          <a:lstStyle/>
          <a:p>
            <a:pPr algn="r"/>
            <a:r>
              <a:rPr lang="en-US" sz="5400" dirty="0"/>
              <a:t>Recognition and rewards</a:t>
            </a:r>
          </a:p>
        </p:txBody>
      </p:sp>
      <p:sp>
        <p:nvSpPr>
          <p:cNvPr id="37" name="Rectangle 36">
            <a:extLst>
              <a:ext uri="{FF2B5EF4-FFF2-40B4-BE49-F238E27FC236}">
                <a16:creationId xmlns:a16="http://schemas.microsoft.com/office/drawing/2014/main" id="{93D76AED-7D20-4061-8AC1-25828C873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7" y="488844"/>
            <a:ext cx="3378077" cy="352604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EFDC1BB4-D3CB-DF28-D6A5-3CF84650A4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4887" y="849224"/>
            <a:ext cx="3056465" cy="3056465"/>
          </a:xfrm>
          <a:prstGeom prst="rect">
            <a:avLst/>
          </a:prstGeom>
        </p:spPr>
      </p:pic>
      <p:sp>
        <p:nvSpPr>
          <p:cNvPr id="39" name="Rectangle 38">
            <a:extLst>
              <a:ext uri="{FF2B5EF4-FFF2-40B4-BE49-F238E27FC236}">
                <a16:creationId xmlns:a16="http://schemas.microsoft.com/office/drawing/2014/main" id="{20F4BA7B-1C92-49A8-BD52-9DBD81E81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488844"/>
            <a:ext cx="2739690" cy="2480872"/>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vector graphics&#10;&#10;Description automatically generated">
            <a:extLst>
              <a:ext uri="{FF2B5EF4-FFF2-40B4-BE49-F238E27FC236}">
                <a16:creationId xmlns:a16="http://schemas.microsoft.com/office/drawing/2014/main" id="{4DB6CBE8-5253-E113-145A-C929D580B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2090" y="-3448"/>
            <a:ext cx="2169689" cy="2169689"/>
          </a:xfrm>
          <a:prstGeom prst="rect">
            <a:avLst/>
          </a:prstGeom>
        </p:spPr>
      </p:pic>
      <p:sp>
        <p:nvSpPr>
          <p:cNvPr id="41" name="Rectangle 40">
            <a:extLst>
              <a:ext uri="{FF2B5EF4-FFF2-40B4-BE49-F238E27FC236}">
                <a16:creationId xmlns:a16="http://schemas.microsoft.com/office/drawing/2014/main" id="{474942DA-ED3B-4AAA-B541-219ADEF8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7" y="4175751"/>
            <a:ext cx="3378077" cy="2202866"/>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BD228D5-BDB9-B22E-B94B-11624DCA548E}"/>
              </a:ext>
            </a:extLst>
          </p:cNvPr>
          <p:cNvPicPr>
            <a:picLocks noChangeAspect="1"/>
          </p:cNvPicPr>
          <p:nvPr/>
        </p:nvPicPr>
        <p:blipFill rotWithShape="1">
          <a:blip r:embed="rId9"/>
          <a:srcRect t="1524"/>
          <a:stretch/>
        </p:blipFill>
        <p:spPr>
          <a:xfrm>
            <a:off x="5308744" y="4175753"/>
            <a:ext cx="3523052" cy="2202864"/>
          </a:xfrm>
          <a:prstGeom prst="rect">
            <a:avLst/>
          </a:prstGeom>
        </p:spPr>
      </p:pic>
      <p:sp>
        <p:nvSpPr>
          <p:cNvPr id="43" name="Rectangle 42">
            <a:extLst>
              <a:ext uri="{FF2B5EF4-FFF2-40B4-BE49-F238E27FC236}">
                <a16:creationId xmlns:a16="http://schemas.microsoft.com/office/drawing/2014/main" id="{EE6BC664-B276-412B-9A49-3E33213B8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3130583"/>
            <a:ext cx="2739690" cy="3248034"/>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 sitting, food&#10;&#10;Description automatically generated">
            <a:extLst>
              <a:ext uri="{FF2B5EF4-FFF2-40B4-BE49-F238E27FC236}">
                <a16:creationId xmlns:a16="http://schemas.microsoft.com/office/drawing/2014/main" id="{3CBE4123-E12B-B17D-1B62-D9E83BC3E1D4}"/>
              </a:ext>
            </a:extLst>
          </p:cNvPr>
          <p:cNvPicPr>
            <a:picLocks noChangeAspect="1"/>
          </p:cNvPicPr>
          <p:nvPr/>
        </p:nvPicPr>
        <p:blipFill rotWithShape="1">
          <a:blip r:embed="rId10"/>
          <a:srcRect b="22181"/>
          <a:stretch/>
        </p:blipFill>
        <p:spPr>
          <a:xfrm>
            <a:off x="8939057" y="3117996"/>
            <a:ext cx="2795757" cy="3260621"/>
          </a:xfrm>
          <a:prstGeom prst="rect">
            <a:avLst/>
          </a:prstGeom>
        </p:spPr>
      </p:pic>
      <p:pic>
        <p:nvPicPr>
          <p:cNvPr id="28" name="Picture 27">
            <a:extLst>
              <a:ext uri="{FF2B5EF4-FFF2-40B4-BE49-F238E27FC236}">
                <a16:creationId xmlns:a16="http://schemas.microsoft.com/office/drawing/2014/main" id="{3B4C5525-3151-49F0-86B4-7C054299080D}"/>
              </a:ext>
            </a:extLst>
          </p:cNvPr>
          <p:cNvPicPr>
            <a:picLocks noChangeAspect="1"/>
          </p:cNvPicPr>
          <p:nvPr/>
        </p:nvPicPr>
        <p:blipFill>
          <a:blip r:embed="rId11"/>
          <a:stretch>
            <a:fillRect/>
          </a:stretch>
        </p:blipFill>
        <p:spPr>
          <a:xfrm>
            <a:off x="9838481" y="1506633"/>
            <a:ext cx="1032707" cy="1412032"/>
          </a:xfrm>
          <a:prstGeom prst="rect">
            <a:avLst/>
          </a:prstGeom>
          <a:ln>
            <a:solidFill>
              <a:schemeClr val="tx1">
                <a:lumMod val="85000"/>
              </a:schemeClr>
            </a:solidFill>
          </a:ln>
        </p:spPr>
      </p:pic>
      <p:sp>
        <p:nvSpPr>
          <p:cNvPr id="22" name="Rectangle: Rounded Corners 21">
            <a:extLst>
              <a:ext uri="{FF2B5EF4-FFF2-40B4-BE49-F238E27FC236}">
                <a16:creationId xmlns:a16="http://schemas.microsoft.com/office/drawing/2014/main" id="{74321F05-B1C8-182B-EFA3-89EAABB0C86F}"/>
              </a:ext>
            </a:extLst>
          </p:cNvPr>
          <p:cNvSpPr/>
          <p:nvPr/>
        </p:nvSpPr>
        <p:spPr>
          <a:xfrm>
            <a:off x="432674" y="4797666"/>
            <a:ext cx="4124289" cy="1847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0000" lnSpcReduction="20000"/>
          </a:bodyPr>
          <a:lstStyle/>
          <a:p>
            <a:pPr indent="-228600" defTabSz="914400">
              <a:lnSpc>
                <a:spcPct val="90000"/>
              </a:lnSpc>
              <a:spcAft>
                <a:spcPts val="600"/>
              </a:spcAft>
              <a:buFont typeface="Arial" panose="020B0604020202020204" pitchFamily="34" charset="0"/>
              <a:buChar char="•"/>
            </a:pPr>
            <a:endParaRPr lang="en-US" sz="2000" dirty="0">
              <a:solidFill>
                <a:schemeClr val="tx1"/>
              </a:solidFill>
            </a:endParaRPr>
          </a:p>
          <a:p>
            <a:pPr marL="285750" indent="-228600" defTabSz="914400">
              <a:lnSpc>
                <a:spcPct val="90000"/>
              </a:lnSpc>
              <a:spcAft>
                <a:spcPts val="600"/>
              </a:spcAft>
              <a:buFont typeface="Arial" panose="020B0604020202020204" pitchFamily="34" charset="0"/>
              <a:buChar char="•"/>
            </a:pPr>
            <a:r>
              <a:rPr lang="en-US" sz="2000" dirty="0">
                <a:solidFill>
                  <a:schemeClr val="tx1"/>
                </a:solidFill>
              </a:rPr>
              <a:t>Who the recognition comes from </a:t>
            </a:r>
          </a:p>
          <a:p>
            <a:pPr marL="285750" indent="-228600" defTabSz="914400">
              <a:lnSpc>
                <a:spcPct val="90000"/>
              </a:lnSpc>
              <a:spcAft>
                <a:spcPts val="600"/>
              </a:spcAft>
              <a:buFont typeface="Arial" panose="020B0604020202020204" pitchFamily="34" charset="0"/>
              <a:buChar char="•"/>
            </a:pPr>
            <a:r>
              <a:rPr lang="en-US" sz="2000" dirty="0">
                <a:solidFill>
                  <a:schemeClr val="tx1"/>
                </a:solidFill>
              </a:rPr>
              <a:t>Timing</a:t>
            </a:r>
          </a:p>
          <a:p>
            <a:pPr marL="285750" indent="-228600" defTabSz="914400">
              <a:lnSpc>
                <a:spcPct val="90000"/>
              </a:lnSpc>
              <a:spcAft>
                <a:spcPts val="600"/>
              </a:spcAft>
              <a:buFont typeface="Arial" panose="020B0604020202020204" pitchFamily="34" charset="0"/>
              <a:buChar char="•"/>
            </a:pPr>
            <a:r>
              <a:rPr lang="en-US" sz="2000" dirty="0">
                <a:solidFill>
                  <a:schemeClr val="tx1"/>
                </a:solidFill>
              </a:rPr>
              <a:t>Make it public</a:t>
            </a:r>
          </a:p>
          <a:p>
            <a:pPr marL="285750" indent="-228600" defTabSz="914400">
              <a:lnSpc>
                <a:spcPct val="90000"/>
              </a:lnSpc>
              <a:spcAft>
                <a:spcPts val="600"/>
              </a:spcAft>
              <a:buFont typeface="Arial" panose="020B0604020202020204" pitchFamily="34" charset="0"/>
              <a:buChar char="•"/>
            </a:pPr>
            <a:r>
              <a:rPr lang="en-US" sz="2000" dirty="0">
                <a:solidFill>
                  <a:schemeClr val="tx1"/>
                </a:solidFill>
              </a:rPr>
              <a:t>Details matter </a:t>
            </a:r>
          </a:p>
          <a:p>
            <a:pPr marL="285750" indent="-228600" defTabSz="914400">
              <a:lnSpc>
                <a:spcPct val="90000"/>
              </a:lnSpc>
              <a:spcAft>
                <a:spcPts val="600"/>
              </a:spcAft>
              <a:buFont typeface="Arial" panose="020B0604020202020204" pitchFamily="34" charset="0"/>
              <a:buChar char="•"/>
            </a:pPr>
            <a:endParaRPr lang="en-US" sz="2000" dirty="0">
              <a:solidFill>
                <a:schemeClr val="tx1"/>
              </a:solidFill>
            </a:endParaRPr>
          </a:p>
          <a:p>
            <a:pPr defTabSz="914400">
              <a:lnSpc>
                <a:spcPct val="90000"/>
              </a:lnSpc>
              <a:spcAft>
                <a:spcPts val="600"/>
              </a:spcAft>
            </a:pPr>
            <a:r>
              <a:rPr lang="en-US" sz="1200" i="1" dirty="0">
                <a:solidFill>
                  <a:schemeClr val="tx1"/>
                </a:solidFill>
                <a:hlinkClick r:id="rId12">
                  <a:extLst>
                    <a:ext uri="{A12FA001-AC4F-418D-AE19-62706E023703}">
                      <ahyp:hlinkClr xmlns:ahyp="http://schemas.microsoft.com/office/drawing/2018/hyperlinkcolor" val="tx"/>
                    </a:ext>
                  </a:extLst>
                </a:hlinkClick>
              </a:rPr>
              <a:t>Research: A Little Recognition Can Provide a Big Morale Boost (hbr.org)</a:t>
            </a:r>
            <a:r>
              <a:rPr lang="en-US" sz="1200" i="1" dirty="0">
                <a:solidFill>
                  <a:schemeClr val="tx1"/>
                </a:solidFill>
              </a:rPr>
              <a:t> March 21</a:t>
            </a:r>
          </a:p>
        </p:txBody>
      </p:sp>
    </p:spTree>
    <p:extLst>
      <p:ext uri="{BB962C8B-B14F-4D97-AF65-F5344CB8AC3E}">
        <p14:creationId xmlns:p14="http://schemas.microsoft.com/office/powerpoint/2010/main" val="68602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5" name="Rectangle 34">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3D46A8CD-D60B-464A-AD47-B6AFE150198E}"/>
              </a:ext>
            </a:extLst>
          </p:cNvPr>
          <p:cNvSpPr>
            <a:spLocks noGrp="1"/>
          </p:cNvSpPr>
          <p:nvPr>
            <p:ph idx="1"/>
          </p:nvPr>
        </p:nvSpPr>
        <p:spPr>
          <a:xfrm>
            <a:off x="254643" y="2336872"/>
            <a:ext cx="5467307" cy="3911527"/>
          </a:xfrm>
        </p:spPr>
        <p:txBody>
          <a:bodyPr>
            <a:normAutofit/>
          </a:bodyPr>
          <a:lstStyle/>
          <a:p>
            <a:r>
              <a:rPr lang="en-US" sz="1700" dirty="0"/>
              <a:t>Social cohesion is generated through productive teams, shared understanding and trusting relationships</a:t>
            </a:r>
          </a:p>
          <a:p>
            <a:r>
              <a:rPr lang="en-US" sz="1700" dirty="0"/>
              <a:t>Do you and your team:</a:t>
            </a:r>
          </a:p>
          <a:p>
            <a:pPr lvl="1"/>
            <a:r>
              <a:rPr lang="en-US" sz="1700" dirty="0"/>
              <a:t>provide mutual support and companionship?</a:t>
            </a:r>
          </a:p>
          <a:p>
            <a:pPr lvl="1"/>
            <a:r>
              <a:rPr lang="en-US" sz="1700" dirty="0"/>
              <a:t>feel you are all part of a team, working together towards something meaningful?</a:t>
            </a:r>
          </a:p>
          <a:p>
            <a:pPr lvl="1"/>
            <a:r>
              <a:rPr lang="en-US" sz="1700" dirty="0"/>
              <a:t>regularly express appreciation for each other’s work?</a:t>
            </a:r>
          </a:p>
        </p:txBody>
      </p:sp>
      <p:pic>
        <p:nvPicPr>
          <p:cNvPr id="10" name="Picture 9">
            <a:extLst>
              <a:ext uri="{FF2B5EF4-FFF2-40B4-BE49-F238E27FC236}">
                <a16:creationId xmlns:a16="http://schemas.microsoft.com/office/drawing/2014/main" id="{7557BE9E-F0D1-51F3-D682-5FE914938F51}"/>
              </a:ext>
            </a:extLst>
          </p:cNvPr>
          <p:cNvPicPr>
            <a:picLocks noChangeAspect="1"/>
          </p:cNvPicPr>
          <p:nvPr/>
        </p:nvPicPr>
        <p:blipFill rotWithShape="1">
          <a:blip r:embed="rId4"/>
          <a:srcRect l="9392" r="31291"/>
          <a:stretch/>
        </p:blipFill>
        <p:spPr>
          <a:xfrm>
            <a:off x="6094508" y="10"/>
            <a:ext cx="6094316" cy="6857990"/>
          </a:xfrm>
          <a:prstGeom prst="rect">
            <a:avLst/>
          </a:prstGeom>
          <a:ln>
            <a:noFill/>
          </a:ln>
          <a:effectLst/>
        </p:spPr>
      </p:pic>
      <p:sp>
        <p:nvSpPr>
          <p:cNvPr id="38" name="Rectangle 37">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DCC2C81-DAAA-4FE8-9C5A-A86CEDD17F98}"/>
              </a:ext>
            </a:extLst>
          </p:cNvPr>
          <p:cNvSpPr>
            <a:spLocks noGrp="1"/>
          </p:cNvSpPr>
          <p:nvPr>
            <p:ph type="title"/>
          </p:nvPr>
        </p:nvSpPr>
        <p:spPr>
          <a:xfrm>
            <a:off x="680321" y="753228"/>
            <a:ext cx="5041629" cy="1080938"/>
          </a:xfrm>
        </p:spPr>
        <p:txBody>
          <a:bodyPr>
            <a:normAutofit/>
          </a:bodyPr>
          <a:lstStyle/>
          <a:p>
            <a:r>
              <a:rPr lang="en-GB" dirty="0"/>
              <a:t>Camaraderie and Teamwork</a:t>
            </a:r>
          </a:p>
        </p:txBody>
      </p:sp>
      <p:pic>
        <p:nvPicPr>
          <p:cNvPr id="40" name="Picture 39">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811197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0" name="Rectangle 19">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22" name="Picture 21">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4" name="Picture 23">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30" name="Rectangle 29">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5901656-37A3-4B4A-A97B-F531F23EA39F}"/>
              </a:ext>
            </a:extLst>
          </p:cNvPr>
          <p:cNvSpPr>
            <a:spLocks noGrp="1"/>
          </p:cNvSpPr>
          <p:nvPr>
            <p:ph type="title"/>
          </p:nvPr>
        </p:nvSpPr>
        <p:spPr>
          <a:xfrm>
            <a:off x="680322" y="2063262"/>
            <a:ext cx="3739278" cy="2661138"/>
          </a:xfrm>
        </p:spPr>
        <p:txBody>
          <a:bodyPr vert="horz" lIns="91440" tIns="45720" rIns="91440" bIns="45720" rtlCol="0" anchor="ctr">
            <a:normAutofit/>
          </a:bodyPr>
          <a:lstStyle/>
          <a:p>
            <a:r>
              <a:rPr lang="en-US" sz="4600" dirty="0">
                <a:solidFill>
                  <a:srgbClr val="FFFFFF"/>
                </a:solidFill>
              </a:rPr>
              <a:t>Daily Improvement</a:t>
            </a:r>
          </a:p>
        </p:txBody>
      </p:sp>
      <p:sp>
        <p:nvSpPr>
          <p:cNvPr id="4" name="Content Placeholder 3">
            <a:extLst>
              <a:ext uri="{FF2B5EF4-FFF2-40B4-BE49-F238E27FC236}">
                <a16:creationId xmlns:a16="http://schemas.microsoft.com/office/drawing/2014/main" id="{478CA65A-DAE9-4240-8F64-C5B3BD6B5C02}"/>
              </a:ext>
            </a:extLst>
          </p:cNvPr>
          <p:cNvSpPr>
            <a:spLocks noGrp="1"/>
          </p:cNvSpPr>
          <p:nvPr>
            <p:ph sz="half" idx="1"/>
          </p:nvPr>
        </p:nvSpPr>
        <p:spPr>
          <a:xfrm>
            <a:off x="680323" y="5101298"/>
            <a:ext cx="3739277" cy="1116622"/>
          </a:xfrm>
        </p:spPr>
        <p:txBody>
          <a:bodyPr vert="horz" lIns="91440" tIns="45720" rIns="91440" bIns="45720" rtlCol="0">
            <a:normAutofit lnSpcReduction="10000"/>
          </a:bodyPr>
          <a:lstStyle/>
          <a:p>
            <a:pPr marL="0" indent="0" algn="r">
              <a:buNone/>
            </a:pPr>
            <a:r>
              <a:rPr lang="en-US" sz="2000" dirty="0">
                <a:solidFill>
                  <a:srgbClr val="FFFFFF"/>
                </a:solidFill>
              </a:rPr>
              <a:t>Use of quality improvement tools and techniques to identify, test, and implement improvements </a:t>
            </a:r>
          </a:p>
        </p:txBody>
      </p:sp>
      <p:sp>
        <p:nvSpPr>
          <p:cNvPr id="32" name="Rectangle 31">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Table 18">
            <a:extLst>
              <a:ext uri="{FF2B5EF4-FFF2-40B4-BE49-F238E27FC236}">
                <a16:creationId xmlns:a16="http://schemas.microsoft.com/office/drawing/2014/main" id="{4605D83A-C20E-6174-90A6-4E96B3EFA20D}"/>
              </a:ext>
            </a:extLst>
          </p:cNvPr>
          <p:cNvGraphicFramePr>
            <a:graphicFrameLocks noGrp="1"/>
          </p:cNvGraphicFramePr>
          <p:nvPr>
            <p:extLst>
              <p:ext uri="{D42A27DB-BD31-4B8C-83A1-F6EECF244321}">
                <p14:modId xmlns:p14="http://schemas.microsoft.com/office/powerpoint/2010/main" val="1429387767"/>
              </p:ext>
            </p:extLst>
          </p:nvPr>
        </p:nvGraphicFramePr>
        <p:xfrm>
          <a:off x="6782622" y="1270615"/>
          <a:ext cx="3322511" cy="1928371"/>
        </p:xfrm>
        <a:graphic>
          <a:graphicData uri="http://schemas.openxmlformats.org/drawingml/2006/table">
            <a:tbl>
              <a:tblPr firstRow="1" bandRow="1">
                <a:tableStyleId>{5C22544A-7EE6-4342-B048-85BDC9FD1C3A}</a:tableStyleId>
              </a:tblPr>
              <a:tblGrid>
                <a:gridCol w="3322511">
                  <a:extLst>
                    <a:ext uri="{9D8B030D-6E8A-4147-A177-3AD203B41FA5}">
                      <a16:colId xmlns:a16="http://schemas.microsoft.com/office/drawing/2014/main" val="4019555212"/>
                    </a:ext>
                  </a:extLst>
                </a:gridCol>
              </a:tblGrid>
              <a:tr h="540251">
                <a:tc>
                  <a:txBody>
                    <a:bodyPr/>
                    <a:lstStyle/>
                    <a:p>
                      <a:pPr algn="ctr"/>
                      <a:r>
                        <a:rPr lang="en-GB" sz="1200" dirty="0"/>
                        <a:t>Aim:</a:t>
                      </a:r>
                    </a:p>
                    <a:p>
                      <a:pPr algn="ctr"/>
                      <a:r>
                        <a:rPr lang="en-GB" sz="1200" dirty="0"/>
                        <a:t>What are we trying to accomplish?</a:t>
                      </a:r>
                      <a:endParaRPr lang="en-GB" sz="1200" b="0" dirty="0">
                        <a:solidFill>
                          <a:schemeClr val="tx1"/>
                        </a:solidFill>
                      </a:endParaRPr>
                    </a:p>
                  </a:txBody>
                  <a:tcPr/>
                </a:tc>
                <a:extLst>
                  <a:ext uri="{0D108BD9-81ED-4DB2-BD59-A6C34878D82A}">
                    <a16:rowId xmlns:a16="http://schemas.microsoft.com/office/drawing/2014/main" val="3628610179"/>
                  </a:ext>
                </a:extLst>
              </a:tr>
              <a:tr h="540251">
                <a:tc>
                  <a:txBody>
                    <a:bodyPr/>
                    <a:lstStyle/>
                    <a:p>
                      <a:pPr algn="ctr"/>
                      <a:r>
                        <a:rPr lang="en-GB" sz="1200" dirty="0"/>
                        <a:t>Measures:</a:t>
                      </a:r>
                    </a:p>
                    <a:p>
                      <a:pPr algn="ctr"/>
                      <a:r>
                        <a:rPr lang="en-GB" sz="1200" dirty="0"/>
                        <a:t>How will we know if a change is an improvement?</a:t>
                      </a:r>
                    </a:p>
                  </a:txBody>
                  <a:tcPr/>
                </a:tc>
                <a:extLst>
                  <a:ext uri="{0D108BD9-81ED-4DB2-BD59-A6C34878D82A}">
                    <a16:rowId xmlns:a16="http://schemas.microsoft.com/office/drawing/2014/main" val="2444574132"/>
                  </a:ext>
                </a:extLst>
              </a:tr>
              <a:tr h="748040">
                <a:tc>
                  <a:txBody>
                    <a:bodyPr/>
                    <a:lstStyle/>
                    <a:p>
                      <a:pPr algn="ctr"/>
                      <a:r>
                        <a:rPr lang="en-GB" sz="1200" dirty="0"/>
                        <a:t>Change:</a:t>
                      </a:r>
                    </a:p>
                    <a:p>
                      <a:pPr algn="ctr"/>
                      <a:r>
                        <a:rPr lang="en-GB" sz="1200" dirty="0"/>
                        <a:t>What changes can we make that will result in an improvement?</a:t>
                      </a:r>
                    </a:p>
                  </a:txBody>
                  <a:tcPr/>
                </a:tc>
                <a:extLst>
                  <a:ext uri="{0D108BD9-81ED-4DB2-BD59-A6C34878D82A}">
                    <a16:rowId xmlns:a16="http://schemas.microsoft.com/office/drawing/2014/main" val="3323829051"/>
                  </a:ext>
                </a:extLst>
              </a:tr>
            </a:tbl>
          </a:graphicData>
        </a:graphic>
      </p:graphicFrame>
      <p:graphicFrame>
        <p:nvGraphicFramePr>
          <p:cNvPr id="21" name="Diagram 20">
            <a:extLst>
              <a:ext uri="{FF2B5EF4-FFF2-40B4-BE49-F238E27FC236}">
                <a16:creationId xmlns:a16="http://schemas.microsoft.com/office/drawing/2014/main" id="{D02BA428-7C41-EECC-69E8-E202526CFCC2}"/>
              </a:ext>
            </a:extLst>
          </p:cNvPr>
          <p:cNvGraphicFramePr>
            <a:graphicFrameLocks/>
          </p:cNvGraphicFramePr>
          <p:nvPr>
            <p:extLst>
              <p:ext uri="{D42A27DB-BD31-4B8C-83A1-F6EECF244321}">
                <p14:modId xmlns:p14="http://schemas.microsoft.com/office/powerpoint/2010/main" val="3508831434"/>
              </p:ext>
            </p:extLst>
          </p:nvPr>
        </p:nvGraphicFramePr>
        <p:xfrm>
          <a:off x="7044290" y="3529631"/>
          <a:ext cx="2799173" cy="1927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3" name="Straight Arrow Connector 22">
            <a:extLst>
              <a:ext uri="{FF2B5EF4-FFF2-40B4-BE49-F238E27FC236}">
                <a16:creationId xmlns:a16="http://schemas.microsoft.com/office/drawing/2014/main" id="{D2B896BB-805F-40AC-FC85-489A5EB93AA9}"/>
              </a:ext>
            </a:extLst>
          </p:cNvPr>
          <p:cNvCxnSpPr>
            <a:cxnSpLocks/>
          </p:cNvCxnSpPr>
          <p:nvPr/>
        </p:nvCxnSpPr>
        <p:spPr>
          <a:xfrm>
            <a:off x="8879307" y="3109365"/>
            <a:ext cx="0" cy="53969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59438937-DC3F-5EB1-C3C4-2A85AF15E363}"/>
              </a:ext>
            </a:extLst>
          </p:cNvPr>
          <p:cNvCxnSpPr>
            <a:cxnSpLocks/>
          </p:cNvCxnSpPr>
          <p:nvPr/>
        </p:nvCxnSpPr>
        <p:spPr>
          <a:xfrm flipV="1">
            <a:off x="8004617" y="3083241"/>
            <a:ext cx="0" cy="53969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6043767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10;&#10;Description automatically generated">
            <a:extLst>
              <a:ext uri="{FF2B5EF4-FFF2-40B4-BE49-F238E27FC236}">
                <a16:creationId xmlns:a16="http://schemas.microsoft.com/office/drawing/2014/main" id="{4D877941-5C5F-49E0-995D-35E93FB0D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990" y="609600"/>
            <a:ext cx="5548883"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a:extLst>
              <a:ext uri="{FF2B5EF4-FFF2-40B4-BE49-F238E27FC236}">
                <a16:creationId xmlns:a16="http://schemas.microsoft.com/office/drawing/2014/main" id="{B2793785-0AA1-4C67-AE7A-AFD529A8AF2F}"/>
              </a:ext>
            </a:extLst>
          </p:cNvPr>
          <p:cNvSpPr/>
          <p:nvPr/>
        </p:nvSpPr>
        <p:spPr>
          <a:xfrm>
            <a:off x="0" y="0"/>
            <a:ext cx="2971044" cy="10624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Wellness and Resilience</a:t>
            </a:r>
          </a:p>
        </p:txBody>
      </p:sp>
    </p:spTree>
    <p:extLst>
      <p:ext uri="{BB962C8B-B14F-4D97-AF65-F5344CB8AC3E}">
        <p14:creationId xmlns:p14="http://schemas.microsoft.com/office/powerpoint/2010/main" val="3728116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imeline&#10;&#10;Description automatically generated">
            <a:extLst>
              <a:ext uri="{FF2B5EF4-FFF2-40B4-BE49-F238E27FC236}">
                <a16:creationId xmlns:a16="http://schemas.microsoft.com/office/drawing/2014/main" id="{C34F4AC6-C3CB-4D06-B2B6-A3CCDBDB0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923" y="609600"/>
            <a:ext cx="6461017" cy="5604933"/>
          </a:xfrm>
          <a:prstGeom prst="rect">
            <a:avLst/>
          </a:prstGeom>
        </p:spPr>
      </p:pic>
      <p:pic>
        <p:nvPicPr>
          <p:cNvPr id="18" name="Picture 12">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4">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710A243F-8317-4213-8885-FB0362C2941C}"/>
              </a:ext>
            </a:extLst>
          </p:cNvPr>
          <p:cNvSpPr/>
          <p:nvPr/>
        </p:nvSpPr>
        <p:spPr>
          <a:xfrm>
            <a:off x="0" y="0"/>
            <a:ext cx="2971044" cy="10624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Wellness and Resilience</a:t>
            </a:r>
          </a:p>
        </p:txBody>
      </p:sp>
    </p:spTree>
    <p:extLst>
      <p:ext uri="{BB962C8B-B14F-4D97-AF65-F5344CB8AC3E}">
        <p14:creationId xmlns:p14="http://schemas.microsoft.com/office/powerpoint/2010/main" val="1897539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4F93-E963-4626-87F9-4638F7D21423}"/>
              </a:ext>
            </a:extLst>
          </p:cNvPr>
          <p:cNvSpPr>
            <a:spLocks noGrp="1"/>
          </p:cNvSpPr>
          <p:nvPr>
            <p:ph type="title"/>
          </p:nvPr>
        </p:nvSpPr>
        <p:spPr/>
        <p:txBody>
          <a:bodyPr/>
          <a:lstStyle/>
          <a:p>
            <a:r>
              <a:rPr lang="en-GB" dirty="0"/>
              <a:t>Measurement</a:t>
            </a:r>
          </a:p>
        </p:txBody>
      </p:sp>
      <p:sp>
        <p:nvSpPr>
          <p:cNvPr id="3" name="Content Placeholder 2">
            <a:extLst>
              <a:ext uri="{FF2B5EF4-FFF2-40B4-BE49-F238E27FC236}">
                <a16:creationId xmlns:a16="http://schemas.microsoft.com/office/drawing/2014/main" id="{24076F8F-4DE1-4602-A7A9-AD65174B32F9}"/>
              </a:ext>
            </a:extLst>
          </p:cNvPr>
          <p:cNvSpPr>
            <a:spLocks noGrp="1"/>
          </p:cNvSpPr>
          <p:nvPr>
            <p:ph sz="half" idx="1"/>
          </p:nvPr>
        </p:nvSpPr>
        <p:spPr/>
        <p:txBody>
          <a:bodyPr>
            <a:normAutofit lnSpcReduction="10000"/>
          </a:bodyPr>
          <a:lstStyle/>
          <a:p>
            <a:r>
              <a:rPr lang="en-GB" dirty="0"/>
              <a:t>Long Term System-level measures:</a:t>
            </a:r>
          </a:p>
          <a:p>
            <a:pPr lvl="1"/>
            <a:r>
              <a:rPr lang="en-GB" dirty="0"/>
              <a:t>Turnover</a:t>
            </a:r>
          </a:p>
          <a:p>
            <a:pPr lvl="1"/>
            <a:r>
              <a:rPr lang="en-GB" dirty="0"/>
              <a:t>Retention</a:t>
            </a:r>
          </a:p>
          <a:p>
            <a:pPr lvl="1"/>
            <a:r>
              <a:rPr lang="en-GB" dirty="0"/>
              <a:t>Sickness/absence</a:t>
            </a:r>
          </a:p>
          <a:p>
            <a:pPr lvl="1"/>
            <a:r>
              <a:rPr lang="en-GB" dirty="0"/>
              <a:t>Staff survey (yearly)</a:t>
            </a:r>
          </a:p>
          <a:p>
            <a:pPr lvl="1"/>
            <a:endParaRPr lang="en-GB" dirty="0"/>
          </a:p>
          <a:p>
            <a:r>
              <a:rPr lang="en-GB" dirty="0"/>
              <a:t>Short term measures: </a:t>
            </a:r>
          </a:p>
          <a:p>
            <a:pPr lvl="1"/>
            <a:r>
              <a:rPr lang="en-GB" dirty="0"/>
              <a:t>Counters</a:t>
            </a:r>
          </a:p>
          <a:p>
            <a:pPr lvl="1"/>
            <a:r>
              <a:rPr lang="en-GB" dirty="0"/>
              <a:t>Questionnaires</a:t>
            </a:r>
          </a:p>
          <a:p>
            <a:pPr lvl="1"/>
            <a:r>
              <a:rPr lang="en-GB" dirty="0"/>
              <a:t>Apps</a:t>
            </a:r>
          </a:p>
          <a:p>
            <a:pPr lvl="1"/>
            <a:endParaRPr lang="en-GB" dirty="0"/>
          </a:p>
        </p:txBody>
      </p:sp>
      <p:pic>
        <p:nvPicPr>
          <p:cNvPr id="7" name="Picture 2">
            <a:extLst>
              <a:ext uri="{FF2B5EF4-FFF2-40B4-BE49-F238E27FC236}">
                <a16:creationId xmlns:a16="http://schemas.microsoft.com/office/drawing/2014/main" id="{4B214FBE-B207-43D3-BE0D-B681F7E01F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4622" y="2336873"/>
            <a:ext cx="3551643" cy="33846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A picture containing icon&#10;&#10;Description automatically generated">
            <a:extLst>
              <a:ext uri="{FF2B5EF4-FFF2-40B4-BE49-F238E27FC236}">
                <a16:creationId xmlns:a16="http://schemas.microsoft.com/office/drawing/2014/main" id="{BB4234AD-3C43-4678-A6C2-A5423CB7B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594" y="2842152"/>
            <a:ext cx="3241175" cy="2588758"/>
          </a:xfrm>
          <a:prstGeom prst="rect">
            <a:avLst/>
          </a:prstGeom>
        </p:spPr>
      </p:pic>
      <p:sp>
        <p:nvSpPr>
          <p:cNvPr id="15" name="TextBox 14">
            <a:extLst>
              <a:ext uri="{FF2B5EF4-FFF2-40B4-BE49-F238E27FC236}">
                <a16:creationId xmlns:a16="http://schemas.microsoft.com/office/drawing/2014/main" id="{B0182886-C21C-4899-9C3F-F0B12CABDE53}"/>
              </a:ext>
            </a:extLst>
          </p:cNvPr>
          <p:cNvSpPr txBox="1"/>
          <p:nvPr/>
        </p:nvSpPr>
        <p:spPr>
          <a:xfrm>
            <a:off x="4854622" y="5451670"/>
            <a:ext cx="3551643" cy="276999"/>
          </a:xfrm>
          <a:prstGeom prst="rect">
            <a:avLst/>
          </a:prstGeom>
          <a:solidFill>
            <a:schemeClr val="tx1"/>
          </a:solidFill>
        </p:spPr>
        <p:txBody>
          <a:bodyPr wrap="square" rtlCol="0">
            <a:spAutoFit/>
          </a:bodyPr>
          <a:lstStyle/>
          <a:p>
            <a:pPr algn="ctr"/>
            <a:r>
              <a:rPr lang="en-GB" sz="1200" dirty="0">
                <a:solidFill>
                  <a:schemeClr val="bg1"/>
                </a:solidFill>
              </a:rPr>
              <a:t>East London Foundation Trust</a:t>
            </a:r>
          </a:p>
        </p:txBody>
      </p:sp>
      <p:pic>
        <p:nvPicPr>
          <p:cNvPr id="5" name="Picture 4">
            <a:extLst>
              <a:ext uri="{FF2B5EF4-FFF2-40B4-BE49-F238E27FC236}">
                <a16:creationId xmlns:a16="http://schemas.microsoft.com/office/drawing/2014/main" id="{AD85C815-8F54-BA2D-6B88-1AE028C47BB1}"/>
              </a:ext>
            </a:extLst>
          </p:cNvPr>
          <p:cNvPicPr>
            <a:picLocks noChangeAspect="1"/>
          </p:cNvPicPr>
          <p:nvPr/>
        </p:nvPicPr>
        <p:blipFill>
          <a:blip r:embed="rId5"/>
          <a:stretch>
            <a:fillRect/>
          </a:stretch>
        </p:blipFill>
        <p:spPr>
          <a:xfrm>
            <a:off x="2980890" y="2119129"/>
            <a:ext cx="6230219" cy="2619741"/>
          </a:xfrm>
          <a:prstGeom prst="rect">
            <a:avLst/>
          </a:prstGeom>
        </p:spPr>
      </p:pic>
    </p:spTree>
    <p:extLst>
      <p:ext uri="{BB962C8B-B14F-4D97-AF65-F5344CB8AC3E}">
        <p14:creationId xmlns:p14="http://schemas.microsoft.com/office/powerpoint/2010/main" val="883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DBF8B8D-7EC5-47C2-8F8E-BE11548528D4}"/>
              </a:ext>
            </a:extLst>
          </p:cNvPr>
          <p:cNvGraphicFramePr>
            <a:graphicFrameLocks noGrp="1"/>
          </p:cNvGraphicFramePr>
          <p:nvPr>
            <p:extLst>
              <p:ext uri="{D42A27DB-BD31-4B8C-83A1-F6EECF244321}">
                <p14:modId xmlns:p14="http://schemas.microsoft.com/office/powerpoint/2010/main" val="716304321"/>
              </p:ext>
            </p:extLst>
          </p:nvPr>
        </p:nvGraphicFramePr>
        <p:xfrm>
          <a:off x="787729" y="2318921"/>
          <a:ext cx="10173196" cy="3779520"/>
        </p:xfrm>
        <a:graphic>
          <a:graphicData uri="http://schemas.openxmlformats.org/drawingml/2006/table">
            <a:tbl>
              <a:tblPr firstRow="1" bandRow="1">
                <a:tableStyleId>{5C22544A-7EE6-4342-B048-85BDC9FD1C3A}</a:tableStyleId>
              </a:tblPr>
              <a:tblGrid>
                <a:gridCol w="4864926">
                  <a:extLst>
                    <a:ext uri="{9D8B030D-6E8A-4147-A177-3AD203B41FA5}">
                      <a16:colId xmlns:a16="http://schemas.microsoft.com/office/drawing/2014/main" val="1457567703"/>
                    </a:ext>
                  </a:extLst>
                </a:gridCol>
                <a:gridCol w="1187532">
                  <a:extLst>
                    <a:ext uri="{9D8B030D-6E8A-4147-A177-3AD203B41FA5}">
                      <a16:colId xmlns:a16="http://schemas.microsoft.com/office/drawing/2014/main" val="744674588"/>
                    </a:ext>
                  </a:extLst>
                </a:gridCol>
                <a:gridCol w="985652">
                  <a:extLst>
                    <a:ext uri="{9D8B030D-6E8A-4147-A177-3AD203B41FA5}">
                      <a16:colId xmlns:a16="http://schemas.microsoft.com/office/drawing/2014/main" val="2183723001"/>
                    </a:ext>
                  </a:extLst>
                </a:gridCol>
                <a:gridCol w="1045029">
                  <a:extLst>
                    <a:ext uri="{9D8B030D-6E8A-4147-A177-3AD203B41FA5}">
                      <a16:colId xmlns:a16="http://schemas.microsoft.com/office/drawing/2014/main" val="4031046942"/>
                    </a:ext>
                  </a:extLst>
                </a:gridCol>
                <a:gridCol w="1068779">
                  <a:extLst>
                    <a:ext uri="{9D8B030D-6E8A-4147-A177-3AD203B41FA5}">
                      <a16:colId xmlns:a16="http://schemas.microsoft.com/office/drawing/2014/main" val="4163195048"/>
                    </a:ext>
                  </a:extLst>
                </a:gridCol>
                <a:gridCol w="1021278">
                  <a:extLst>
                    <a:ext uri="{9D8B030D-6E8A-4147-A177-3AD203B41FA5}">
                      <a16:colId xmlns:a16="http://schemas.microsoft.com/office/drawing/2014/main" val="2318976986"/>
                    </a:ext>
                  </a:extLst>
                </a:gridCol>
              </a:tblGrid>
              <a:tr h="332770">
                <a:tc>
                  <a:txBody>
                    <a:bodyPr/>
                    <a:lstStyle/>
                    <a:p>
                      <a:endParaRPr lang="en-GB" dirty="0"/>
                    </a:p>
                  </a:txBody>
                  <a:tcPr/>
                </a:tc>
                <a:tc>
                  <a:txBody>
                    <a:bodyPr/>
                    <a:lstStyle/>
                    <a:p>
                      <a:pPr algn="ctr"/>
                      <a:r>
                        <a:rPr lang="en-GB" sz="1200" dirty="0"/>
                        <a:t>Strongly disagree</a:t>
                      </a:r>
                    </a:p>
                  </a:txBody>
                  <a:tcPr/>
                </a:tc>
                <a:tc>
                  <a:txBody>
                    <a:bodyPr/>
                    <a:lstStyle/>
                    <a:p>
                      <a:pPr algn="ctr"/>
                      <a:r>
                        <a:rPr lang="en-GB" sz="1200" dirty="0"/>
                        <a:t>Disagree</a:t>
                      </a:r>
                    </a:p>
                  </a:txBody>
                  <a:tcPr/>
                </a:tc>
                <a:tc>
                  <a:txBody>
                    <a:bodyPr/>
                    <a:lstStyle/>
                    <a:p>
                      <a:pPr algn="ctr"/>
                      <a:r>
                        <a:rPr lang="en-GB" sz="1200" dirty="0"/>
                        <a:t>Neither agree or disagree</a:t>
                      </a:r>
                    </a:p>
                  </a:txBody>
                  <a:tcPr/>
                </a:tc>
                <a:tc>
                  <a:txBody>
                    <a:bodyPr/>
                    <a:lstStyle/>
                    <a:p>
                      <a:pPr algn="ctr"/>
                      <a:r>
                        <a:rPr lang="en-GB" sz="1200" dirty="0"/>
                        <a:t>Agree</a:t>
                      </a:r>
                    </a:p>
                  </a:txBody>
                  <a:tcPr/>
                </a:tc>
                <a:tc>
                  <a:txBody>
                    <a:bodyPr/>
                    <a:lstStyle/>
                    <a:p>
                      <a:pPr algn="ctr"/>
                      <a:r>
                        <a:rPr lang="en-GB" sz="1200" dirty="0"/>
                        <a:t>Strongly agree</a:t>
                      </a:r>
                    </a:p>
                  </a:txBody>
                  <a:tcPr/>
                </a:tc>
                <a:extLst>
                  <a:ext uri="{0D108BD9-81ED-4DB2-BD59-A6C34878D82A}">
                    <a16:rowId xmlns:a16="http://schemas.microsoft.com/office/drawing/2014/main" val="587983467"/>
                  </a:ext>
                </a:extLst>
              </a:tr>
              <a:tr h="370840">
                <a:tc>
                  <a:txBody>
                    <a:bodyPr/>
                    <a:lstStyle/>
                    <a:p>
                      <a:r>
                        <a:rPr lang="en-GB" sz="1200" dirty="0"/>
                        <a:t>I am treated with respect every day by everyone who works within my team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8154689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People generally support one another in the team within which I work</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862446267"/>
                  </a:ext>
                </a:extLst>
              </a:tr>
              <a:tr h="370840">
                <a:tc>
                  <a:txBody>
                    <a:bodyPr/>
                    <a:lstStyle/>
                    <a:p>
                      <a:r>
                        <a:rPr lang="en-GB" sz="1200" dirty="0"/>
                        <a:t>Overall I believe I work in an excellent team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92203473"/>
                  </a:ext>
                </a:extLst>
              </a:tr>
              <a:tr h="370840">
                <a:tc>
                  <a:txBody>
                    <a:bodyPr/>
                    <a:lstStyle/>
                    <a:p>
                      <a:r>
                        <a:rPr lang="en-GB" sz="1200" dirty="0"/>
                        <a:t>I feel I have control over my daily work</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1601980152"/>
                  </a:ext>
                </a:extLst>
              </a:tr>
              <a:tr h="370840">
                <a:tc>
                  <a:txBody>
                    <a:bodyPr/>
                    <a:lstStyle/>
                    <a:p>
                      <a:r>
                        <a:rPr lang="en-GB" sz="1200" dirty="0"/>
                        <a:t>I have the resources I need to do my job well</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645972138"/>
                  </a:ext>
                </a:extLst>
              </a:tr>
              <a:tr h="370840">
                <a:tc>
                  <a:txBody>
                    <a:bodyPr/>
                    <a:lstStyle/>
                    <a:p>
                      <a:r>
                        <a:rPr lang="en-GB" sz="1200" dirty="0"/>
                        <a:t>My manager encourages me to suggest ideas for improvement</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190864821"/>
                  </a:ext>
                </a:extLst>
              </a:tr>
              <a:tr h="370840">
                <a:tc>
                  <a:txBody>
                    <a:bodyPr/>
                    <a:lstStyle/>
                    <a:p>
                      <a:r>
                        <a:rPr lang="en-GB" sz="1200" dirty="0"/>
                        <a:t>My manager treats me with respect</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577442254"/>
                  </a:ext>
                </a:extLst>
              </a:tr>
              <a:tr h="370840">
                <a:tc>
                  <a:txBody>
                    <a:bodyPr/>
                    <a:lstStyle/>
                    <a:p>
                      <a:r>
                        <a:rPr lang="en-GB" sz="1200" dirty="0"/>
                        <a:t>I regularly feel burned out from my work</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1852388785"/>
                  </a:ext>
                </a:extLst>
              </a:tr>
            </a:tbl>
          </a:graphicData>
        </a:graphic>
      </p:graphicFrame>
      <p:sp>
        <p:nvSpPr>
          <p:cNvPr id="3" name="Title 2">
            <a:extLst>
              <a:ext uri="{FF2B5EF4-FFF2-40B4-BE49-F238E27FC236}">
                <a16:creationId xmlns:a16="http://schemas.microsoft.com/office/drawing/2014/main" id="{F8F1F8E7-0B2B-4724-A004-FF31B6A82CA1}"/>
              </a:ext>
            </a:extLst>
          </p:cNvPr>
          <p:cNvSpPr>
            <a:spLocks noGrp="1"/>
          </p:cNvSpPr>
          <p:nvPr>
            <p:ph type="title"/>
          </p:nvPr>
        </p:nvSpPr>
        <p:spPr/>
        <p:txBody>
          <a:bodyPr/>
          <a:lstStyle/>
          <a:p>
            <a:r>
              <a:rPr lang="en-GB" dirty="0"/>
              <a:t>Example questionnaire questions</a:t>
            </a:r>
          </a:p>
        </p:txBody>
      </p:sp>
    </p:spTree>
    <p:extLst>
      <p:ext uri="{BB962C8B-B14F-4D97-AF65-F5344CB8AC3E}">
        <p14:creationId xmlns:p14="http://schemas.microsoft.com/office/powerpoint/2010/main" val="3348871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886D-9EB6-4D8F-893E-0CDB31725F82}"/>
              </a:ext>
            </a:extLst>
          </p:cNvPr>
          <p:cNvSpPr>
            <a:spLocks noGrp="1"/>
          </p:cNvSpPr>
          <p:nvPr>
            <p:ph type="title"/>
          </p:nvPr>
        </p:nvSpPr>
        <p:spPr/>
        <p:txBody>
          <a:bodyPr/>
          <a:lstStyle/>
          <a:p>
            <a:r>
              <a:rPr lang="en-GB" dirty="0"/>
              <a:t>Getting started</a:t>
            </a:r>
          </a:p>
        </p:txBody>
      </p:sp>
      <p:graphicFrame>
        <p:nvGraphicFramePr>
          <p:cNvPr id="3" name="Diagram 2">
            <a:extLst>
              <a:ext uri="{FF2B5EF4-FFF2-40B4-BE49-F238E27FC236}">
                <a16:creationId xmlns:a16="http://schemas.microsoft.com/office/drawing/2014/main" id="{CB836D75-DC6D-4E34-837B-903114F3E3E1}"/>
              </a:ext>
            </a:extLst>
          </p:cNvPr>
          <p:cNvGraphicFramePr/>
          <p:nvPr>
            <p:extLst>
              <p:ext uri="{D42A27DB-BD31-4B8C-83A1-F6EECF244321}">
                <p14:modId xmlns:p14="http://schemas.microsoft.com/office/powerpoint/2010/main" val="2867037952"/>
              </p:ext>
            </p:extLst>
          </p:nvPr>
        </p:nvGraphicFramePr>
        <p:xfrm>
          <a:off x="2032000" y="9511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614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55E5-5943-4BB6-B823-EA74A1D4C8F2}"/>
              </a:ext>
            </a:extLst>
          </p:cNvPr>
          <p:cNvSpPr>
            <a:spLocks noGrp="1"/>
          </p:cNvSpPr>
          <p:nvPr>
            <p:ph type="title"/>
          </p:nvPr>
        </p:nvSpPr>
        <p:spPr/>
        <p:txBody>
          <a:bodyPr/>
          <a:lstStyle/>
          <a:p>
            <a:r>
              <a:rPr lang="en-GB" dirty="0"/>
              <a:t>Identifying frustrations and root causes</a:t>
            </a:r>
          </a:p>
        </p:txBody>
      </p:sp>
      <p:pic>
        <p:nvPicPr>
          <p:cNvPr id="4" name="Picture 3">
            <a:extLst>
              <a:ext uri="{FF2B5EF4-FFF2-40B4-BE49-F238E27FC236}">
                <a16:creationId xmlns:a16="http://schemas.microsoft.com/office/drawing/2014/main" id="{C0C1FABF-9634-42D0-BB35-E3A1B82F1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78" y="2224165"/>
            <a:ext cx="2750438" cy="2062828"/>
          </a:xfrm>
          <a:prstGeom prst="rect">
            <a:avLst/>
          </a:prstGeom>
        </p:spPr>
      </p:pic>
      <p:pic>
        <p:nvPicPr>
          <p:cNvPr id="6" name="Picture 5">
            <a:extLst>
              <a:ext uri="{FF2B5EF4-FFF2-40B4-BE49-F238E27FC236}">
                <a16:creationId xmlns:a16="http://schemas.microsoft.com/office/drawing/2014/main" id="{0173E995-74DF-45C0-9793-13F1C7CAE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77" y="4504797"/>
            <a:ext cx="2750439" cy="2062829"/>
          </a:xfrm>
          <a:prstGeom prst="rect">
            <a:avLst/>
          </a:prstGeom>
        </p:spPr>
      </p:pic>
      <p:pic>
        <p:nvPicPr>
          <p:cNvPr id="7" name="Picture 6">
            <a:extLst>
              <a:ext uri="{FF2B5EF4-FFF2-40B4-BE49-F238E27FC236}">
                <a16:creationId xmlns:a16="http://schemas.microsoft.com/office/drawing/2014/main" id="{F12FF5F8-C560-435F-AA5E-39A290282F3A}"/>
              </a:ext>
            </a:extLst>
          </p:cNvPr>
          <p:cNvPicPr>
            <a:picLocks noChangeAspect="1"/>
          </p:cNvPicPr>
          <p:nvPr/>
        </p:nvPicPr>
        <p:blipFill>
          <a:blip r:embed="rId5"/>
          <a:stretch>
            <a:fillRect/>
          </a:stretch>
        </p:blipFill>
        <p:spPr>
          <a:xfrm>
            <a:off x="4270499" y="2761246"/>
            <a:ext cx="2576622" cy="2662510"/>
          </a:xfrm>
          <a:prstGeom prst="rect">
            <a:avLst/>
          </a:prstGeom>
        </p:spPr>
      </p:pic>
      <p:pic>
        <p:nvPicPr>
          <p:cNvPr id="9" name="Picture 8" descr="A picture containing wrench, tool, decorated&#10;&#10;Description automatically generated">
            <a:extLst>
              <a:ext uri="{FF2B5EF4-FFF2-40B4-BE49-F238E27FC236}">
                <a16:creationId xmlns:a16="http://schemas.microsoft.com/office/drawing/2014/main" id="{86A6B8B7-C50B-4D4E-A897-2283E594C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296" y="2648791"/>
            <a:ext cx="3849893" cy="2887421"/>
          </a:xfrm>
          <a:prstGeom prst="rect">
            <a:avLst/>
          </a:prstGeom>
        </p:spPr>
      </p:pic>
    </p:spTree>
    <p:extLst>
      <p:ext uri="{BB962C8B-B14F-4D97-AF65-F5344CB8AC3E}">
        <p14:creationId xmlns:p14="http://schemas.microsoft.com/office/powerpoint/2010/main" val="1626712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C208-E79D-40AF-A067-CD9085D3011C}"/>
              </a:ext>
            </a:extLst>
          </p:cNvPr>
          <p:cNvSpPr>
            <a:spLocks noGrp="1"/>
          </p:cNvSpPr>
          <p:nvPr>
            <p:ph type="title"/>
          </p:nvPr>
        </p:nvSpPr>
        <p:spPr/>
        <p:txBody>
          <a:bodyPr/>
          <a:lstStyle/>
          <a:p>
            <a:r>
              <a:rPr lang="en-GB" dirty="0"/>
              <a:t>Why Joy in Work?</a:t>
            </a:r>
          </a:p>
        </p:txBody>
      </p:sp>
      <p:pic>
        <p:nvPicPr>
          <p:cNvPr id="1026" name="Picture 2" descr="May be an image of text that says &quot;The Joy Gap at Work A survey of more than 500 workers found that, while the vast majority of respondents expect to feel joy at work, comparatively few actually do. Expect to feel joy: 90% Actually feel joy: 37% Source: From: &quot;Making &quot;Joy gap&quot;: &quot;Jap&quot;:53% 53% 2018 Kear ey survey by iegel +Gale iority at Work,&quot; by Alex 2019 HBR ラ&quot;">
            <a:extLst>
              <a:ext uri="{FF2B5EF4-FFF2-40B4-BE49-F238E27FC236}">
                <a16:creationId xmlns:a16="http://schemas.microsoft.com/office/drawing/2014/main" id="{E47CCF3E-8F7A-41CD-8A48-8C73E356A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7070"/>
            <a:ext cx="12192000" cy="5175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A85EE7-C2F3-44DA-B40D-FEC1B85B2D3B}"/>
              </a:ext>
            </a:extLst>
          </p:cNvPr>
          <p:cNvSpPr txBox="1"/>
          <p:nvPr/>
        </p:nvSpPr>
        <p:spPr>
          <a:xfrm>
            <a:off x="209006" y="4781333"/>
            <a:ext cx="3958045" cy="1015663"/>
          </a:xfrm>
          <a:prstGeom prst="rect">
            <a:avLst/>
          </a:prstGeom>
          <a:solidFill>
            <a:schemeClr val="bg1"/>
          </a:solidFill>
        </p:spPr>
        <p:txBody>
          <a:bodyPr wrap="square" rtlCol="0">
            <a:spAutoFit/>
          </a:bodyPr>
          <a:lstStyle/>
          <a:p>
            <a:pPr algn="ctr"/>
            <a:r>
              <a:rPr lang="en-GB" sz="2000" b="1" dirty="0"/>
              <a:t>The average person spends 90,000 hours at work in their lifetime.</a:t>
            </a:r>
          </a:p>
        </p:txBody>
      </p:sp>
    </p:spTree>
    <p:extLst>
      <p:ext uri="{BB962C8B-B14F-4D97-AF65-F5344CB8AC3E}">
        <p14:creationId xmlns:p14="http://schemas.microsoft.com/office/powerpoint/2010/main" val="276585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EB75F-6F03-4755-9940-83310B69DD08}"/>
              </a:ext>
            </a:extLst>
          </p:cNvPr>
          <p:cNvPicPr/>
          <p:nvPr/>
        </p:nvPicPr>
        <p:blipFill>
          <a:blip r:embed="rId3"/>
          <a:stretch>
            <a:fillRect/>
          </a:stretch>
        </p:blipFill>
        <p:spPr>
          <a:xfrm>
            <a:off x="2442258" y="112853"/>
            <a:ext cx="6991109" cy="6632293"/>
          </a:xfrm>
          <a:prstGeom prst="rect">
            <a:avLst/>
          </a:prstGeom>
        </p:spPr>
      </p:pic>
    </p:spTree>
    <p:extLst>
      <p:ext uri="{BB962C8B-B14F-4D97-AF65-F5344CB8AC3E}">
        <p14:creationId xmlns:p14="http://schemas.microsoft.com/office/powerpoint/2010/main" val="352593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6" name="Rectangle 35">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Shape&#10;&#10;Description automatically generated with low confidence">
            <a:extLst>
              <a:ext uri="{FF2B5EF4-FFF2-40B4-BE49-F238E27FC236}">
                <a16:creationId xmlns:a16="http://schemas.microsoft.com/office/drawing/2014/main" id="{7FF23BB0-B801-A2F1-1679-E6E32A102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65" y="1822145"/>
            <a:ext cx="1089628" cy="1089628"/>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44EE9849-6D78-447C-4D3B-ED89D31C8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296" y="3569581"/>
            <a:ext cx="1245657" cy="1245657"/>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15092DC3-3F01-F3FC-F80F-E47159D5C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8942" y="1795464"/>
            <a:ext cx="1323885" cy="1323885"/>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71AA8181-C298-A869-4E21-F6C2AB7BB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2995" y="1773707"/>
            <a:ext cx="1323886" cy="1323886"/>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504BB90E-B579-AF32-7CA7-786CFDC8C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6073" y="1829970"/>
            <a:ext cx="1230661" cy="1230661"/>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395C435F-5146-464D-7F0B-90DEA1442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4879" y="1638987"/>
            <a:ext cx="1473403" cy="1473403"/>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C814004A-01F8-7EFB-DC06-1F63982E9B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2598" y="3500174"/>
            <a:ext cx="1323886" cy="1323886"/>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325BCD76-4879-B4BD-9D78-920F24784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228" y="3492048"/>
            <a:ext cx="1409758" cy="1409758"/>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A3415A7F-A008-629E-1946-5C18E44CE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3190" y="1567300"/>
            <a:ext cx="1599316" cy="1599316"/>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4429C1E8-C91A-E88D-A6CA-149A4EFD56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6808" y="3361139"/>
            <a:ext cx="1599316" cy="1599316"/>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16DB3837-8CAB-7990-C32F-A29FCC5D83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84436" y="3598191"/>
            <a:ext cx="1245657" cy="1245657"/>
          </a:xfrm>
          <a:prstGeom prst="rect">
            <a:avLst/>
          </a:prstGeom>
        </p:spPr>
      </p:pic>
      <p:pic>
        <p:nvPicPr>
          <p:cNvPr id="23" name="Picture 22">
            <a:extLst>
              <a:ext uri="{FF2B5EF4-FFF2-40B4-BE49-F238E27FC236}">
                <a16:creationId xmlns:a16="http://schemas.microsoft.com/office/drawing/2014/main" id="{D04E49D6-9BA6-91C8-D43F-BE79D950D59F}"/>
              </a:ext>
            </a:extLst>
          </p:cNvPr>
          <p:cNvPicPr>
            <a:picLocks noChangeAspect="1"/>
          </p:cNvPicPr>
          <p:nvPr/>
        </p:nvPicPr>
        <p:blipFill>
          <a:blip r:embed="rId15"/>
          <a:stretch>
            <a:fillRect/>
          </a:stretch>
        </p:blipFill>
        <p:spPr>
          <a:xfrm>
            <a:off x="7291872" y="3439008"/>
            <a:ext cx="1405547" cy="1405547"/>
          </a:xfrm>
          <a:prstGeom prst="rect">
            <a:avLst/>
          </a:prstGeom>
        </p:spPr>
      </p:pic>
    </p:spTree>
    <p:extLst>
      <p:ext uri="{BB962C8B-B14F-4D97-AF65-F5344CB8AC3E}">
        <p14:creationId xmlns:p14="http://schemas.microsoft.com/office/powerpoint/2010/main" val="412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8307-DD98-4B7A-B050-E17C423FE3EE}"/>
              </a:ext>
            </a:extLst>
          </p:cNvPr>
          <p:cNvSpPr>
            <a:spLocks noGrp="1"/>
          </p:cNvSpPr>
          <p:nvPr>
            <p:ph type="title"/>
          </p:nvPr>
        </p:nvSpPr>
        <p:spPr/>
        <p:txBody>
          <a:bodyPr/>
          <a:lstStyle/>
          <a:p>
            <a:r>
              <a:rPr lang="en-GB" dirty="0"/>
              <a:t>Making changes</a:t>
            </a:r>
          </a:p>
        </p:txBody>
      </p:sp>
      <p:pic>
        <p:nvPicPr>
          <p:cNvPr id="3" name="Content Placeholder 6">
            <a:extLst>
              <a:ext uri="{FF2B5EF4-FFF2-40B4-BE49-F238E27FC236}">
                <a16:creationId xmlns:a16="http://schemas.microsoft.com/office/drawing/2014/main" id="{F576DE5E-2096-47B0-B714-E7FC954E6285}"/>
              </a:ext>
            </a:extLst>
          </p:cNvPr>
          <p:cNvPicPr>
            <a:picLocks noChangeAspect="1"/>
          </p:cNvPicPr>
          <p:nvPr/>
        </p:nvPicPr>
        <p:blipFill>
          <a:blip r:embed="rId3"/>
          <a:stretch>
            <a:fillRect/>
          </a:stretch>
        </p:blipFill>
        <p:spPr>
          <a:xfrm>
            <a:off x="5153699" y="2373644"/>
            <a:ext cx="4701611" cy="3314635"/>
          </a:xfrm>
          <a:prstGeom prst="rect">
            <a:avLst/>
          </a:prstGeom>
          <a:ln>
            <a:noFill/>
          </a:ln>
          <a:effectLst/>
        </p:spPr>
      </p:pic>
      <p:pic>
        <p:nvPicPr>
          <p:cNvPr id="5" name="Picture 4">
            <a:extLst>
              <a:ext uri="{FF2B5EF4-FFF2-40B4-BE49-F238E27FC236}">
                <a16:creationId xmlns:a16="http://schemas.microsoft.com/office/drawing/2014/main" id="{85EEECA5-6CE1-4817-BF5F-A01E6D44C8DF}"/>
              </a:ext>
            </a:extLst>
          </p:cNvPr>
          <p:cNvPicPr>
            <a:picLocks noChangeAspect="1"/>
          </p:cNvPicPr>
          <p:nvPr/>
        </p:nvPicPr>
        <p:blipFill>
          <a:blip r:embed="rId4"/>
          <a:stretch>
            <a:fillRect/>
          </a:stretch>
        </p:blipFill>
        <p:spPr>
          <a:xfrm>
            <a:off x="1736110" y="2515931"/>
            <a:ext cx="2975167" cy="3030059"/>
          </a:xfrm>
          <a:prstGeom prst="rect">
            <a:avLst/>
          </a:prstGeom>
        </p:spPr>
      </p:pic>
      <p:pic>
        <p:nvPicPr>
          <p:cNvPr id="6" name="Picture 5" descr="Shape&#10;&#10;Description automatically generated">
            <a:extLst>
              <a:ext uri="{FF2B5EF4-FFF2-40B4-BE49-F238E27FC236}">
                <a16:creationId xmlns:a16="http://schemas.microsoft.com/office/drawing/2014/main" id="{A8F6526E-749E-EEDE-EDFB-1819AF9DA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7">
            <a:extLst>
              <a:ext uri="{FF2B5EF4-FFF2-40B4-BE49-F238E27FC236}">
                <a16:creationId xmlns:a16="http://schemas.microsoft.com/office/drawing/2014/main" id="{63C1B95D-1E5E-56E2-5338-33DF17196D24}"/>
              </a:ext>
            </a:extLst>
          </p:cNvPr>
          <p:cNvSpPr txBox="1">
            <a:spLocks/>
          </p:cNvSpPr>
          <p:nvPr/>
        </p:nvSpPr>
        <p:spPr>
          <a:xfrm>
            <a:off x="935420" y="4135064"/>
            <a:ext cx="10321160" cy="1897208"/>
          </a:xfrm>
          <a:prstGeom prst="rect">
            <a:avLst/>
          </a:prstGeom>
          <a:solidFill>
            <a:srgbClr val="FDF1DE">
              <a:alpha val="60000"/>
            </a:srgb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GB" sz="1200" b="1" dirty="0">
              <a:solidFill>
                <a:schemeClr val="tx1">
                  <a:lumMod val="65000"/>
                  <a:lumOff val="35000"/>
                </a:schemeClr>
              </a:solidFill>
              <a:latin typeface="Bierstadt" panose="020B0004020202020204" pitchFamily="34" charset="0"/>
              <a:cs typeface="Biome" panose="020B0502040204020203" pitchFamily="34" charset="0"/>
            </a:endParaRPr>
          </a:p>
          <a:p>
            <a:pPr>
              <a:lnSpc>
                <a:spcPct val="100000"/>
              </a:lnSpc>
              <a:spcBef>
                <a:spcPts val="0"/>
              </a:spcBef>
            </a:pPr>
            <a:r>
              <a:rPr lang="en-GB" sz="2000" b="1" dirty="0">
                <a:solidFill>
                  <a:schemeClr val="bg1"/>
                </a:solidFill>
                <a:latin typeface="Bierstadt" panose="020B0004020202020204" pitchFamily="34" charset="0"/>
                <a:cs typeface="Biome" panose="020B0502040204020203" pitchFamily="34" charset="0"/>
              </a:rPr>
              <a:t>Smiling makes us feel happier</a:t>
            </a:r>
          </a:p>
          <a:p>
            <a:r>
              <a:rPr lang="en-GB" sz="2000" dirty="0">
                <a:solidFill>
                  <a:schemeClr val="bg1"/>
                </a:solidFill>
                <a:latin typeface="Bierstadt" panose="020B0004020202020204" pitchFamily="34" charset="0"/>
                <a:cs typeface="Biome" panose="020B0502040204020203" pitchFamily="34" charset="0"/>
              </a:rPr>
              <a:t>A number of research studies have discovered that smiling, whether it’s natural or forced, causes our brains to interpret that physical reaction as positive and will then recognise whatever activity we are doing as being enjoyable. </a:t>
            </a:r>
          </a:p>
          <a:p>
            <a:r>
              <a:rPr lang="en-GB" sz="2000" dirty="0">
                <a:solidFill>
                  <a:schemeClr val="bg1"/>
                </a:solidFill>
                <a:latin typeface="Bierstadt" panose="020B0004020202020204" pitchFamily="34" charset="0"/>
                <a:cs typeface="Biome" panose="020B0502040204020203" pitchFamily="34" charset="0"/>
              </a:rPr>
              <a:t>Time to put on a cheesy grin!</a:t>
            </a:r>
          </a:p>
          <a:p>
            <a:endParaRPr lang="en-GB" sz="2000" b="1" dirty="0">
              <a:solidFill>
                <a:schemeClr val="tx1">
                  <a:lumMod val="65000"/>
                  <a:lumOff val="35000"/>
                </a:schemeClr>
              </a:solidFill>
              <a:latin typeface="Bierstadt" panose="020B0004020202020204" pitchFamily="34" charset="0"/>
              <a:cs typeface="Biome" panose="020B0502040204020203" pitchFamily="34" charset="0"/>
            </a:endParaRPr>
          </a:p>
        </p:txBody>
      </p:sp>
      <p:sp>
        <p:nvSpPr>
          <p:cNvPr id="8" name="Title 1">
            <a:extLst>
              <a:ext uri="{FF2B5EF4-FFF2-40B4-BE49-F238E27FC236}">
                <a16:creationId xmlns:a16="http://schemas.microsoft.com/office/drawing/2014/main" id="{76597D5E-D960-A66F-E04A-3C8DF7FE6327}"/>
              </a:ext>
            </a:extLst>
          </p:cNvPr>
          <p:cNvSpPr txBox="1">
            <a:spLocks/>
          </p:cNvSpPr>
          <p:nvPr/>
        </p:nvSpPr>
        <p:spPr>
          <a:xfrm>
            <a:off x="838200" y="-27623"/>
            <a:ext cx="10515600" cy="10579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chemeClr val="bg1"/>
                </a:solidFill>
                <a:latin typeface="Cavolini" panose="03000502040302020204" pitchFamily="66" charset="0"/>
                <a:cs typeface="Cavolini" panose="03000502040302020204" pitchFamily="66" charset="0"/>
              </a:rPr>
              <a:t>Smile more today</a:t>
            </a:r>
          </a:p>
        </p:txBody>
      </p:sp>
    </p:spTree>
    <p:extLst>
      <p:ext uri="{BB962C8B-B14F-4D97-AF65-F5344CB8AC3E}">
        <p14:creationId xmlns:p14="http://schemas.microsoft.com/office/powerpoint/2010/main" val="2953915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y be an image of text">
            <a:extLst>
              <a:ext uri="{FF2B5EF4-FFF2-40B4-BE49-F238E27FC236}">
                <a16:creationId xmlns:a16="http://schemas.microsoft.com/office/drawing/2014/main" id="{DBCAE6E3-45E1-40EA-8A7F-27AE1AE8B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848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DF69-4D73-768B-8081-3724211329C6}"/>
              </a:ext>
            </a:extLst>
          </p:cNvPr>
          <p:cNvSpPr>
            <a:spLocks noGrp="1"/>
          </p:cNvSpPr>
          <p:nvPr>
            <p:ph type="title"/>
          </p:nvPr>
        </p:nvSpPr>
        <p:spPr/>
        <p:txBody>
          <a:bodyPr/>
          <a:lstStyle/>
          <a:p>
            <a:endParaRPr lang="en-GB"/>
          </a:p>
        </p:txBody>
      </p:sp>
      <p:pic>
        <p:nvPicPr>
          <p:cNvPr id="4" name="Picture 3" descr="A picture containing child&#10;&#10;Description automatically generated">
            <a:extLst>
              <a:ext uri="{FF2B5EF4-FFF2-40B4-BE49-F238E27FC236}">
                <a16:creationId xmlns:a16="http://schemas.microsoft.com/office/drawing/2014/main" id="{E21EAAD7-F44E-66E8-BD98-26AE03690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157"/>
            <a:ext cx="12192000" cy="7962314"/>
          </a:xfrm>
          <a:prstGeom prst="rect">
            <a:avLst/>
          </a:prstGeom>
        </p:spPr>
      </p:pic>
      <p:sp>
        <p:nvSpPr>
          <p:cNvPr id="5" name="Rectangle 4">
            <a:extLst>
              <a:ext uri="{FF2B5EF4-FFF2-40B4-BE49-F238E27FC236}">
                <a16:creationId xmlns:a16="http://schemas.microsoft.com/office/drawing/2014/main" id="{1FF3A754-97E9-E72F-8762-58557512B967}"/>
              </a:ext>
            </a:extLst>
          </p:cNvPr>
          <p:cNvSpPr/>
          <p:nvPr/>
        </p:nvSpPr>
        <p:spPr>
          <a:xfrm>
            <a:off x="680321" y="5054424"/>
            <a:ext cx="4120643" cy="10624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What will you do now?</a:t>
            </a:r>
          </a:p>
        </p:txBody>
      </p:sp>
    </p:spTree>
    <p:extLst>
      <p:ext uri="{BB962C8B-B14F-4D97-AF65-F5344CB8AC3E}">
        <p14:creationId xmlns:p14="http://schemas.microsoft.com/office/powerpoint/2010/main" val="2574749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8" name="Picture 37">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0" name="Rectangle 39">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2" name="Rectangle 41">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44" name="Rectangle 43">
            <a:extLst>
              <a:ext uri="{FF2B5EF4-FFF2-40B4-BE49-F238E27FC236}">
                <a16:creationId xmlns:a16="http://schemas.microsoft.com/office/drawing/2014/main" id="{4930BBBA-6F9F-4D27-AD61-45935240C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FED5ABE-AA8E-4BAE-B923-EB99ABDE02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pic>
        <p:nvPicPr>
          <p:cNvPr id="48" name="Picture 47">
            <a:extLst>
              <a:ext uri="{FF2B5EF4-FFF2-40B4-BE49-F238E27FC236}">
                <a16:creationId xmlns:a16="http://schemas.microsoft.com/office/drawing/2014/main" id="{E0811D79-2C71-4B37-82AD-761836DCBD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50" name="Rectangle 49">
            <a:extLst>
              <a:ext uri="{FF2B5EF4-FFF2-40B4-BE49-F238E27FC236}">
                <a16:creationId xmlns:a16="http://schemas.microsoft.com/office/drawing/2014/main" id="{929B6C0D-2AB5-4965-B573-1D00F1D0B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AB61FA47-5B69-43E5-BCB5-7D2DF29693F6}"/>
              </a:ext>
            </a:extLst>
          </p:cNvPr>
          <p:cNvSpPr>
            <a:spLocks noGrp="1"/>
          </p:cNvSpPr>
          <p:nvPr>
            <p:ph type="title"/>
          </p:nvPr>
        </p:nvSpPr>
        <p:spPr>
          <a:xfrm>
            <a:off x="680322" y="2898273"/>
            <a:ext cx="5192940" cy="1638557"/>
          </a:xfrm>
        </p:spPr>
        <p:txBody>
          <a:bodyPr vert="horz" lIns="91440" tIns="45720" rIns="91440" bIns="45720" rtlCol="0" anchor="ctr">
            <a:normAutofit fontScale="90000"/>
          </a:bodyPr>
          <a:lstStyle/>
          <a:p>
            <a:r>
              <a:rPr lang="en-US" sz="2200" b="1" dirty="0"/>
              <a:t>Twitter:</a:t>
            </a:r>
            <a:r>
              <a:rPr lang="en-US" sz="2200" dirty="0"/>
              <a:t> @JuliaWoodQI</a:t>
            </a:r>
            <a:br>
              <a:rPr lang="en-US" sz="2200" dirty="0"/>
            </a:br>
            <a:br>
              <a:rPr lang="en-US" sz="2200" dirty="0"/>
            </a:br>
            <a:r>
              <a:rPr lang="en-US" sz="2200" b="1" dirty="0"/>
              <a:t>Email: hello@juliawood.co.uk </a:t>
            </a:r>
            <a:br>
              <a:rPr lang="en-US" sz="2200" dirty="0"/>
            </a:br>
            <a:br>
              <a:rPr lang="en-US" sz="2200" dirty="0"/>
            </a:br>
            <a:br>
              <a:rPr lang="en-US" sz="2200" dirty="0"/>
            </a:br>
            <a:endParaRPr lang="en-US" sz="2200" dirty="0"/>
          </a:p>
        </p:txBody>
      </p:sp>
      <p:pic>
        <p:nvPicPr>
          <p:cNvPr id="5" name="Picture 4">
            <a:extLst>
              <a:ext uri="{FF2B5EF4-FFF2-40B4-BE49-F238E27FC236}">
                <a16:creationId xmlns:a16="http://schemas.microsoft.com/office/drawing/2014/main" id="{BB0A0CB5-0828-97C0-8F24-DC847D85200E}"/>
              </a:ext>
            </a:extLst>
          </p:cNvPr>
          <p:cNvPicPr>
            <a:picLocks noChangeAspect="1"/>
          </p:cNvPicPr>
          <p:nvPr/>
        </p:nvPicPr>
        <p:blipFill rotWithShape="1">
          <a:blip r:embed="rId6"/>
          <a:srcRect t="13529"/>
          <a:stretch/>
        </p:blipFill>
        <p:spPr>
          <a:xfrm>
            <a:off x="4760817" y="1103278"/>
            <a:ext cx="7101280" cy="465144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5745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hite eggs&#10;&#10;Description automatically generated with low confidence">
            <a:extLst>
              <a:ext uri="{FF2B5EF4-FFF2-40B4-BE49-F238E27FC236}">
                <a16:creationId xmlns:a16="http://schemas.microsoft.com/office/drawing/2014/main" id="{4EC4D608-5CE2-2D72-B059-650DCED5B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4" name="Rectangle 3">
            <a:extLst>
              <a:ext uri="{FF2B5EF4-FFF2-40B4-BE49-F238E27FC236}">
                <a16:creationId xmlns:a16="http://schemas.microsoft.com/office/drawing/2014/main" id="{22607E57-7885-6F3F-639E-EE65C77286E2}"/>
              </a:ext>
            </a:extLst>
          </p:cNvPr>
          <p:cNvSpPr/>
          <p:nvPr/>
        </p:nvSpPr>
        <p:spPr>
          <a:xfrm>
            <a:off x="2268583" y="609324"/>
            <a:ext cx="7654833" cy="10624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What brings you joy at work?</a:t>
            </a:r>
          </a:p>
        </p:txBody>
      </p:sp>
    </p:spTree>
    <p:extLst>
      <p:ext uri="{BB962C8B-B14F-4D97-AF65-F5344CB8AC3E}">
        <p14:creationId xmlns:p14="http://schemas.microsoft.com/office/powerpoint/2010/main" val="314537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5FAB4-A6C7-6321-0881-E1E243428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164"/>
            <a:ext cx="12191999" cy="8113639"/>
          </a:xfrm>
          <a:prstGeom prst="rect">
            <a:avLst/>
          </a:prstGeom>
        </p:spPr>
      </p:pic>
      <p:sp>
        <p:nvSpPr>
          <p:cNvPr id="2" name="Rectangle 1">
            <a:extLst>
              <a:ext uri="{FF2B5EF4-FFF2-40B4-BE49-F238E27FC236}">
                <a16:creationId xmlns:a16="http://schemas.microsoft.com/office/drawing/2014/main" id="{7F9D9138-6F67-38CC-B937-0149B50A09F9}"/>
              </a:ext>
            </a:extLst>
          </p:cNvPr>
          <p:cNvSpPr/>
          <p:nvPr/>
        </p:nvSpPr>
        <p:spPr>
          <a:xfrm>
            <a:off x="2268583" y="354683"/>
            <a:ext cx="7654833" cy="10624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What makes you sad or irritated at work?</a:t>
            </a:r>
          </a:p>
        </p:txBody>
      </p:sp>
    </p:spTree>
    <p:extLst>
      <p:ext uri="{BB962C8B-B14F-4D97-AF65-F5344CB8AC3E}">
        <p14:creationId xmlns:p14="http://schemas.microsoft.com/office/powerpoint/2010/main" val="18201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ubble chart&#10;&#10;Description automatically generated">
            <a:extLst>
              <a:ext uri="{FF2B5EF4-FFF2-40B4-BE49-F238E27FC236}">
                <a16:creationId xmlns:a16="http://schemas.microsoft.com/office/drawing/2014/main" id="{201F0D35-1E02-97E8-9194-E5B7B4A09F6D}"/>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20" y="10"/>
            <a:ext cx="12191980" cy="6857990"/>
          </a:xfrm>
          <a:prstGeom prst="rect">
            <a:avLst/>
          </a:prstGeom>
        </p:spPr>
      </p:pic>
    </p:spTree>
    <p:extLst>
      <p:ext uri="{BB962C8B-B14F-4D97-AF65-F5344CB8AC3E}">
        <p14:creationId xmlns:p14="http://schemas.microsoft.com/office/powerpoint/2010/main" val="51673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900D-8F4A-4FD7-A661-32E048473303}"/>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a:t>Why Joy in Work?</a:t>
            </a:r>
            <a:endParaRPr lang="en-US" dirty="0"/>
          </a:p>
        </p:txBody>
      </p:sp>
      <p:sp>
        <p:nvSpPr>
          <p:cNvPr id="3" name="Content Placeholder 2">
            <a:extLst>
              <a:ext uri="{FF2B5EF4-FFF2-40B4-BE49-F238E27FC236}">
                <a16:creationId xmlns:a16="http://schemas.microsoft.com/office/drawing/2014/main" id="{DD413CEF-507C-4E02-AB96-C022820C16D5}"/>
              </a:ext>
            </a:extLst>
          </p:cNvPr>
          <p:cNvSpPr>
            <a:spLocks noGrp="1"/>
          </p:cNvSpPr>
          <p:nvPr>
            <p:ph sz="half" idx="1"/>
          </p:nvPr>
        </p:nvSpPr>
        <p:spPr>
          <a:xfrm>
            <a:off x="486506" y="2092518"/>
            <a:ext cx="6423211" cy="4909171"/>
          </a:xfrm>
        </p:spPr>
        <p:txBody>
          <a:bodyPr vert="horz" lIns="91440" tIns="45720" rIns="91440" bIns="45720" rtlCol="0">
            <a:normAutofit/>
          </a:bodyPr>
          <a:lstStyle/>
          <a:p>
            <a:r>
              <a:rPr lang="en-US" sz="1600" dirty="0"/>
              <a:t>Purpose driven work increases engagement but can also lead to an increased risk of burnout </a:t>
            </a:r>
            <a:r>
              <a:rPr lang="en-US" sz="1600" i="1" dirty="0">
                <a:hlinkClick r:id="rId3"/>
              </a:rPr>
              <a:t>When Passion Leads to Burnout (hbr.org)</a:t>
            </a:r>
            <a:endParaRPr lang="en-US" sz="1600" i="1" dirty="0"/>
          </a:p>
          <a:p>
            <a:r>
              <a:rPr lang="en-US" sz="1600" dirty="0"/>
              <a:t>Trusts with more engaged staff tend to have higher patient satisfaction, with more patients reporting that they were treated with dignity and respect </a:t>
            </a:r>
            <a:r>
              <a:rPr lang="en-US" sz="1600" i="1" dirty="0">
                <a:hlinkClick r:id="rId4"/>
              </a:rPr>
              <a:t>Staff engagement (The Kings Fund)</a:t>
            </a:r>
            <a:endParaRPr lang="en-US" sz="1600" i="1" dirty="0"/>
          </a:p>
          <a:p>
            <a:r>
              <a:rPr lang="en-US" sz="1600" dirty="0"/>
              <a:t>High levels of stress are associated with errors that can harm patient care, and in the acute sector it is associated with higher levels of mortality</a:t>
            </a:r>
            <a:r>
              <a:rPr lang="en-US" sz="1600" i="1" dirty="0"/>
              <a:t> </a:t>
            </a:r>
            <a:r>
              <a:rPr lang="en-US" sz="1600" i="1" dirty="0">
                <a:hlinkClick r:id="rId5"/>
              </a:rPr>
              <a:t>Michael West</a:t>
            </a:r>
            <a:endParaRPr lang="en-US" sz="1600" i="1" dirty="0">
              <a:solidFill>
                <a:srgbClr val="FF0000"/>
              </a:solidFill>
            </a:endParaRPr>
          </a:p>
          <a:p>
            <a:r>
              <a:rPr lang="en-US" sz="1600" dirty="0"/>
              <a:t>Incivility: Civil environments matter because they reduce errors, reduce stress and foster excellence </a:t>
            </a:r>
            <a:r>
              <a:rPr lang="en-US" sz="1600" i="1" dirty="0">
                <a:hlinkClick r:id="rId6"/>
              </a:rPr>
              <a:t>Civility Saves Lives</a:t>
            </a:r>
            <a:endParaRPr lang="en-US" sz="1600" i="1" dirty="0"/>
          </a:p>
          <a:p>
            <a:r>
              <a:rPr lang="en-US" sz="1600" dirty="0"/>
              <a:t>Stressors at work can lead to anxiety, anger, unethical </a:t>
            </a:r>
            <a:r>
              <a:rPr lang="en-US" sz="1600" dirty="0" err="1"/>
              <a:t>behaviour</a:t>
            </a:r>
            <a:r>
              <a:rPr lang="en-US" sz="1600" dirty="0"/>
              <a:t>, poor decision making and chronic exhaustion and burnout </a:t>
            </a:r>
            <a:r>
              <a:rPr lang="en-US" sz="1600" i="1" dirty="0">
                <a:hlinkClick r:id="rId7"/>
              </a:rPr>
              <a:t>To Cope with Stress, Try Learning Something New (hbr.org)</a:t>
            </a:r>
            <a:endParaRPr lang="en-US" sz="1600" i="1" dirty="0"/>
          </a:p>
          <a:p>
            <a:r>
              <a:rPr lang="en-US" sz="1600" dirty="0"/>
              <a:t>Stress is contagious </a:t>
            </a:r>
            <a:r>
              <a:rPr lang="en-GB" sz="1600" i="1" dirty="0">
                <a:hlinkClick r:id="rId8"/>
              </a:rPr>
              <a:t>Making Sure Your Stress Isn’t Contagious (hbr.org)</a:t>
            </a:r>
            <a:endParaRPr lang="en-US" sz="1600" dirty="0"/>
          </a:p>
          <a:p>
            <a:endParaRPr lang="en-US" sz="1600" i="1" dirty="0"/>
          </a:p>
          <a:p>
            <a:endParaRPr lang="en-US" sz="1600" i="1" dirty="0"/>
          </a:p>
          <a:p>
            <a:endParaRPr lang="en-US" sz="1600" i="1" dirty="0"/>
          </a:p>
          <a:p>
            <a:endParaRPr lang="en-US" sz="1400" i="1" dirty="0"/>
          </a:p>
        </p:txBody>
      </p:sp>
      <p:pic>
        <p:nvPicPr>
          <p:cNvPr id="4" name="Picture 3">
            <a:extLst>
              <a:ext uri="{FF2B5EF4-FFF2-40B4-BE49-F238E27FC236}">
                <a16:creationId xmlns:a16="http://schemas.microsoft.com/office/drawing/2014/main" id="{AA8C6BB3-7153-7789-9AAB-28B81E62DF8E}"/>
              </a:ext>
            </a:extLst>
          </p:cNvPr>
          <p:cNvPicPr>
            <a:picLocks noChangeAspect="1"/>
          </p:cNvPicPr>
          <p:nvPr/>
        </p:nvPicPr>
        <p:blipFill rotWithShape="1">
          <a:blip r:embed="rId9"/>
          <a:srcRect r="60428"/>
          <a:stretch/>
        </p:blipFill>
        <p:spPr>
          <a:xfrm flipH="1">
            <a:off x="7399399" y="0"/>
            <a:ext cx="4795777" cy="6859136"/>
          </a:xfrm>
          <a:prstGeom prst="rect">
            <a:avLst/>
          </a:prstGeom>
        </p:spPr>
      </p:pic>
    </p:spTree>
    <p:extLst>
      <p:ext uri="{BB962C8B-B14F-4D97-AF65-F5344CB8AC3E}">
        <p14:creationId xmlns:p14="http://schemas.microsoft.com/office/powerpoint/2010/main" val="26821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413CEF-507C-4E02-AB96-C022820C16D5}"/>
              </a:ext>
            </a:extLst>
          </p:cNvPr>
          <p:cNvSpPr>
            <a:spLocks noGrp="1"/>
          </p:cNvSpPr>
          <p:nvPr>
            <p:ph sz="half" idx="1"/>
          </p:nvPr>
        </p:nvSpPr>
        <p:spPr>
          <a:xfrm>
            <a:off x="187259" y="2231954"/>
            <a:ext cx="6876344" cy="4419906"/>
          </a:xfrm>
        </p:spPr>
        <p:txBody>
          <a:bodyPr vert="horz" lIns="91440" tIns="45720" rIns="91440" bIns="45720" rtlCol="0">
            <a:normAutofit/>
          </a:bodyPr>
          <a:lstStyle/>
          <a:p>
            <a:r>
              <a:rPr lang="en-US" sz="2000" dirty="0"/>
              <a:t>Chronic work stress is associated with cardiovascular disease, hypertension, heart attacks, addictions, cancer, diabetes, and more severe mental health problems including depression </a:t>
            </a:r>
            <a:r>
              <a:rPr lang="en-US" sz="1600" i="1" dirty="0">
                <a:hlinkClick r:id="rId3"/>
              </a:rPr>
              <a:t>Michael West </a:t>
            </a:r>
            <a:endParaRPr lang="en-US" sz="1600" i="1" dirty="0">
              <a:solidFill>
                <a:schemeClr val="accent1"/>
              </a:solidFill>
            </a:endParaRPr>
          </a:p>
          <a:p>
            <a:endParaRPr lang="en-US" sz="1300" i="1" dirty="0">
              <a:solidFill>
                <a:schemeClr val="accent1"/>
              </a:solidFill>
            </a:endParaRPr>
          </a:p>
          <a:p>
            <a:r>
              <a:rPr lang="en-US" sz="2000" dirty="0"/>
              <a:t>Compassion Fatigue: Those most at risk of compassion fatigue are those medical and mental health providers who are caring day after day for patients </a:t>
            </a:r>
            <a:r>
              <a:rPr lang="en-US" sz="1600" i="1" dirty="0">
                <a:hlinkClick r:id="rId4"/>
              </a:rPr>
              <a:t>Psych Hub</a:t>
            </a:r>
            <a:endParaRPr lang="en-US" sz="1600" i="1" dirty="0"/>
          </a:p>
          <a:p>
            <a:pPr marL="0" indent="0">
              <a:buNone/>
            </a:pPr>
            <a:endParaRPr lang="en-US" sz="2000" dirty="0"/>
          </a:p>
          <a:p>
            <a:r>
              <a:rPr lang="en-US" sz="2000" dirty="0"/>
              <a:t>In the NHS the most reported reason for sickness absence is anxiety/stress/depression/other psychiatric illnesses </a:t>
            </a:r>
            <a:r>
              <a:rPr lang="en-GB" sz="1600" i="1" dirty="0">
                <a:hlinkClick r:id="rId5"/>
              </a:rPr>
              <a:t>NHS Sickness Absence Rates April 2020, Provisional Statistics - NHS Digital</a:t>
            </a:r>
            <a:endParaRPr lang="en-GB" sz="1600" i="1" dirty="0"/>
          </a:p>
          <a:p>
            <a:endParaRPr lang="en-GB" sz="1600" i="1" dirty="0"/>
          </a:p>
          <a:p>
            <a:endParaRPr lang="en-US" sz="1300" i="1" dirty="0"/>
          </a:p>
        </p:txBody>
      </p:sp>
      <p:sp>
        <p:nvSpPr>
          <p:cNvPr id="2" name="Title 1">
            <a:extLst>
              <a:ext uri="{FF2B5EF4-FFF2-40B4-BE49-F238E27FC236}">
                <a16:creationId xmlns:a16="http://schemas.microsoft.com/office/drawing/2014/main" id="{1893900D-8F4A-4FD7-A661-32E048473303}"/>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a:t>Why Joy in Work?</a:t>
            </a:r>
            <a:endParaRPr lang="en-US" dirty="0"/>
          </a:p>
        </p:txBody>
      </p:sp>
      <p:pic>
        <p:nvPicPr>
          <p:cNvPr id="10" name="Picture 9">
            <a:extLst>
              <a:ext uri="{FF2B5EF4-FFF2-40B4-BE49-F238E27FC236}">
                <a16:creationId xmlns:a16="http://schemas.microsoft.com/office/drawing/2014/main" id="{3B58A28C-8517-BCBD-CA6B-6296F0AFB360}"/>
              </a:ext>
            </a:extLst>
          </p:cNvPr>
          <p:cNvPicPr>
            <a:picLocks noChangeAspect="1"/>
          </p:cNvPicPr>
          <p:nvPr/>
        </p:nvPicPr>
        <p:blipFill rotWithShape="1">
          <a:blip r:embed="rId6"/>
          <a:srcRect l="14945" r="16096"/>
          <a:stretch/>
        </p:blipFill>
        <p:spPr>
          <a:xfrm>
            <a:off x="7250861" y="0"/>
            <a:ext cx="4944895" cy="6858000"/>
          </a:xfrm>
          <a:prstGeom prst="rect">
            <a:avLst/>
          </a:prstGeom>
        </p:spPr>
      </p:pic>
    </p:spTree>
    <p:extLst>
      <p:ext uri="{BB962C8B-B14F-4D97-AF65-F5344CB8AC3E}">
        <p14:creationId xmlns:p14="http://schemas.microsoft.com/office/powerpoint/2010/main" val="38628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4BB5-1594-4FBB-99A1-EC904C462FBA}"/>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168823A2-8768-4300-912F-BBE7001844AA}"/>
              </a:ext>
            </a:extLst>
          </p:cNvPr>
          <p:cNvPicPr>
            <a:picLocks noChangeAspect="1"/>
          </p:cNvPicPr>
          <p:nvPr/>
        </p:nvPicPr>
        <p:blipFill>
          <a:blip r:embed="rId3"/>
          <a:stretch>
            <a:fillRect/>
          </a:stretch>
        </p:blipFill>
        <p:spPr>
          <a:xfrm>
            <a:off x="0" y="-40391"/>
            <a:ext cx="12192000" cy="6909965"/>
          </a:xfrm>
          <a:prstGeom prst="rect">
            <a:avLst/>
          </a:prstGeom>
        </p:spPr>
      </p:pic>
      <p:sp>
        <p:nvSpPr>
          <p:cNvPr id="6" name="Title 1">
            <a:extLst>
              <a:ext uri="{FF2B5EF4-FFF2-40B4-BE49-F238E27FC236}">
                <a16:creationId xmlns:a16="http://schemas.microsoft.com/office/drawing/2014/main" id="{5BEAB70B-586F-457C-8F3E-F70E8D7A7F71}"/>
              </a:ext>
            </a:extLst>
          </p:cNvPr>
          <p:cNvSpPr txBox="1">
            <a:spLocks/>
          </p:cNvSpPr>
          <p:nvPr/>
        </p:nvSpPr>
        <p:spPr>
          <a:xfrm>
            <a:off x="1" y="-298768"/>
            <a:ext cx="12191999" cy="1057911"/>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latin typeface="Cavolini" panose="03000502040302020204" pitchFamily="66" charset="0"/>
                <a:cs typeface="Cavolini" panose="03000502040302020204" pitchFamily="66" charset="0"/>
              </a:rPr>
              <a:t>Stress: Do any of these apply to you?</a:t>
            </a:r>
          </a:p>
        </p:txBody>
      </p:sp>
      <p:sp>
        <p:nvSpPr>
          <p:cNvPr id="7" name="Content Placeholder 7">
            <a:extLst>
              <a:ext uri="{FF2B5EF4-FFF2-40B4-BE49-F238E27FC236}">
                <a16:creationId xmlns:a16="http://schemas.microsoft.com/office/drawing/2014/main" id="{E6037A7F-E450-491D-9976-9FA99C892AC3}"/>
              </a:ext>
            </a:extLst>
          </p:cNvPr>
          <p:cNvSpPr txBox="1">
            <a:spLocks/>
          </p:cNvSpPr>
          <p:nvPr/>
        </p:nvSpPr>
        <p:spPr>
          <a:xfrm>
            <a:off x="6257760" y="1545663"/>
            <a:ext cx="3884494" cy="4059621"/>
          </a:xfrm>
          <a:prstGeom prst="rect">
            <a:avLst/>
          </a:prstGeom>
          <a:solidFill>
            <a:schemeClr val="tx1">
              <a:lumMod val="85000"/>
              <a:alpha val="66000"/>
            </a:schemeClr>
          </a:solidFill>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200" b="1" dirty="0">
              <a:solidFill>
                <a:schemeClr val="tx1">
                  <a:lumMod val="65000"/>
                  <a:lumOff val="35000"/>
                </a:schemeClr>
              </a:solidFill>
              <a:latin typeface="Bierstadt" panose="020B0004020202020204" pitchFamily="34" charset="0"/>
              <a:cs typeface="Biome" panose="020B0502040204020203" pitchFamily="34" charset="0"/>
            </a:endParaRPr>
          </a:p>
          <a:p>
            <a:pPr algn="l"/>
            <a:r>
              <a:rPr lang="en-GB" sz="2000" b="1" dirty="0" err="1">
                <a:solidFill>
                  <a:schemeClr val="tx1">
                    <a:lumMod val="75000"/>
                    <a:lumOff val="25000"/>
                  </a:schemeClr>
                </a:solidFill>
                <a:latin typeface="Bierstadt" panose="020B0004020202020204" pitchFamily="34" charset="0"/>
                <a:cs typeface="Biome" panose="020B0502040204020203" pitchFamily="34" charset="0"/>
              </a:rPr>
              <a:t>Stresslaxing</a:t>
            </a:r>
            <a:endParaRPr lang="en-GB" sz="2000" b="1" dirty="0">
              <a:solidFill>
                <a:schemeClr val="tx1">
                  <a:lumMod val="75000"/>
                  <a:lumOff val="25000"/>
                </a:schemeClr>
              </a:solidFill>
              <a:latin typeface="Bierstadt" panose="020B0004020202020204" pitchFamily="34" charset="0"/>
              <a:cs typeface="Biome" panose="020B0502040204020203" pitchFamily="34" charset="0"/>
            </a:endParaRPr>
          </a:p>
          <a:p>
            <a:pPr algn="l">
              <a:lnSpc>
                <a:spcPct val="120000"/>
              </a:lnSpc>
              <a:spcBef>
                <a:spcPts val="0"/>
              </a:spcBef>
            </a:pPr>
            <a:r>
              <a:rPr lang="en-GB" sz="2000" dirty="0">
                <a:solidFill>
                  <a:schemeClr val="tx1">
                    <a:lumMod val="75000"/>
                    <a:lumOff val="25000"/>
                  </a:schemeClr>
                </a:solidFill>
                <a:latin typeface="Bierstadt" panose="020B0004020202020204" pitchFamily="34" charset="0"/>
                <a:ea typeface="Batang" panose="020B0503020000020004" pitchFamily="18" charset="-127"/>
                <a:cs typeface="Biome" panose="020B0502040204020203" pitchFamily="34" charset="0"/>
              </a:rPr>
              <a:t>Being so stressed that relaxing makes you more stressed because you’re not working on what’s making you stressed. </a:t>
            </a:r>
          </a:p>
          <a:p>
            <a:pPr algn="l">
              <a:lnSpc>
                <a:spcPct val="120000"/>
              </a:lnSpc>
              <a:spcBef>
                <a:spcPts val="0"/>
              </a:spcBef>
            </a:pPr>
            <a:r>
              <a:rPr lang="en-GB" sz="1200" i="1" dirty="0">
                <a:latin typeface="Bierstadt" panose="020B0004020202020204" pitchFamily="34" charset="0"/>
                <a:ea typeface="Batang" panose="020B0503020000020004" pitchFamily="18" charset="-127"/>
                <a:cs typeface="Biome" panose="020B0502040204020203" pitchFamily="34" charset="0"/>
              </a:rPr>
              <a:t>(Urban Dictionary, 2020)</a:t>
            </a:r>
          </a:p>
          <a:p>
            <a:pPr algn="l">
              <a:lnSpc>
                <a:spcPct val="120000"/>
              </a:lnSpc>
              <a:spcBef>
                <a:spcPts val="0"/>
              </a:spcBef>
            </a:pPr>
            <a:endParaRPr lang="en-GB" sz="1200" b="1" i="1" dirty="0">
              <a:solidFill>
                <a:schemeClr val="tx1">
                  <a:lumMod val="75000"/>
                  <a:lumOff val="25000"/>
                </a:schemeClr>
              </a:solidFill>
              <a:latin typeface="Bierstadt" panose="020B0004020202020204" pitchFamily="34" charset="0"/>
              <a:cs typeface="Biome" panose="020B0502040204020203" pitchFamily="34" charset="0"/>
            </a:endParaRPr>
          </a:p>
          <a:p>
            <a:pPr algn="l">
              <a:lnSpc>
                <a:spcPct val="120000"/>
              </a:lnSpc>
              <a:spcBef>
                <a:spcPts val="0"/>
              </a:spcBef>
            </a:pPr>
            <a:r>
              <a:rPr lang="en-GB" sz="2000" b="1" dirty="0" err="1">
                <a:solidFill>
                  <a:schemeClr val="tx1">
                    <a:lumMod val="75000"/>
                    <a:lumOff val="25000"/>
                  </a:schemeClr>
                </a:solidFill>
                <a:latin typeface="Bierstadt" panose="020B0004020202020204" pitchFamily="34" charset="0"/>
                <a:cs typeface="Biome" panose="020B0502040204020203" pitchFamily="34" charset="0"/>
              </a:rPr>
              <a:t>Microstress</a:t>
            </a:r>
            <a:endParaRPr lang="en-GB" sz="2000" b="1" dirty="0">
              <a:solidFill>
                <a:schemeClr val="tx1">
                  <a:lumMod val="75000"/>
                  <a:lumOff val="25000"/>
                </a:schemeClr>
              </a:solidFill>
              <a:latin typeface="Bierstadt" panose="020B0004020202020204" pitchFamily="34" charset="0"/>
              <a:cs typeface="Biome" panose="020B0502040204020203" pitchFamily="34" charset="0"/>
            </a:endParaRPr>
          </a:p>
          <a:p>
            <a:pPr algn="l">
              <a:lnSpc>
                <a:spcPct val="120000"/>
              </a:lnSpc>
              <a:spcBef>
                <a:spcPts val="0"/>
              </a:spcBef>
            </a:pPr>
            <a:r>
              <a:rPr lang="en-GB" sz="2000" dirty="0">
                <a:solidFill>
                  <a:schemeClr val="tx1">
                    <a:lumMod val="75000"/>
                    <a:lumOff val="25000"/>
                  </a:schemeClr>
                </a:solidFill>
                <a:latin typeface="Bierstadt" panose="020B0004020202020204" pitchFamily="34" charset="0"/>
                <a:cs typeface="Biome" panose="020B0502040204020203" pitchFamily="34" charset="0"/>
              </a:rPr>
              <a:t>Being bombarded with numerous small stressors throughout the day (sometimes 20 – 30), which can ultimately build up and have a big impact. </a:t>
            </a:r>
          </a:p>
          <a:p>
            <a:pPr algn="l">
              <a:lnSpc>
                <a:spcPct val="120000"/>
              </a:lnSpc>
              <a:spcBef>
                <a:spcPts val="0"/>
              </a:spcBef>
            </a:pPr>
            <a:r>
              <a:rPr lang="en-GB" sz="1200" i="1" dirty="0">
                <a:latin typeface="Bierstadt" panose="020B0004020202020204" pitchFamily="34" charset="0"/>
                <a:ea typeface="Batang" panose="020B0503020000020004" pitchFamily="18" charset="-127"/>
                <a:cs typeface="Biome" panose="020B0502040204020203" pitchFamily="34" charset="0"/>
              </a:rPr>
              <a:t>(Rob Cross, Jean Singer, Karen Dillon 2020)</a:t>
            </a:r>
          </a:p>
          <a:p>
            <a:pPr algn="l">
              <a:lnSpc>
                <a:spcPct val="120000"/>
              </a:lnSpc>
              <a:spcBef>
                <a:spcPts val="0"/>
              </a:spcBef>
            </a:pPr>
            <a:endParaRPr lang="en-GB" sz="2000" dirty="0">
              <a:solidFill>
                <a:schemeClr val="tx1">
                  <a:lumMod val="75000"/>
                  <a:lumOff val="25000"/>
                </a:schemeClr>
              </a:solidFill>
              <a:latin typeface="Bierstadt" panose="020B0004020202020204" pitchFamily="34" charset="0"/>
              <a:cs typeface="Biome" panose="020B0502040204020203" pitchFamily="34" charset="0"/>
            </a:endParaRPr>
          </a:p>
          <a:p>
            <a:pPr algn="l">
              <a:lnSpc>
                <a:spcPct val="120000"/>
              </a:lnSpc>
              <a:spcBef>
                <a:spcPts val="0"/>
              </a:spcBef>
            </a:pPr>
            <a:r>
              <a:rPr lang="en-GB" sz="2000" b="1" dirty="0" err="1">
                <a:solidFill>
                  <a:schemeClr val="tx1">
                    <a:lumMod val="75000"/>
                    <a:lumOff val="25000"/>
                  </a:schemeClr>
                </a:solidFill>
                <a:latin typeface="Bierstadt" panose="020B0004020202020204" pitchFamily="34" charset="0"/>
                <a:cs typeface="Biome" panose="020B0502040204020203" pitchFamily="34" charset="0"/>
              </a:rPr>
              <a:t>Metastress</a:t>
            </a:r>
            <a:endParaRPr lang="en-GB" sz="2000" b="1" dirty="0">
              <a:solidFill>
                <a:schemeClr val="tx1">
                  <a:lumMod val="75000"/>
                  <a:lumOff val="25000"/>
                </a:schemeClr>
              </a:solidFill>
              <a:latin typeface="Bierstadt" panose="020B0004020202020204" pitchFamily="34" charset="0"/>
              <a:cs typeface="Biome" panose="020B0502040204020203" pitchFamily="34" charset="0"/>
            </a:endParaRPr>
          </a:p>
          <a:p>
            <a:pPr algn="l">
              <a:lnSpc>
                <a:spcPct val="120000"/>
              </a:lnSpc>
              <a:spcBef>
                <a:spcPts val="0"/>
              </a:spcBef>
            </a:pPr>
            <a:r>
              <a:rPr lang="en-GB" sz="2000" dirty="0">
                <a:solidFill>
                  <a:schemeClr val="tx1">
                    <a:lumMod val="75000"/>
                    <a:lumOff val="25000"/>
                  </a:schemeClr>
                </a:solidFill>
                <a:latin typeface="Bierstadt" panose="020B0004020202020204" pitchFamily="34" charset="0"/>
                <a:cs typeface="Biome" panose="020B0502040204020203" pitchFamily="34" charset="0"/>
              </a:rPr>
              <a:t>When you are stressed about having stress. </a:t>
            </a:r>
          </a:p>
          <a:p>
            <a:pPr algn="l">
              <a:lnSpc>
                <a:spcPct val="120000"/>
              </a:lnSpc>
              <a:spcBef>
                <a:spcPts val="0"/>
              </a:spcBef>
            </a:pPr>
            <a:r>
              <a:rPr lang="en-GB" sz="1200" i="1" dirty="0">
                <a:solidFill>
                  <a:schemeClr val="tx1">
                    <a:lumMod val="75000"/>
                    <a:lumOff val="25000"/>
                  </a:schemeClr>
                </a:solidFill>
                <a:latin typeface="Bierstadt" panose="020B0004020202020204" pitchFamily="34" charset="0"/>
                <a:cs typeface="Biome" panose="020B0502040204020203" pitchFamily="34" charset="0"/>
              </a:rPr>
              <a:t>(Kristi Hedges, 2019)</a:t>
            </a:r>
          </a:p>
          <a:p>
            <a:pPr algn="l">
              <a:lnSpc>
                <a:spcPct val="120000"/>
              </a:lnSpc>
              <a:spcBef>
                <a:spcPts val="0"/>
              </a:spcBef>
            </a:pPr>
            <a:endParaRPr lang="en-GB" sz="2000" dirty="0">
              <a:solidFill>
                <a:schemeClr val="tx1">
                  <a:lumMod val="65000"/>
                  <a:lumOff val="35000"/>
                </a:schemeClr>
              </a:solidFill>
              <a:latin typeface="Bierstadt" panose="020B0004020202020204" pitchFamily="34" charset="0"/>
              <a:cs typeface="Biome" panose="020B0502040204020203" pitchFamily="34" charset="0"/>
            </a:endParaRPr>
          </a:p>
          <a:p>
            <a:pPr algn="l"/>
            <a:endParaRPr lang="en-GB" sz="1200" dirty="0">
              <a:solidFill>
                <a:schemeClr val="tx1">
                  <a:lumMod val="65000"/>
                  <a:lumOff val="35000"/>
                </a:schemeClr>
              </a:solidFill>
              <a:latin typeface="Bierstadt" panose="020B0004020202020204" pitchFamily="34" charset="0"/>
              <a:cs typeface="Biome" panose="020B0502040204020203" pitchFamily="34" charset="0"/>
            </a:endParaRPr>
          </a:p>
          <a:p>
            <a:pPr algn="l"/>
            <a:endParaRPr lang="en-GB" sz="2000" dirty="0">
              <a:solidFill>
                <a:schemeClr val="tx1">
                  <a:lumMod val="65000"/>
                  <a:lumOff val="35000"/>
                </a:schemeClr>
              </a:solidFill>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D5C54D5A-A434-4B8F-A473-FDCDA99781FF}"/>
              </a:ext>
            </a:extLst>
          </p:cNvPr>
          <p:cNvSpPr txBox="1"/>
          <p:nvPr/>
        </p:nvSpPr>
        <p:spPr>
          <a:xfrm>
            <a:off x="10956981" y="6568596"/>
            <a:ext cx="1133459" cy="215444"/>
          </a:xfrm>
          <a:prstGeom prst="rect">
            <a:avLst/>
          </a:prstGeom>
          <a:noFill/>
        </p:spPr>
        <p:txBody>
          <a:bodyPr wrap="square" rtlCol="0">
            <a:spAutoFit/>
          </a:bodyPr>
          <a:lstStyle/>
          <a:p>
            <a:r>
              <a:rPr lang="en-GB" sz="800" dirty="0">
                <a:solidFill>
                  <a:schemeClr val="bg1"/>
                </a:solidFill>
                <a:latin typeface="Bierstadt" panose="020B0004020202020204" pitchFamily="34" charset="0"/>
              </a:rPr>
              <a:t>www.juliawood.co.uk</a:t>
            </a:r>
          </a:p>
        </p:txBody>
      </p:sp>
      <p:sp>
        <p:nvSpPr>
          <p:cNvPr id="16" name="TextBox 15">
            <a:extLst>
              <a:ext uri="{FF2B5EF4-FFF2-40B4-BE49-F238E27FC236}">
                <a16:creationId xmlns:a16="http://schemas.microsoft.com/office/drawing/2014/main" id="{19820CD4-EE57-40EE-8076-22A06556FD9A}"/>
              </a:ext>
            </a:extLst>
          </p:cNvPr>
          <p:cNvSpPr txBox="1"/>
          <p:nvPr/>
        </p:nvSpPr>
        <p:spPr>
          <a:xfrm>
            <a:off x="11281196" y="6063912"/>
            <a:ext cx="851339" cy="246221"/>
          </a:xfrm>
          <a:prstGeom prst="rect">
            <a:avLst/>
          </a:prstGeom>
          <a:noFill/>
        </p:spPr>
        <p:txBody>
          <a:bodyPr wrap="square" rtlCol="0">
            <a:spAutoFit/>
          </a:bodyPr>
          <a:lstStyle/>
          <a:p>
            <a:r>
              <a:rPr lang="en-GB" sz="1000" dirty="0">
                <a:solidFill>
                  <a:schemeClr val="bg1"/>
                </a:solidFill>
                <a:latin typeface="Bierstadt" panose="020B0004020202020204" pitchFamily="34" charset="0"/>
              </a:rPr>
              <a:t>Created by:</a:t>
            </a:r>
          </a:p>
        </p:txBody>
      </p:sp>
    </p:spTree>
    <p:extLst>
      <p:ext uri="{BB962C8B-B14F-4D97-AF65-F5344CB8AC3E}">
        <p14:creationId xmlns:p14="http://schemas.microsoft.com/office/powerpoint/2010/main" val="23456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1100</Words>
  <Application>Microsoft Office PowerPoint</Application>
  <PresentationFormat>Widescreen</PresentationFormat>
  <Paragraphs>174</Paragraphs>
  <Slides>35</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Bierstadt</vt:lpstr>
      <vt:lpstr>Calibri</vt:lpstr>
      <vt:lpstr>Cavolini</vt:lpstr>
      <vt:lpstr>Gisha</vt:lpstr>
      <vt:lpstr>Trebuchet MS</vt:lpstr>
      <vt:lpstr>Berlin</vt:lpstr>
      <vt:lpstr>Joy in Work </vt:lpstr>
      <vt:lpstr>PowerPoint Presentation</vt:lpstr>
      <vt:lpstr>Why Joy in Work?</vt:lpstr>
      <vt:lpstr>PowerPoint Presentation</vt:lpstr>
      <vt:lpstr>PowerPoint Presentation</vt:lpstr>
      <vt:lpstr>PowerPoint Presentation</vt:lpstr>
      <vt:lpstr>Why Joy in Work?</vt:lpstr>
      <vt:lpstr>Why Joy in Work?</vt:lpstr>
      <vt:lpstr>PowerPoint Presentation</vt:lpstr>
      <vt:lpstr>Negativity bias</vt:lpstr>
      <vt:lpstr>Inequalities of happiness</vt:lpstr>
      <vt:lpstr>PowerPoint Presentation</vt:lpstr>
      <vt:lpstr>PowerPoint Presentation</vt:lpstr>
      <vt:lpstr>PowerPoint Presentation</vt:lpstr>
      <vt:lpstr>PowerPoint Presentation</vt:lpstr>
      <vt:lpstr>15s30m Missions</vt:lpstr>
      <vt:lpstr>IHI Framework for improving Joy in work </vt:lpstr>
      <vt:lpstr>Pebbles in your shoes</vt:lpstr>
      <vt:lpstr>Physical and Psychological Safety</vt:lpstr>
      <vt:lpstr>Choice and Autonomy  </vt:lpstr>
      <vt:lpstr>Recognition and rewards</vt:lpstr>
      <vt:lpstr>Camaraderie and Teamwork</vt:lpstr>
      <vt:lpstr>Daily Improvement</vt:lpstr>
      <vt:lpstr>PowerPoint Presentation</vt:lpstr>
      <vt:lpstr>PowerPoint Presentation</vt:lpstr>
      <vt:lpstr>Measurement</vt:lpstr>
      <vt:lpstr>Example questionnaire questions</vt:lpstr>
      <vt:lpstr>Getting started</vt:lpstr>
      <vt:lpstr>Identifying frustrations and root causes</vt:lpstr>
      <vt:lpstr>PowerPoint Presentation</vt:lpstr>
      <vt:lpstr>PowerPoint Presentation</vt:lpstr>
      <vt:lpstr>Making changes</vt:lpstr>
      <vt:lpstr>PowerPoint Presentation</vt:lpstr>
      <vt:lpstr>PowerPoint Presentation</vt:lpstr>
      <vt:lpstr>Twitter: @JuliaWoodQI  Email: hello@juliawood.co.uk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Consultancy Model December 2020</dc:title>
  <dc:creator>Julia Dudley</dc:creator>
  <cp:lastModifiedBy>Julia Wood</cp:lastModifiedBy>
  <cp:revision>190</cp:revision>
  <cp:lastPrinted>2024-04-17T07:04:43Z</cp:lastPrinted>
  <dcterms:created xsi:type="dcterms:W3CDTF">2020-11-30T11:13:03Z</dcterms:created>
  <dcterms:modified xsi:type="dcterms:W3CDTF">2024-04-25T14:52:24Z</dcterms:modified>
</cp:coreProperties>
</file>