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6858000" cy="9144000"/>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380"/>
    <a:srgbClr val="76B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2252" y="156"/>
      </p:cViewPr>
      <p:guideLst>
        <p:guide orient="horz" pos="13483"/>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8"/>
            <a:ext cx="25737979" cy="9176085"/>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3"/>
            <a:ext cx="6812994" cy="3652597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3999" y="1714333"/>
            <a:ext cx="19934317" cy="365259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42"/>
            <a:ext cx="25737979" cy="8502249"/>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10" y="18144085"/>
            <a:ext cx="25737979" cy="9364360"/>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3999" y="9988663"/>
            <a:ext cx="13373656" cy="28251646"/>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92320" y="9988663"/>
            <a:ext cx="13373656" cy="28251646"/>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4001" y="9582373"/>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4001" y="13575850"/>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10" y="9582373"/>
            <a:ext cx="13384168"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10" y="13575850"/>
            <a:ext cx="13384168"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1" y="1704415"/>
            <a:ext cx="9961904"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29" y="1704417"/>
            <a:ext cx="16927349" cy="3653589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1" y="8958084"/>
            <a:ext cx="9961904" cy="29282225"/>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29965970"/>
            <a:ext cx="18167985" cy="3537654"/>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7" y="3825019"/>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en-GB"/>
          </a:p>
        </p:txBody>
      </p:sp>
      <p:sp>
        <p:nvSpPr>
          <p:cNvPr id="4" name="Text Placeholder 3"/>
          <p:cNvSpPr>
            <a:spLocks noGrp="1"/>
          </p:cNvSpPr>
          <p:nvPr>
            <p:ph type="body" sz="half" idx="2"/>
          </p:nvPr>
        </p:nvSpPr>
        <p:spPr>
          <a:xfrm>
            <a:off x="5935087" y="33503624"/>
            <a:ext cx="18167985" cy="5024051"/>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9499C7-A520-40D2-8701-E185D4108747}" type="datetimeFigureOut">
              <a:rPr lang="en-GB" smtClean="0"/>
              <a:pPr/>
              <a:t>12/08/2019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7EB916-0C42-4E81-9095-E68D21F53BE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63"/>
            <a:ext cx="27251978" cy="28251646"/>
          </a:xfrm>
          <a:prstGeom prst="rect">
            <a:avLst/>
          </a:prstGeom>
        </p:spPr>
        <p:txBody>
          <a:bodyPr vert="horz" lIns="417643" tIns="208822" rIns="417643" bIns="2088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39677166"/>
            <a:ext cx="7065328" cy="2279156"/>
          </a:xfrm>
          <a:prstGeom prst="rect">
            <a:avLst/>
          </a:prstGeom>
        </p:spPr>
        <p:txBody>
          <a:bodyPr vert="horz" lIns="417643" tIns="208822" rIns="417643" bIns="208822" rtlCol="0" anchor="ctr"/>
          <a:lstStyle>
            <a:lvl1pPr algn="l">
              <a:defRPr sz="5500">
                <a:solidFill>
                  <a:schemeClr val="tx1">
                    <a:tint val="75000"/>
                  </a:schemeClr>
                </a:solidFill>
              </a:defRPr>
            </a:lvl1pPr>
          </a:lstStyle>
          <a:p>
            <a:fld id="{329499C7-A520-40D2-8701-E185D4108747}" type="datetimeFigureOut">
              <a:rPr lang="en-GB" smtClean="0"/>
              <a:pPr/>
              <a:t>12/08/2019</a:t>
            </a:fld>
            <a:endParaRPr lang="en-GB"/>
          </a:p>
        </p:txBody>
      </p:sp>
      <p:sp>
        <p:nvSpPr>
          <p:cNvPr id="5" name="Footer Placeholder 4"/>
          <p:cNvSpPr>
            <a:spLocks noGrp="1"/>
          </p:cNvSpPr>
          <p:nvPr>
            <p:ph type="ftr" sz="quarter" idx="3"/>
          </p:nvPr>
        </p:nvSpPr>
        <p:spPr>
          <a:xfrm>
            <a:off x="10345658" y="39677166"/>
            <a:ext cx="9588659" cy="2279156"/>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66"/>
            <a:ext cx="7065328" cy="2279156"/>
          </a:xfrm>
          <a:prstGeom prst="rect">
            <a:avLst/>
          </a:prstGeom>
        </p:spPr>
        <p:txBody>
          <a:bodyPr vert="horz" lIns="417643" tIns="208822" rIns="417643" bIns="208822" rtlCol="0" anchor="ctr"/>
          <a:lstStyle>
            <a:lvl1pPr algn="r">
              <a:defRPr sz="5500">
                <a:solidFill>
                  <a:schemeClr val="tx1">
                    <a:tint val="75000"/>
                  </a:schemeClr>
                </a:solidFill>
              </a:defRPr>
            </a:lvl1pPr>
          </a:lstStyle>
          <a:p>
            <a:fld id="{607EB916-0C42-4E81-9095-E68D21F53BE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400050" y="9674680"/>
            <a:ext cx="29460825" cy="8584746"/>
          </a:xfrm>
          <a:prstGeom prst="roundRect">
            <a:avLst>
              <a:gd name="adj" fmla="val 626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6804" y="39841715"/>
            <a:ext cx="30279975" cy="2939274"/>
          </a:xfrm>
          <a:prstGeom prst="rect">
            <a:avLst/>
          </a:prstGeom>
          <a:solidFill>
            <a:srgbClr val="014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29" name="Rectangle 28"/>
          <p:cNvSpPr/>
          <p:nvPr/>
        </p:nvSpPr>
        <p:spPr>
          <a:xfrm>
            <a:off x="0" y="0"/>
            <a:ext cx="30279975" cy="2612571"/>
          </a:xfrm>
          <a:prstGeom prst="rect">
            <a:avLst/>
          </a:prstGeom>
          <a:solidFill>
            <a:srgbClr val="014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grpSp>
        <p:nvGrpSpPr>
          <p:cNvPr id="4" name="Group 3"/>
          <p:cNvGrpSpPr/>
          <p:nvPr/>
        </p:nvGrpSpPr>
        <p:grpSpPr>
          <a:xfrm>
            <a:off x="18420508" y="40001927"/>
            <a:ext cx="11467580" cy="2538166"/>
            <a:chOff x="18596371" y="216024"/>
            <a:chExt cx="11467580" cy="2538166"/>
          </a:xfrm>
        </p:grpSpPr>
        <p:sp>
          <p:nvSpPr>
            <p:cNvPr id="5" name="Rectangle 4"/>
            <p:cNvSpPr/>
            <p:nvPr/>
          </p:nvSpPr>
          <p:spPr>
            <a:xfrm>
              <a:off x="18596371" y="216024"/>
              <a:ext cx="11467580" cy="2538166"/>
            </a:xfrm>
            <a:prstGeom prst="rect">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thian Quality and NHS Lothian paths.png"/>
            <p:cNvPicPr>
              <a:picLocks noChangeAspect="1"/>
            </p:cNvPicPr>
            <p:nvPr/>
          </p:nvPicPr>
          <p:blipFill>
            <a:blip r:embed="rId2" cstate="print"/>
            <a:stretch>
              <a:fillRect/>
            </a:stretch>
          </p:blipFill>
          <p:spPr>
            <a:xfrm>
              <a:off x="18956411" y="593950"/>
              <a:ext cx="10757357" cy="1764142"/>
            </a:xfrm>
            <a:prstGeom prst="rect">
              <a:avLst/>
            </a:prstGeom>
          </p:spPr>
        </p:pic>
      </p:grpSp>
      <p:sp>
        <p:nvSpPr>
          <p:cNvPr id="7" name="Rectangle 6"/>
          <p:cNvSpPr/>
          <p:nvPr/>
        </p:nvSpPr>
        <p:spPr>
          <a:xfrm>
            <a:off x="0" y="131746"/>
            <a:ext cx="30279975" cy="2400657"/>
          </a:xfrm>
          <a:prstGeom prst="rect">
            <a:avLst/>
          </a:prstGeom>
        </p:spPr>
        <p:txBody>
          <a:bodyPr wrap="square">
            <a:spAutoFit/>
          </a:bodyPr>
          <a:lstStyle/>
          <a:p>
            <a:pPr algn="ctr"/>
            <a:r>
              <a:rPr lang="en-GB" sz="9600" b="1" dirty="0" smtClean="0">
                <a:solidFill>
                  <a:schemeClr val="bg1"/>
                </a:solidFill>
                <a:latin typeface="Arial" pitchFamily="34" charset="0"/>
                <a:cs typeface="Arial" pitchFamily="34" charset="0"/>
              </a:rPr>
              <a:t>Fair access to Outpatient Antimicrobial Therapies </a:t>
            </a:r>
            <a:r>
              <a:rPr lang="en-GB" sz="5400" dirty="0" smtClean="0">
                <a:solidFill>
                  <a:schemeClr val="bg1"/>
                </a:solidFill>
                <a:latin typeface="Arial" pitchFamily="34" charset="0"/>
                <a:cs typeface="Arial" pitchFamily="34" charset="0"/>
              </a:rPr>
              <a:t>Colin Sumpter, Specialty Registrar, Public Health and Policy</a:t>
            </a:r>
          </a:p>
        </p:txBody>
      </p:sp>
      <p:sp>
        <p:nvSpPr>
          <p:cNvPr id="17" name="TextBox 16"/>
          <p:cNvSpPr txBox="1"/>
          <p:nvPr/>
        </p:nvSpPr>
        <p:spPr>
          <a:xfrm>
            <a:off x="202483" y="3894923"/>
            <a:ext cx="29493745" cy="4524315"/>
          </a:xfrm>
          <a:prstGeom prst="rect">
            <a:avLst/>
          </a:prstGeom>
          <a:solidFill>
            <a:schemeClr val="bg1">
              <a:lumMod val="95000"/>
            </a:schemeClr>
          </a:solidFill>
          <a:ln w="76200">
            <a:noFill/>
          </a:ln>
        </p:spPr>
        <p:txBody>
          <a:bodyPr wrap="square" rtlCol="0">
            <a:spAutoFit/>
          </a:bodyPr>
          <a:lstStyle/>
          <a:p>
            <a:r>
              <a:rPr lang="en-GB" sz="7200" dirty="0" smtClean="0"/>
              <a:t>One of the founding principles of the NHS is that services be provided on the basis of need, not ability to pay. Staff at OPAT felt that there was inequity in the service with wealthier patients more likely to access. We aimed to uncover why, and plan to reduce this inequity over time through Quality Improvement.</a:t>
            </a:r>
            <a:endParaRPr lang="en-GB" sz="7200" dirty="0"/>
          </a:p>
        </p:txBody>
      </p:sp>
      <p:sp>
        <p:nvSpPr>
          <p:cNvPr id="31" name="TextBox 30"/>
          <p:cNvSpPr txBox="1"/>
          <p:nvPr/>
        </p:nvSpPr>
        <p:spPr>
          <a:xfrm>
            <a:off x="420461" y="8531636"/>
            <a:ext cx="12009664" cy="1237264"/>
          </a:xfrm>
          <a:prstGeom prst="rect">
            <a:avLst/>
          </a:prstGeom>
          <a:noFill/>
        </p:spPr>
        <p:txBody>
          <a:bodyPr wrap="square" lIns="128018" tIns="64009" rIns="128018" bIns="64009" rtlCol="0">
            <a:spAutoFit/>
          </a:bodyPr>
          <a:lstStyle/>
          <a:p>
            <a:r>
              <a:rPr lang="en-GB" sz="7200" b="1" dirty="0" smtClean="0">
                <a:solidFill>
                  <a:srgbClr val="014380"/>
                </a:solidFill>
                <a:latin typeface="Arial" panose="020B0604020202020204" pitchFamily="34" charset="0"/>
                <a:cs typeface="Arial" panose="020B0604020202020204" pitchFamily="34" charset="0"/>
              </a:rPr>
              <a:t>Driver Diagram</a:t>
            </a:r>
            <a:endParaRPr lang="en-GB" sz="7200" b="1" dirty="0">
              <a:solidFill>
                <a:srgbClr val="014380"/>
              </a:solidFill>
            </a:endParaRPr>
          </a:p>
        </p:txBody>
      </p:sp>
      <p:sp>
        <p:nvSpPr>
          <p:cNvPr id="14" name="TextBox 13"/>
          <p:cNvSpPr txBox="1"/>
          <p:nvPr/>
        </p:nvSpPr>
        <p:spPr>
          <a:xfrm>
            <a:off x="457199" y="30435312"/>
            <a:ext cx="12887325" cy="1237264"/>
          </a:xfrm>
          <a:prstGeom prst="rect">
            <a:avLst/>
          </a:prstGeom>
          <a:solidFill>
            <a:schemeClr val="bg1"/>
          </a:solidFill>
        </p:spPr>
        <p:txBody>
          <a:bodyPr wrap="square" lIns="128018" tIns="64009" rIns="128018" bIns="64009" rtlCol="0">
            <a:spAutoFit/>
          </a:bodyPr>
          <a:lstStyle/>
          <a:p>
            <a:r>
              <a:rPr lang="en-GB" sz="7200" b="1" dirty="0" smtClean="0">
                <a:solidFill>
                  <a:srgbClr val="014380"/>
                </a:solidFill>
                <a:latin typeface="Arial" panose="020B0604020202020204" pitchFamily="34" charset="0"/>
                <a:cs typeface="Arial" panose="020B0604020202020204" pitchFamily="34" charset="0"/>
              </a:rPr>
              <a:t>Proposed improvement</a:t>
            </a:r>
            <a:endParaRPr lang="en-GB" sz="7200" b="1" dirty="0">
              <a:solidFill>
                <a:srgbClr val="014380"/>
              </a:solidFill>
            </a:endParaRPr>
          </a:p>
        </p:txBody>
      </p:sp>
      <p:sp>
        <p:nvSpPr>
          <p:cNvPr id="16" name="TextBox 15"/>
          <p:cNvSpPr txBox="1"/>
          <p:nvPr/>
        </p:nvSpPr>
        <p:spPr>
          <a:xfrm>
            <a:off x="514350" y="36240672"/>
            <a:ext cx="29199568" cy="3416320"/>
          </a:xfrm>
          <a:prstGeom prst="rect">
            <a:avLst/>
          </a:prstGeom>
          <a:solidFill>
            <a:schemeClr val="bg1">
              <a:lumMod val="95000"/>
            </a:schemeClr>
          </a:solidFill>
          <a:ln w="76200">
            <a:noFill/>
          </a:ln>
        </p:spPr>
        <p:txBody>
          <a:bodyPr wrap="square" rtlCol="0">
            <a:spAutoFit/>
          </a:bodyPr>
          <a:lstStyle/>
          <a:p>
            <a:r>
              <a:rPr lang="en-GB" sz="7200" dirty="0" smtClean="0">
                <a:ea typeface="Tahoma" pitchFamily="34" charset="0"/>
                <a:cs typeface="Tahoma" pitchFamily="34" charset="0"/>
              </a:rPr>
              <a:t>Providing a good service to those who come in the door is important, but even more important is making sure the door is open to everyone. Unequal access to the NHS is still a major and hidden driver of health inequality.</a:t>
            </a:r>
            <a:endParaRPr lang="en-GB" sz="8000" dirty="0">
              <a:ea typeface="Tahoma" pitchFamily="34" charset="0"/>
              <a:cs typeface="Tahoma" pitchFamily="34" charset="0"/>
            </a:endParaRPr>
          </a:p>
        </p:txBody>
      </p:sp>
      <p:sp>
        <p:nvSpPr>
          <p:cNvPr id="15" name="TextBox 14"/>
          <p:cNvSpPr txBox="1"/>
          <p:nvPr/>
        </p:nvSpPr>
        <p:spPr>
          <a:xfrm>
            <a:off x="457200" y="34973103"/>
            <a:ext cx="21445498" cy="1237264"/>
          </a:xfrm>
          <a:prstGeom prst="rect">
            <a:avLst/>
          </a:prstGeom>
          <a:solidFill>
            <a:schemeClr val="bg1"/>
          </a:solidFill>
        </p:spPr>
        <p:txBody>
          <a:bodyPr wrap="square" lIns="128018" tIns="64009" rIns="128018" bIns="64009" rtlCol="0">
            <a:spAutoFit/>
          </a:bodyPr>
          <a:lstStyle/>
          <a:p>
            <a:r>
              <a:rPr lang="en-GB" sz="7200" b="1" dirty="0" smtClean="0">
                <a:solidFill>
                  <a:srgbClr val="014380"/>
                </a:solidFill>
                <a:latin typeface="Arial" panose="020B0604020202020204" pitchFamily="34" charset="0"/>
                <a:cs typeface="Arial" panose="020B0604020202020204" pitchFamily="34" charset="0"/>
              </a:rPr>
              <a:t>Lessons learned and message for others</a:t>
            </a:r>
            <a:endParaRPr lang="en-GB" sz="7200" b="1" dirty="0">
              <a:solidFill>
                <a:srgbClr val="014380"/>
              </a:solidFill>
            </a:endParaRPr>
          </a:p>
        </p:txBody>
      </p:sp>
      <p:sp>
        <p:nvSpPr>
          <p:cNvPr id="9" name="TextBox 8"/>
          <p:cNvSpPr txBox="1"/>
          <p:nvPr/>
        </p:nvSpPr>
        <p:spPr>
          <a:xfrm>
            <a:off x="370112" y="2803006"/>
            <a:ext cx="13650688" cy="1237264"/>
          </a:xfrm>
          <a:prstGeom prst="rect">
            <a:avLst/>
          </a:prstGeom>
          <a:noFill/>
        </p:spPr>
        <p:txBody>
          <a:bodyPr wrap="square" lIns="128018" tIns="64009" rIns="128018" bIns="64009" rtlCol="0">
            <a:spAutoFit/>
          </a:bodyPr>
          <a:lstStyle/>
          <a:p>
            <a:r>
              <a:rPr lang="en-GB" sz="7200" b="1" dirty="0" smtClean="0">
                <a:solidFill>
                  <a:srgbClr val="014380"/>
                </a:solidFill>
                <a:latin typeface="Arial" panose="020B0604020202020204" pitchFamily="34" charset="0"/>
                <a:cs typeface="Arial" panose="020B0604020202020204" pitchFamily="34" charset="0"/>
              </a:rPr>
              <a:t>Quality issue / initial problem</a:t>
            </a:r>
            <a:endParaRPr lang="en-GB" sz="7200" b="1" dirty="0">
              <a:solidFill>
                <a:srgbClr val="014380"/>
              </a:solidFill>
            </a:endParaRPr>
          </a:p>
        </p:txBody>
      </p:sp>
      <p:pic>
        <p:nvPicPr>
          <p:cNvPr id="42" name="Picture 41" descr="ELHF_Logo_Black jpg.JPG"/>
          <p:cNvPicPr>
            <a:picLocks noChangeAspect="1"/>
          </p:cNvPicPr>
          <p:nvPr/>
        </p:nvPicPr>
        <p:blipFill>
          <a:blip r:embed="rId3" cstate="print"/>
          <a:stretch>
            <a:fillRect/>
          </a:stretch>
        </p:blipFill>
        <p:spPr>
          <a:xfrm>
            <a:off x="501364" y="40000239"/>
            <a:ext cx="9556111" cy="2538412"/>
          </a:xfrm>
          <a:prstGeom prst="rect">
            <a:avLst/>
          </a:prstGeom>
          <a:effectLst>
            <a:outerShdw blurRad="50800" dist="38100" dir="8100000" algn="tr" rotWithShape="0">
              <a:prstClr val="black">
                <a:alpha val="40000"/>
              </a:prstClr>
            </a:outerShdw>
          </a:effectLst>
        </p:spPr>
      </p:pic>
      <p:sp>
        <p:nvSpPr>
          <p:cNvPr id="12" name="TextBox 11"/>
          <p:cNvSpPr txBox="1"/>
          <p:nvPr/>
        </p:nvSpPr>
        <p:spPr>
          <a:xfrm>
            <a:off x="714375" y="18862703"/>
            <a:ext cx="19688175" cy="1237264"/>
          </a:xfrm>
          <a:prstGeom prst="rect">
            <a:avLst/>
          </a:prstGeom>
          <a:noFill/>
        </p:spPr>
        <p:txBody>
          <a:bodyPr wrap="square" lIns="128018" tIns="64009" rIns="128018" bIns="64009" rtlCol="0">
            <a:spAutoFit/>
          </a:bodyPr>
          <a:lstStyle/>
          <a:p>
            <a:r>
              <a:rPr lang="en-GB" sz="7200" b="1" dirty="0" smtClean="0">
                <a:solidFill>
                  <a:srgbClr val="014380"/>
                </a:solidFill>
                <a:latin typeface="Arial" panose="020B0604020202020204" pitchFamily="34" charset="0"/>
                <a:cs typeface="Arial" panose="020B0604020202020204" pitchFamily="34" charset="0"/>
              </a:rPr>
              <a:t>Data used to understand system </a:t>
            </a:r>
            <a:endParaRPr lang="en-GB" sz="7200" b="1" dirty="0">
              <a:solidFill>
                <a:srgbClr val="014380"/>
              </a:solidFill>
            </a:endParaRPr>
          </a:p>
        </p:txBody>
      </p:sp>
      <p:sp>
        <p:nvSpPr>
          <p:cNvPr id="28" name="Rounded Rectangle 27"/>
          <p:cNvSpPr/>
          <p:nvPr/>
        </p:nvSpPr>
        <p:spPr>
          <a:xfrm>
            <a:off x="390525" y="20085504"/>
            <a:ext cx="13725525" cy="9927771"/>
          </a:xfrm>
          <a:prstGeom prst="roundRect">
            <a:avLst>
              <a:gd name="adj" fmla="val 626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ounded Rectangle 24"/>
          <p:cNvSpPr/>
          <p:nvPr/>
        </p:nvSpPr>
        <p:spPr>
          <a:xfrm>
            <a:off x="14801850" y="20085504"/>
            <a:ext cx="14887575" cy="9927771"/>
          </a:xfrm>
          <a:prstGeom prst="roundRect">
            <a:avLst>
              <a:gd name="adj" fmla="val 626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p:cNvSpPr txBox="1"/>
          <p:nvPr/>
        </p:nvSpPr>
        <p:spPr>
          <a:xfrm>
            <a:off x="552450" y="31506747"/>
            <a:ext cx="29199568" cy="3416320"/>
          </a:xfrm>
          <a:prstGeom prst="rect">
            <a:avLst/>
          </a:prstGeom>
          <a:solidFill>
            <a:schemeClr val="bg1">
              <a:lumMod val="95000"/>
            </a:schemeClr>
          </a:solidFill>
          <a:ln w="76200">
            <a:noFill/>
          </a:ln>
        </p:spPr>
        <p:txBody>
          <a:bodyPr wrap="square" rtlCol="0">
            <a:spAutoFit/>
          </a:bodyPr>
          <a:lstStyle/>
          <a:p>
            <a:r>
              <a:rPr lang="en-GB" sz="7200" dirty="0" smtClean="0">
                <a:ea typeface="Tahoma" pitchFamily="34" charset="0"/>
                <a:cs typeface="Tahoma" pitchFamily="34" charset="0"/>
              </a:rPr>
              <a:t>Quality improvement will be led by OPAT Team. Ideas for testing include new information for wards; work with primary care; and attending ward rounds. Longer term: business case for patient transport and community expansion.</a:t>
            </a:r>
            <a:endParaRPr lang="en-GB" sz="8000" dirty="0">
              <a:ea typeface="Tahoma" pitchFamily="34" charset="0"/>
              <a:cs typeface="Tahoma" pitchFamily="34" charset="0"/>
            </a:endParaRPr>
          </a:p>
        </p:txBody>
      </p:sp>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584961" y="9570720"/>
            <a:ext cx="26212799" cy="8896911"/>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00050" y="22647275"/>
            <a:ext cx="13704812" cy="6584950"/>
          </a:xfrm>
          <a:prstGeom prst="rect">
            <a:avLst/>
          </a:prstGeom>
          <a:noFill/>
          <a:ln w="9525">
            <a:noFill/>
            <a:miter lim="800000"/>
            <a:headEnd/>
            <a:tailEnd/>
          </a:ln>
        </p:spPr>
      </p:pic>
      <p:sp>
        <p:nvSpPr>
          <p:cNvPr id="33" name="TextBox 32"/>
          <p:cNvSpPr txBox="1"/>
          <p:nvPr/>
        </p:nvSpPr>
        <p:spPr>
          <a:xfrm>
            <a:off x="542925" y="20400597"/>
            <a:ext cx="13287375" cy="2462213"/>
          </a:xfrm>
          <a:prstGeom prst="rect">
            <a:avLst/>
          </a:prstGeom>
          <a:solidFill>
            <a:schemeClr val="bg1">
              <a:lumMod val="95000"/>
            </a:schemeClr>
          </a:solidFill>
          <a:ln w="76200">
            <a:noFill/>
          </a:ln>
        </p:spPr>
        <p:txBody>
          <a:bodyPr wrap="square" rtlCol="0">
            <a:spAutoFit/>
          </a:bodyPr>
          <a:lstStyle/>
          <a:p>
            <a:pPr algn="ctr"/>
            <a:r>
              <a:rPr lang="en-GB" sz="4400" i="1" dirty="0" smtClean="0">
                <a:ea typeface="Tahoma" pitchFamily="34" charset="0"/>
                <a:cs typeface="Tahoma" pitchFamily="34" charset="0"/>
              </a:rPr>
              <a:t>Someone admitted for cellulitis from the wealthiest areas of Lothian is twice as likely to be referred to OPAT. </a:t>
            </a:r>
          </a:p>
          <a:p>
            <a:pPr algn="ctr"/>
            <a:endParaRPr lang="en-GB" sz="1800" i="1" dirty="0" smtClean="0">
              <a:ea typeface="Tahoma" pitchFamily="34" charset="0"/>
              <a:cs typeface="Tahoma" pitchFamily="34" charset="0"/>
            </a:endParaRPr>
          </a:p>
          <a:p>
            <a:r>
              <a:rPr lang="en-GB" sz="4800" dirty="0" smtClean="0"/>
              <a:t>Adjusted odds ratio of OPAT referral by deprivation</a:t>
            </a:r>
          </a:p>
        </p:txBody>
      </p:sp>
      <p:sp>
        <p:nvSpPr>
          <p:cNvPr id="35" name="TextBox 34"/>
          <p:cNvSpPr txBox="1"/>
          <p:nvPr/>
        </p:nvSpPr>
        <p:spPr>
          <a:xfrm>
            <a:off x="15001875" y="20381547"/>
            <a:ext cx="14687549" cy="5324535"/>
          </a:xfrm>
          <a:prstGeom prst="rect">
            <a:avLst/>
          </a:prstGeom>
          <a:solidFill>
            <a:schemeClr val="bg1">
              <a:lumMod val="95000"/>
            </a:schemeClr>
          </a:solidFill>
          <a:ln w="76200">
            <a:noFill/>
          </a:ln>
        </p:spPr>
        <p:txBody>
          <a:bodyPr wrap="square" rtlCol="0">
            <a:spAutoFit/>
          </a:bodyPr>
          <a:lstStyle/>
          <a:p>
            <a:pPr algn="ctr"/>
            <a:r>
              <a:rPr lang="en-GB" sz="4400" i="1" dirty="0" smtClean="0">
                <a:ea typeface="Tahoma" pitchFamily="34" charset="0"/>
                <a:cs typeface="Tahoma" pitchFamily="34" charset="0"/>
              </a:rPr>
              <a:t>Transport is a major barrier to accepting an OPAT referral</a:t>
            </a:r>
          </a:p>
          <a:p>
            <a:pPr algn="ctr"/>
            <a:endParaRPr lang="en-GB" sz="800" i="1" dirty="0" smtClean="0">
              <a:ea typeface="Tahoma" pitchFamily="34" charset="0"/>
              <a:cs typeface="Tahoma" pitchFamily="34" charset="0"/>
            </a:endParaRPr>
          </a:p>
          <a:p>
            <a:r>
              <a:rPr lang="en-GB" sz="4800" dirty="0" smtClean="0"/>
              <a:t>Qualitative patient interviews x 10 with current patients:</a:t>
            </a:r>
          </a:p>
          <a:p>
            <a:endParaRPr lang="en-GB" sz="4800" dirty="0" smtClean="0"/>
          </a:p>
          <a:p>
            <a:endParaRPr lang="en-GB" sz="4800" dirty="0" smtClean="0"/>
          </a:p>
          <a:p>
            <a:endParaRPr lang="en-GB" sz="4800" dirty="0" smtClean="0"/>
          </a:p>
          <a:p>
            <a:pPr algn="ctr"/>
            <a:r>
              <a:rPr lang="en-GB" sz="4800" i="1" dirty="0" smtClean="0">
                <a:ea typeface="Tahoma" pitchFamily="34" charset="0"/>
                <a:cs typeface="Tahoma" pitchFamily="34" charset="0"/>
              </a:rPr>
              <a:t>Referrals are from a narrow range of sources and do not reflect where OPAT amenable conditions are seen</a:t>
            </a:r>
            <a:endParaRPr lang="en-GB" sz="4800" dirty="0" smtClean="0"/>
          </a:p>
        </p:txBody>
      </p:sp>
      <p:pic>
        <p:nvPicPr>
          <p:cNvPr id="40" name="Picture 39"/>
          <p:cNvPicPr/>
          <p:nvPr/>
        </p:nvPicPr>
        <p:blipFill>
          <a:blip r:embed="rId6" cstate="print">
            <a:clrChange>
              <a:clrFrom>
                <a:srgbClr val="FFFFFF"/>
              </a:clrFrom>
              <a:clrTo>
                <a:srgbClr val="FFFFFF">
                  <a:alpha val="0"/>
                </a:srgbClr>
              </a:clrTo>
            </a:clrChange>
          </a:blip>
          <a:srcRect l="2077" t="7018" r="2560" b="4762"/>
          <a:stretch>
            <a:fillRect/>
          </a:stretch>
        </p:blipFill>
        <p:spPr bwMode="auto">
          <a:xfrm>
            <a:off x="22700339" y="25501600"/>
            <a:ext cx="6647543" cy="4484914"/>
          </a:xfrm>
          <a:prstGeom prst="rect">
            <a:avLst/>
          </a:prstGeom>
          <a:noFill/>
          <a:ln w="9525">
            <a:noFill/>
            <a:miter lim="800000"/>
            <a:headEnd/>
            <a:tailEnd/>
          </a:ln>
        </p:spPr>
      </p:pic>
      <p:sp>
        <p:nvSpPr>
          <p:cNvPr id="41" name="Rounded Rectangular Callout 40"/>
          <p:cNvSpPr/>
          <p:nvPr/>
        </p:nvSpPr>
        <p:spPr>
          <a:xfrm>
            <a:off x="15201900" y="22110383"/>
            <a:ext cx="2628900" cy="1571625"/>
          </a:xfrm>
          <a:prstGeom prst="wedgeRoundRectCallout">
            <a:avLst>
              <a:gd name="adj1" fmla="val 8515"/>
              <a:gd name="adj2" fmla="val 69773"/>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smtClean="0">
                <a:solidFill>
                  <a:schemeClr val="tx1"/>
                </a:solidFill>
              </a:rPr>
              <a:t>“I spend £20 a day on taxis, my entire student budget for the day, but it is worth it to get home”</a:t>
            </a:r>
            <a:endParaRPr lang="en-GB" sz="2000" i="1" dirty="0">
              <a:solidFill>
                <a:schemeClr val="tx1"/>
              </a:solidFill>
            </a:endParaRPr>
          </a:p>
        </p:txBody>
      </p:sp>
      <p:sp>
        <p:nvSpPr>
          <p:cNvPr id="43" name="Rounded Rectangular Callout 42"/>
          <p:cNvSpPr/>
          <p:nvPr/>
        </p:nvSpPr>
        <p:spPr>
          <a:xfrm>
            <a:off x="18074640" y="22110383"/>
            <a:ext cx="2628900" cy="1571625"/>
          </a:xfrm>
          <a:prstGeom prst="wedgeRoundRectCallout">
            <a:avLst>
              <a:gd name="adj1" fmla="val -4818"/>
              <a:gd name="adj2" fmla="val 74137"/>
              <a:gd name="adj3" fmla="val 16667"/>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smtClean="0">
                <a:solidFill>
                  <a:schemeClr val="tx1"/>
                </a:solidFill>
              </a:rPr>
              <a:t>“The leaflet told me about PTS (Patient Transport) but I would not qualify, my husband drives me”</a:t>
            </a:r>
            <a:endParaRPr lang="en-GB" sz="2000" i="1" dirty="0">
              <a:solidFill>
                <a:schemeClr val="tx1"/>
              </a:solidFill>
            </a:endParaRPr>
          </a:p>
        </p:txBody>
      </p:sp>
      <p:sp>
        <p:nvSpPr>
          <p:cNvPr id="44" name="Rounded Rectangular Callout 43"/>
          <p:cNvSpPr/>
          <p:nvPr/>
        </p:nvSpPr>
        <p:spPr>
          <a:xfrm>
            <a:off x="20947380" y="22110383"/>
            <a:ext cx="2628900" cy="1571625"/>
          </a:xfrm>
          <a:prstGeom prst="wedgeRoundRectCallout">
            <a:avLst>
              <a:gd name="adj1" fmla="val 6486"/>
              <a:gd name="adj2" fmla="val 77531"/>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smtClean="0">
                <a:solidFill>
                  <a:schemeClr val="tx1"/>
                </a:solidFill>
              </a:rPr>
              <a:t>“Without [a car and] guaranteed parking I would not have been able to come on my own”</a:t>
            </a:r>
            <a:endParaRPr lang="en-GB" sz="2000" i="1" dirty="0">
              <a:solidFill>
                <a:schemeClr val="tx1"/>
              </a:solidFill>
            </a:endParaRPr>
          </a:p>
        </p:txBody>
      </p:sp>
      <p:sp>
        <p:nvSpPr>
          <p:cNvPr id="45" name="Rounded Rectangular Callout 44"/>
          <p:cNvSpPr/>
          <p:nvPr/>
        </p:nvSpPr>
        <p:spPr>
          <a:xfrm>
            <a:off x="23820120" y="22110383"/>
            <a:ext cx="2628900" cy="1571625"/>
          </a:xfrm>
          <a:prstGeom prst="wedgeRoundRectCallout">
            <a:avLst>
              <a:gd name="adj1" fmla="val -6557"/>
              <a:gd name="adj2" fmla="val 76561"/>
              <a:gd name="adj3" fmla="val 16667"/>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smtClean="0">
                <a:solidFill>
                  <a:schemeClr val="tx1"/>
                </a:solidFill>
              </a:rPr>
              <a:t>“I estimate it will cost around £170 over the 3 weeks. There was no offer of financial help for transport”</a:t>
            </a:r>
          </a:p>
        </p:txBody>
      </p:sp>
      <p:sp>
        <p:nvSpPr>
          <p:cNvPr id="46" name="Rounded Rectangular Callout 45"/>
          <p:cNvSpPr/>
          <p:nvPr/>
        </p:nvSpPr>
        <p:spPr>
          <a:xfrm>
            <a:off x="26692860" y="22110383"/>
            <a:ext cx="2628900" cy="1571625"/>
          </a:xfrm>
          <a:prstGeom prst="wedgeRoundRectCallout">
            <a:avLst>
              <a:gd name="adj1" fmla="val -6557"/>
              <a:gd name="adj2" fmla="val 76561"/>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smtClean="0">
                <a:solidFill>
                  <a:schemeClr val="tx1"/>
                </a:solidFill>
              </a:rPr>
              <a:t>“Positives are being surrounded by your home comforts, on your own sofa, with your family”</a:t>
            </a:r>
          </a:p>
        </p:txBody>
      </p:sp>
      <p:pic>
        <p:nvPicPr>
          <p:cNvPr id="1032" name="Picture 8"/>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5283314" y="25649426"/>
            <a:ext cx="7295289" cy="4395146"/>
          </a:xfrm>
          <a:prstGeom prst="rect">
            <a:avLst/>
          </a:prstGeom>
          <a:noFill/>
          <a:ln w="9525">
            <a:noFill/>
            <a:miter lim="800000"/>
            <a:headEnd/>
            <a:tailEnd/>
          </a:ln>
          <a:effectLst/>
        </p:spPr>
      </p:pic>
      <p:sp>
        <p:nvSpPr>
          <p:cNvPr id="32" name="TextBox 31"/>
          <p:cNvSpPr txBox="1"/>
          <p:nvPr/>
        </p:nvSpPr>
        <p:spPr>
          <a:xfrm>
            <a:off x="971550" y="17716500"/>
            <a:ext cx="8858250" cy="523220"/>
          </a:xfrm>
          <a:prstGeom prst="rect">
            <a:avLst/>
          </a:prstGeom>
          <a:noFill/>
        </p:spPr>
        <p:txBody>
          <a:bodyPr wrap="square" rtlCol="0">
            <a:spAutoFit/>
          </a:bodyPr>
          <a:lstStyle/>
          <a:p>
            <a:r>
              <a:rPr lang="en-GB" sz="2800" dirty="0" smtClean="0"/>
              <a:t>SES = Socioeconomic Status, measured by SIMD 2016</a:t>
            </a:r>
            <a:endParaRPr lang="en-GB"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1486</TotalTime>
  <Words>368</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Office Theme</vt:lpstr>
      <vt:lpstr>PowerPoint Presentation</vt:lpstr>
    </vt:vector>
  </TitlesOfParts>
  <Company>NHS Lothian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Ross Paterson</dc:creator>
  <cp:lastModifiedBy>Emma Little</cp:lastModifiedBy>
  <cp:revision>22</cp:revision>
  <dcterms:created xsi:type="dcterms:W3CDTF">2017-09-29T10:28:59Z</dcterms:created>
  <dcterms:modified xsi:type="dcterms:W3CDTF">2019-08-12T15:27:38Z</dcterms:modified>
</cp:coreProperties>
</file>