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31B8C6-F43A-4D24-B84A-60EE3B7D8DFF}" type="datetimeFigureOut">
              <a:rPr lang="en-GB" smtClean="0"/>
              <a:t>26/05/2017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B6ECF-E8F7-42D1-B659-0D50D7CA3F08}"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DFABCFC1-C3FB-40F3-BADC-DF8D0EABAA29}" type="slidenum">
              <a:rPr lang="en-US" smtClean="0">
                <a:latin typeface="Arial" pitchFamily="34" charset="0"/>
                <a:ea typeface="ＭＳ Ｐゴシック" pitchFamily="34" charset="-128"/>
              </a:rPr>
              <a:pPr/>
              <a:t>1</a:t>
            </a:fld>
            <a:endParaRPr lang="en-US" smtClean="0">
              <a:latin typeface="Arial" pitchFamily="34" charset="0"/>
              <a:ea typeface="ＭＳ Ｐゴシック" pitchFamily="34"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GB" dirty="0" smtClean="0"/>
              <a:t>Ralph Stacey 2004 has been at the forefront of developing British thinking on Complex Adaptive Systems.  Some characteristics of </a:t>
            </a:r>
            <a:r>
              <a:rPr lang="en-GB" dirty="0" err="1" smtClean="0"/>
              <a:t>Staceys</a:t>
            </a:r>
            <a:r>
              <a:rPr lang="en-GB" dirty="0" smtClean="0"/>
              <a:t> model</a:t>
            </a:r>
          </a:p>
          <a:p>
            <a:pPr>
              <a:defRPr/>
            </a:pPr>
            <a:endParaRPr lang="en-GB" dirty="0" smtClean="0"/>
          </a:p>
          <a:p>
            <a:pPr>
              <a:defRPr/>
            </a:pPr>
            <a:r>
              <a:rPr lang="en-GB" dirty="0" smtClean="0"/>
              <a:t>The CAS has two axes certainty and agreement</a:t>
            </a:r>
          </a:p>
          <a:p>
            <a:pPr>
              <a:defRPr/>
            </a:pPr>
            <a:endParaRPr lang="en-GB" dirty="0" smtClean="0"/>
          </a:p>
          <a:p>
            <a:pPr>
              <a:defRPr/>
            </a:pPr>
            <a:r>
              <a:rPr lang="en-GB" dirty="0" smtClean="0"/>
              <a:t>It is expanding, no boundaries - suggesting that it is open ended, with endless possibilities</a:t>
            </a:r>
          </a:p>
          <a:p>
            <a:pPr>
              <a:defRPr/>
            </a:pPr>
            <a:endParaRPr lang="en-GB" dirty="0" smtClean="0"/>
          </a:p>
          <a:p>
            <a:pPr>
              <a:defRPr/>
            </a:pPr>
            <a:r>
              <a:rPr lang="en-GB" dirty="0" smtClean="0"/>
              <a:t>Four suggested areas</a:t>
            </a:r>
          </a:p>
          <a:p>
            <a:pPr>
              <a:defRPr/>
            </a:pPr>
            <a:r>
              <a:rPr lang="en-GB" dirty="0" smtClean="0"/>
              <a:t>	simple</a:t>
            </a:r>
          </a:p>
          <a:p>
            <a:pPr>
              <a:defRPr/>
            </a:pPr>
            <a:r>
              <a:rPr lang="en-GB" dirty="0" smtClean="0"/>
              <a:t>	complicated</a:t>
            </a:r>
          </a:p>
          <a:p>
            <a:pPr>
              <a:defRPr/>
            </a:pPr>
            <a:r>
              <a:rPr lang="en-GB" dirty="0" smtClean="0"/>
              <a:t>	complex</a:t>
            </a:r>
          </a:p>
          <a:p>
            <a:pPr>
              <a:defRPr/>
            </a:pPr>
            <a:r>
              <a:rPr lang="en-GB" dirty="0" smtClean="0"/>
              <a:t>	chaos</a:t>
            </a:r>
          </a:p>
          <a:p>
            <a:pPr>
              <a:defRPr/>
            </a:pPr>
            <a:endParaRPr lang="en-GB" dirty="0" smtClean="0"/>
          </a:p>
          <a:p>
            <a:pPr>
              <a:defRPr/>
            </a:pPr>
            <a:r>
              <a:rPr lang="en-GB" dirty="0" smtClean="0"/>
              <a:t>Each representing a stage from ordered to disordered as suggested by entropy</a:t>
            </a:r>
          </a:p>
          <a:p>
            <a:pPr>
              <a:defRPr/>
            </a:pPr>
            <a:endParaRPr lang="en-GB" dirty="0" smtClean="0"/>
          </a:p>
          <a:p>
            <a:pPr>
              <a:defRPr/>
            </a:pPr>
            <a:r>
              <a:rPr lang="en-GB" dirty="0" smtClean="0"/>
              <a:t>Much management effort is in the ordinary efforts of simplicity whilst leadership is associated with developing the future now – the complicated and complex.  Which clinical professions are </a:t>
            </a:r>
            <a:r>
              <a:rPr lang="en-GB" dirty="0" err="1" smtClean="0"/>
              <a:t>licenced</a:t>
            </a:r>
            <a:r>
              <a:rPr lang="en-GB" dirty="0" smtClean="0"/>
              <a:t> to work in each area? </a:t>
            </a:r>
          </a:p>
          <a:p>
            <a:pPr>
              <a:defRPr/>
            </a:pPr>
            <a:endParaRPr lang="en-GB" dirty="0" smtClean="0"/>
          </a:p>
          <a:p>
            <a:pPr>
              <a:defRPr/>
            </a:pPr>
            <a:r>
              <a:rPr lang="en-GB" dirty="0" smtClean="0"/>
              <a:t>There are different methods that work better in each area of the diagram</a:t>
            </a:r>
          </a:p>
          <a:p>
            <a:pPr>
              <a:defRPr/>
            </a:pPr>
            <a:r>
              <a:rPr lang="en-GB" dirty="0" smtClean="0"/>
              <a:t>    </a:t>
            </a:r>
            <a:endParaRPr lang="en-GB" dirty="0"/>
          </a:p>
        </p:txBody>
      </p:sp>
      <p:sp>
        <p:nvSpPr>
          <p:cNvPr id="28676" name="Slide Number Placeholder 3"/>
          <p:cNvSpPr>
            <a:spLocks noGrp="1"/>
          </p:cNvSpPr>
          <p:nvPr>
            <p:ph type="sldNum" sz="quarter" idx="5"/>
          </p:nvPr>
        </p:nvSpPr>
        <p:spPr>
          <a:noFill/>
        </p:spPr>
        <p:txBody>
          <a:bodyPr/>
          <a:lstStyle/>
          <a:p>
            <a:fld id="{6E086987-51F1-4E02-A14C-E2C56975DCA7}" type="slidenum">
              <a:rPr lang="en-US" smtClean="0">
                <a:latin typeface="Arial" pitchFamily="34" charset="0"/>
                <a:ea typeface="ＭＳ Ｐゴシック" pitchFamily="34" charset="-128"/>
              </a:rPr>
              <a:pPr/>
              <a:t>3</a:t>
            </a:fld>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GB" smtClean="0">
                <a:latin typeface="Arial" pitchFamily="34" charset="0"/>
                <a:ea typeface="ＭＳ Ｐゴシック" pitchFamily="34" charset="-128"/>
              </a:rPr>
              <a:t>Working in complexity requires emotional resilience.  Oblensky 2013 believes that these eight factors  best enable people to succeed in complexity.  They are quite simple in comparison with the nature of CAS.  It brings in to question complex, multilayered competences much favoured by leadership development people.</a:t>
            </a:r>
          </a:p>
        </p:txBody>
      </p:sp>
      <p:sp>
        <p:nvSpPr>
          <p:cNvPr id="29700" name="Slide Number Placeholder 3"/>
          <p:cNvSpPr>
            <a:spLocks noGrp="1"/>
          </p:cNvSpPr>
          <p:nvPr>
            <p:ph type="sldNum" sz="quarter" idx="5"/>
          </p:nvPr>
        </p:nvSpPr>
        <p:spPr>
          <a:noFill/>
        </p:spPr>
        <p:txBody>
          <a:bodyPr/>
          <a:lstStyle/>
          <a:p>
            <a:fld id="{57104928-3567-40FD-8571-7C4E1CBFB555}" type="slidenum">
              <a:rPr lang="en-US" smtClean="0">
                <a:latin typeface="Arial" pitchFamily="34" charset="0"/>
                <a:ea typeface="ＭＳ Ｐゴシック" pitchFamily="34" charset="-128"/>
              </a:rPr>
              <a:pPr/>
              <a:t>8</a:t>
            </a:fld>
            <a:endParaRPr 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A5DFE8-2B0A-4D31-AA8A-545E051C86F5}" type="datetimeFigureOut">
              <a:rPr lang="en-GB" smtClean="0"/>
              <a:t>26/05/2017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13E6A-94B8-42B8-A4E1-CD73EF0A7F6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A5DFE8-2B0A-4D31-AA8A-545E051C86F5}" type="datetimeFigureOut">
              <a:rPr lang="en-GB" smtClean="0"/>
              <a:t>26/05/2017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13E6A-94B8-42B8-A4E1-CD73EF0A7F6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A5DFE8-2B0A-4D31-AA8A-545E051C86F5}" type="datetimeFigureOut">
              <a:rPr lang="en-GB" smtClean="0"/>
              <a:t>26/05/2017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13E6A-94B8-42B8-A4E1-CD73EF0A7F6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A5DFE8-2B0A-4D31-AA8A-545E051C86F5}" type="datetimeFigureOut">
              <a:rPr lang="en-GB" smtClean="0"/>
              <a:t>26/05/2017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13E6A-94B8-42B8-A4E1-CD73EF0A7F6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A5DFE8-2B0A-4D31-AA8A-545E051C86F5}" type="datetimeFigureOut">
              <a:rPr lang="en-GB" smtClean="0"/>
              <a:t>26/05/2017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13E6A-94B8-42B8-A4E1-CD73EF0A7F6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A5DFE8-2B0A-4D31-AA8A-545E051C86F5}" type="datetimeFigureOut">
              <a:rPr lang="en-GB" smtClean="0"/>
              <a:t>26/05/2017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13E6A-94B8-42B8-A4E1-CD73EF0A7F6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A5DFE8-2B0A-4D31-AA8A-545E051C86F5}" type="datetimeFigureOut">
              <a:rPr lang="en-GB" smtClean="0"/>
              <a:t>26/05/2017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13E6A-94B8-42B8-A4E1-CD73EF0A7F6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A5DFE8-2B0A-4D31-AA8A-545E051C86F5}" type="datetimeFigureOut">
              <a:rPr lang="en-GB" smtClean="0"/>
              <a:t>26/05/2017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13E6A-94B8-42B8-A4E1-CD73EF0A7F6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5DFE8-2B0A-4D31-AA8A-545E051C86F5}" type="datetimeFigureOut">
              <a:rPr lang="en-GB" smtClean="0"/>
              <a:t>26/05/2017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13E6A-94B8-42B8-A4E1-CD73EF0A7F6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5DFE8-2B0A-4D31-AA8A-545E051C86F5}" type="datetimeFigureOut">
              <a:rPr lang="en-GB" smtClean="0"/>
              <a:t>26/05/2017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13E6A-94B8-42B8-A4E1-CD73EF0A7F6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5DFE8-2B0A-4D31-AA8A-545E051C86F5}" type="datetimeFigureOut">
              <a:rPr lang="en-GB" smtClean="0"/>
              <a:t>26/05/2017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13E6A-94B8-42B8-A4E1-CD73EF0A7F6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5DFE8-2B0A-4D31-AA8A-545E051C86F5}" type="datetimeFigureOut">
              <a:rPr lang="en-GB" smtClean="0"/>
              <a:t>26/05/2017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13E6A-94B8-42B8-A4E1-CD73EF0A7F6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descr="1000Livesi_PPT-1.jpg"/>
          <p:cNvPicPr>
            <a:picLocks noChangeAspect="1"/>
          </p:cNvPicPr>
          <p:nvPr/>
        </p:nvPicPr>
        <p:blipFill>
          <a:blip r:embed="rId3" cstate="print"/>
          <a:srcRect/>
          <a:stretch>
            <a:fillRect/>
          </a:stretch>
        </p:blipFill>
        <p:spPr bwMode="auto">
          <a:xfrm>
            <a:off x="0" y="5758"/>
            <a:ext cx="9144000" cy="6852242"/>
          </a:xfrm>
          <a:prstGeom prst="rect">
            <a:avLst/>
          </a:prstGeom>
          <a:noFill/>
          <a:ln w="9525">
            <a:noFill/>
            <a:miter lim="800000"/>
            <a:headEnd/>
            <a:tailEnd/>
          </a:ln>
        </p:spPr>
      </p:pic>
      <p:sp>
        <p:nvSpPr>
          <p:cNvPr id="6" name="Footer Placeholder 3"/>
          <p:cNvSpPr>
            <a:spLocks noGrp="1"/>
          </p:cNvSpPr>
          <p:nvPr>
            <p:ph type="ftr" sz="quarter" idx="10"/>
          </p:nvPr>
        </p:nvSpPr>
        <p:spPr/>
        <p:txBody>
          <a:bodyPr/>
          <a:lstStyle/>
          <a:p>
            <a:pPr>
              <a:defRPr/>
            </a:pPr>
            <a:r>
              <a:rPr lang="en-GB"/>
              <a:t>Insert name of presentation on Master Slide</a:t>
            </a:r>
          </a:p>
        </p:txBody>
      </p:sp>
      <p:sp>
        <p:nvSpPr>
          <p:cNvPr id="3076" name="Rectangle 6"/>
          <p:cNvSpPr>
            <a:spLocks noChangeArrowheads="1"/>
          </p:cNvSpPr>
          <p:nvPr/>
        </p:nvSpPr>
        <p:spPr bwMode="auto">
          <a:xfrm>
            <a:off x="596201" y="3705393"/>
            <a:ext cx="8148522" cy="2003849"/>
          </a:xfrm>
          <a:prstGeom prst="rect">
            <a:avLst/>
          </a:prstGeom>
          <a:noFill/>
          <a:ln w="9525">
            <a:noFill/>
            <a:miter lim="800000"/>
            <a:headEnd/>
            <a:tailEnd/>
          </a:ln>
        </p:spPr>
        <p:txBody>
          <a:bodyPr lIns="91428" tIns="45715" rIns="91428" bIns="45715" anchor="ctr"/>
          <a:lstStyle/>
          <a:p>
            <a:pPr eaLnBrk="0" hangingPunct="0"/>
            <a:r>
              <a:rPr lang="en-US" dirty="0">
                <a:solidFill>
                  <a:schemeClr val="bg1"/>
                </a:solidFill>
                <a:latin typeface="Verdana" pitchFamily="34" charset="0"/>
              </a:rPr>
              <a:t>23/05/17 </a:t>
            </a:r>
            <a:endParaRPr lang="en-US" dirty="0">
              <a:solidFill>
                <a:schemeClr val="bg1"/>
              </a:solidFill>
              <a:latin typeface="Verdana" pitchFamily="34" charset="0"/>
            </a:endParaRPr>
          </a:p>
          <a:p>
            <a:pPr eaLnBrk="0" hangingPunct="0"/>
            <a:endParaRPr lang="en-US" sz="1600" dirty="0">
              <a:solidFill>
                <a:schemeClr val="bg1"/>
              </a:solidFill>
              <a:latin typeface="Verdana" pitchFamily="34" charset="0"/>
            </a:endParaRPr>
          </a:p>
          <a:p>
            <a:pPr eaLnBrk="0" hangingPunct="0"/>
            <a:r>
              <a:rPr lang="en-US" sz="3200" b="1" dirty="0" smtClean="0">
                <a:solidFill>
                  <a:schemeClr val="bg1"/>
                </a:solidFill>
                <a:latin typeface="Verdana" pitchFamily="34" charset="0"/>
              </a:rPr>
              <a:t>Complex Adaptive Systems  - Ralph Stacey and Nick </a:t>
            </a:r>
            <a:r>
              <a:rPr lang="en-US" sz="3200" b="1" dirty="0" err="1" smtClean="0">
                <a:solidFill>
                  <a:schemeClr val="bg1"/>
                </a:solidFill>
                <a:latin typeface="Verdana" pitchFamily="34" charset="0"/>
              </a:rPr>
              <a:t>Obolensky</a:t>
            </a:r>
            <a:r>
              <a:rPr lang="en-US" sz="3200" b="1" dirty="0" smtClean="0">
                <a:solidFill>
                  <a:schemeClr val="bg1"/>
                </a:solidFill>
                <a:latin typeface="Verdana" pitchFamily="34" charset="0"/>
              </a:rPr>
              <a:t> </a:t>
            </a:r>
            <a:endParaRPr lang="en-US" dirty="0">
              <a:solidFill>
                <a:schemeClr val="bg1"/>
              </a:solidFill>
              <a:latin typeface="Verdana" pitchFamily="34" charset="0"/>
            </a:endParaRPr>
          </a:p>
          <a:p>
            <a:pPr eaLnBrk="0" hangingPunct="0"/>
            <a:endParaRPr lang="en-US" sz="2500" b="1" dirty="0">
              <a:solidFill>
                <a:schemeClr val="bg1"/>
              </a:solidFill>
              <a:latin typeface="Verdana" pitchFamily="34" charset="0"/>
            </a:endParaRPr>
          </a:p>
        </p:txBody>
      </p:sp>
      <p:sp>
        <p:nvSpPr>
          <p:cNvPr id="3077" name="Rectangle 7"/>
          <p:cNvSpPr>
            <a:spLocks noChangeArrowheads="1"/>
          </p:cNvSpPr>
          <p:nvPr/>
        </p:nvSpPr>
        <p:spPr bwMode="auto">
          <a:xfrm>
            <a:off x="586693" y="4880063"/>
            <a:ext cx="8148522" cy="466413"/>
          </a:xfrm>
          <a:prstGeom prst="rect">
            <a:avLst/>
          </a:prstGeom>
          <a:noFill/>
          <a:ln w="9525">
            <a:noFill/>
            <a:miter lim="800000"/>
            <a:headEnd/>
            <a:tailEnd/>
          </a:ln>
        </p:spPr>
        <p:txBody>
          <a:bodyPr lIns="91428" tIns="45715" rIns="91428" bIns="45715" anchor="ctr"/>
          <a:lstStyle/>
          <a:p>
            <a:pPr eaLnBrk="0" hangingPunct="0"/>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Purpose – to develop our ways of working together</a:t>
            </a:r>
            <a:endParaRPr lang="en-GB" dirty="0"/>
          </a:p>
        </p:txBody>
      </p:sp>
      <p:sp>
        <p:nvSpPr>
          <p:cNvPr id="3" name="Content Placeholder 2"/>
          <p:cNvSpPr>
            <a:spLocks noGrp="1"/>
          </p:cNvSpPr>
          <p:nvPr>
            <p:ph idx="1"/>
          </p:nvPr>
        </p:nvSpPr>
        <p:spPr/>
        <p:txBody>
          <a:bodyPr/>
          <a:lstStyle/>
          <a:p>
            <a:pPr>
              <a:buNone/>
            </a:pPr>
            <a:r>
              <a:rPr lang="en-GB" sz="2800" dirty="0"/>
              <a:t>Outcomes:</a:t>
            </a:r>
          </a:p>
          <a:p>
            <a:r>
              <a:rPr lang="en-GB" sz="2800" dirty="0"/>
              <a:t>Clearer understanding of which change methods to deploy</a:t>
            </a:r>
          </a:p>
          <a:p>
            <a:r>
              <a:rPr lang="en-GB" sz="2800" dirty="0"/>
              <a:t>Clearer understanding of self </a:t>
            </a:r>
          </a:p>
          <a:p>
            <a:r>
              <a:rPr lang="en-GB" sz="2800" dirty="0"/>
              <a:t>Personal purpose, boundaries and measures needed to delver our IMTP</a:t>
            </a:r>
          </a:p>
          <a:p>
            <a:r>
              <a:rPr lang="en-GB" sz="2800" dirty="0"/>
              <a:t>Identifying system enablers and barriers </a:t>
            </a:r>
            <a:endParaRPr lang="en-GB" sz="2800" dirty="0"/>
          </a:p>
        </p:txBody>
      </p:sp>
      <p:sp>
        <p:nvSpPr>
          <p:cNvPr id="4" name="Footer Placeholder 3"/>
          <p:cNvSpPr>
            <a:spLocks noGrp="1"/>
          </p:cNvSpPr>
          <p:nvPr>
            <p:ph type="ftr" sz="quarter" idx="10"/>
          </p:nvPr>
        </p:nvSpPr>
        <p:spPr/>
        <p:txBody>
          <a:bodyPr/>
          <a:lstStyle/>
          <a:p>
            <a:pPr>
              <a:defRPr/>
            </a:pPr>
            <a:r>
              <a:rPr lang="en-GB" smtClean="0"/>
              <a:t>Insert name of presentation on Master Slide</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endParaRPr lang="en-GB" dirty="0"/>
          </a:p>
        </p:txBody>
      </p:sp>
      <p:cxnSp>
        <p:nvCxnSpPr>
          <p:cNvPr id="9219" name="Straight Arrow Connector 15"/>
          <p:cNvCxnSpPr>
            <a:cxnSpLocks noChangeShapeType="1"/>
          </p:cNvCxnSpPr>
          <p:nvPr/>
        </p:nvCxnSpPr>
        <p:spPr bwMode="auto">
          <a:xfrm flipV="1">
            <a:off x="1677238" y="882443"/>
            <a:ext cx="0" cy="4310003"/>
          </a:xfrm>
          <a:prstGeom prst="straightConnector1">
            <a:avLst/>
          </a:prstGeom>
          <a:noFill/>
          <a:ln w="41275" algn="ctr">
            <a:solidFill>
              <a:srgbClr val="00B050"/>
            </a:solidFill>
            <a:round/>
            <a:headEnd/>
            <a:tailEnd type="arrow" w="med" len="med"/>
          </a:ln>
        </p:spPr>
      </p:cxnSp>
      <p:cxnSp>
        <p:nvCxnSpPr>
          <p:cNvPr id="9220" name="Straight Arrow Connector 17"/>
          <p:cNvCxnSpPr>
            <a:cxnSpLocks noChangeShapeType="1"/>
          </p:cNvCxnSpPr>
          <p:nvPr/>
        </p:nvCxnSpPr>
        <p:spPr bwMode="auto">
          <a:xfrm>
            <a:off x="1677238" y="5192445"/>
            <a:ext cx="5667297" cy="0"/>
          </a:xfrm>
          <a:prstGeom prst="straightConnector1">
            <a:avLst/>
          </a:prstGeom>
          <a:noFill/>
          <a:ln w="41275" algn="ctr">
            <a:solidFill>
              <a:srgbClr val="FF0000"/>
            </a:solidFill>
            <a:round/>
            <a:headEnd/>
            <a:tailEnd type="arrow" w="med" len="med"/>
          </a:ln>
        </p:spPr>
      </p:cxnSp>
      <p:sp>
        <p:nvSpPr>
          <p:cNvPr id="9221" name="Freeform 8"/>
          <p:cNvSpPr>
            <a:spLocks/>
          </p:cNvSpPr>
          <p:nvPr/>
        </p:nvSpPr>
        <p:spPr bwMode="auto">
          <a:xfrm>
            <a:off x="1712548" y="2759611"/>
            <a:ext cx="2674073" cy="2366615"/>
          </a:xfrm>
          <a:custGeom>
            <a:avLst/>
            <a:gdLst>
              <a:gd name="T0" fmla="*/ 0 w 3131046"/>
              <a:gd name="T1" fmla="*/ 0 h 2743200"/>
              <a:gd name="T2" fmla="*/ 31008 w 3131046"/>
              <a:gd name="T3" fmla="*/ 28745 h 2743200"/>
              <a:gd name="T4" fmla="*/ 93024 w 3131046"/>
              <a:gd name="T5" fmla="*/ 38329 h 2743200"/>
              <a:gd name="T6" fmla="*/ 310082 w 3131046"/>
              <a:gd name="T7" fmla="*/ 28745 h 2743200"/>
              <a:gd name="T8" fmla="*/ 558148 w 3131046"/>
              <a:gd name="T9" fmla="*/ 19165 h 2743200"/>
              <a:gd name="T10" fmla="*/ 883736 w 3131046"/>
              <a:gd name="T11" fmla="*/ 38329 h 2743200"/>
              <a:gd name="T12" fmla="*/ 945751 w 3131046"/>
              <a:gd name="T13" fmla="*/ 57492 h 2743200"/>
              <a:gd name="T14" fmla="*/ 992264 w 3131046"/>
              <a:gd name="T15" fmla="*/ 67074 h 2743200"/>
              <a:gd name="T16" fmla="*/ 1038776 w 3131046"/>
              <a:gd name="T17" fmla="*/ 86239 h 2743200"/>
              <a:gd name="T18" fmla="*/ 1162810 w 3131046"/>
              <a:gd name="T19" fmla="*/ 143733 h 2743200"/>
              <a:gd name="T20" fmla="*/ 1302347 w 3131046"/>
              <a:gd name="T21" fmla="*/ 172479 h 2743200"/>
              <a:gd name="T22" fmla="*/ 1348861 w 3131046"/>
              <a:gd name="T23" fmla="*/ 182062 h 2743200"/>
              <a:gd name="T24" fmla="*/ 1441885 w 3131046"/>
              <a:gd name="T25" fmla="*/ 210806 h 2743200"/>
              <a:gd name="T26" fmla="*/ 1534910 w 3131046"/>
              <a:gd name="T27" fmla="*/ 249134 h 2743200"/>
              <a:gd name="T28" fmla="*/ 1627933 w 3131046"/>
              <a:gd name="T29" fmla="*/ 268298 h 2743200"/>
              <a:gd name="T30" fmla="*/ 1969022 w 3131046"/>
              <a:gd name="T31" fmla="*/ 287464 h 2743200"/>
              <a:gd name="T32" fmla="*/ 2062047 w 3131046"/>
              <a:gd name="T33" fmla="*/ 325791 h 2743200"/>
              <a:gd name="T34" fmla="*/ 2108559 w 3131046"/>
              <a:gd name="T35" fmla="*/ 344956 h 2743200"/>
              <a:gd name="T36" fmla="*/ 2170576 w 3131046"/>
              <a:gd name="T37" fmla="*/ 402451 h 2743200"/>
              <a:gd name="T38" fmla="*/ 2186080 w 3131046"/>
              <a:gd name="T39" fmla="*/ 431194 h 2743200"/>
              <a:gd name="T40" fmla="*/ 2248098 w 3131046"/>
              <a:gd name="T41" fmla="*/ 440778 h 2743200"/>
              <a:gd name="T42" fmla="*/ 2294608 w 3131046"/>
              <a:gd name="T43" fmla="*/ 450359 h 2743200"/>
              <a:gd name="T44" fmla="*/ 2387633 w 3131046"/>
              <a:gd name="T45" fmla="*/ 488688 h 2743200"/>
              <a:gd name="T46" fmla="*/ 2480659 w 3131046"/>
              <a:gd name="T47" fmla="*/ 536599 h 2743200"/>
              <a:gd name="T48" fmla="*/ 2542674 w 3131046"/>
              <a:gd name="T49" fmla="*/ 594091 h 2743200"/>
              <a:gd name="T50" fmla="*/ 2558178 w 3131046"/>
              <a:gd name="T51" fmla="*/ 622837 h 2743200"/>
              <a:gd name="T52" fmla="*/ 2589184 w 3131046"/>
              <a:gd name="T53" fmla="*/ 651583 h 2743200"/>
              <a:gd name="T54" fmla="*/ 2620196 w 3131046"/>
              <a:gd name="T55" fmla="*/ 728241 h 2743200"/>
              <a:gd name="T56" fmla="*/ 2651202 w 3131046"/>
              <a:gd name="T57" fmla="*/ 785734 h 2743200"/>
              <a:gd name="T58" fmla="*/ 2666708 w 3131046"/>
              <a:gd name="T59" fmla="*/ 833645 h 2743200"/>
              <a:gd name="T60" fmla="*/ 2713217 w 3131046"/>
              <a:gd name="T61" fmla="*/ 843227 h 2743200"/>
              <a:gd name="T62" fmla="*/ 2837253 w 3131046"/>
              <a:gd name="T63" fmla="*/ 862391 h 2743200"/>
              <a:gd name="T64" fmla="*/ 2899268 w 3131046"/>
              <a:gd name="T65" fmla="*/ 871973 h 2743200"/>
              <a:gd name="T66" fmla="*/ 2914772 w 3131046"/>
              <a:gd name="T67" fmla="*/ 939047 h 2743200"/>
              <a:gd name="T68" fmla="*/ 2930276 w 3131046"/>
              <a:gd name="T69" fmla="*/ 967794 h 2743200"/>
              <a:gd name="T70" fmla="*/ 2961282 w 3131046"/>
              <a:gd name="T71" fmla="*/ 1101943 h 2743200"/>
              <a:gd name="T72" fmla="*/ 2976786 w 3131046"/>
              <a:gd name="T73" fmla="*/ 1130692 h 2743200"/>
              <a:gd name="T74" fmla="*/ 3023301 w 3131046"/>
              <a:gd name="T75" fmla="*/ 1207348 h 2743200"/>
              <a:gd name="T76" fmla="*/ 3038805 w 3131046"/>
              <a:gd name="T77" fmla="*/ 1274422 h 2743200"/>
              <a:gd name="T78" fmla="*/ 3069813 w 3131046"/>
              <a:gd name="T79" fmla="*/ 1312750 h 2743200"/>
              <a:gd name="T80" fmla="*/ 3069813 w 3131046"/>
              <a:gd name="T81" fmla="*/ 1667289 h 274320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31046"/>
              <a:gd name="T124" fmla="*/ 0 h 2743200"/>
              <a:gd name="T125" fmla="*/ 3131046 w 3131046"/>
              <a:gd name="T126" fmla="*/ 2743200 h 274320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31046" h="2743200">
                <a:moveTo>
                  <a:pt x="0" y="0"/>
                </a:moveTo>
                <a:cubicBezTo>
                  <a:pt x="10510" y="15765"/>
                  <a:pt x="15766" y="36786"/>
                  <a:pt x="31531" y="47296"/>
                </a:cubicBezTo>
                <a:cubicBezTo>
                  <a:pt x="49560" y="59315"/>
                  <a:pt x="72925" y="63062"/>
                  <a:pt x="94593" y="63062"/>
                </a:cubicBezTo>
                <a:cubicBezTo>
                  <a:pt x="168353" y="63062"/>
                  <a:pt x="241714" y="52202"/>
                  <a:pt x="315310" y="47296"/>
                </a:cubicBezTo>
                <a:lnTo>
                  <a:pt x="567558" y="31531"/>
                </a:lnTo>
                <a:cubicBezTo>
                  <a:pt x="596686" y="33351"/>
                  <a:pt x="816669" y="35740"/>
                  <a:pt x="898634" y="63062"/>
                </a:cubicBezTo>
                <a:cubicBezTo>
                  <a:pt x="920930" y="70494"/>
                  <a:pt x="940094" y="85335"/>
                  <a:pt x="961696" y="94593"/>
                </a:cubicBezTo>
                <a:cubicBezTo>
                  <a:pt x="976971" y="101139"/>
                  <a:pt x="993227" y="105103"/>
                  <a:pt x="1008993" y="110358"/>
                </a:cubicBezTo>
                <a:cubicBezTo>
                  <a:pt x="1024758" y="120868"/>
                  <a:pt x="1041494" y="130052"/>
                  <a:pt x="1056289" y="141889"/>
                </a:cubicBezTo>
                <a:cubicBezTo>
                  <a:pt x="1109647" y="184577"/>
                  <a:pt x="1088119" y="205052"/>
                  <a:pt x="1182413" y="236483"/>
                </a:cubicBezTo>
                <a:lnTo>
                  <a:pt x="1324303" y="283779"/>
                </a:lnTo>
                <a:cubicBezTo>
                  <a:pt x="1340069" y="289034"/>
                  <a:pt x="1357773" y="290327"/>
                  <a:pt x="1371600" y="299545"/>
                </a:cubicBezTo>
                <a:cubicBezTo>
                  <a:pt x="1432723" y="340294"/>
                  <a:pt x="1400921" y="325084"/>
                  <a:pt x="1466193" y="346841"/>
                </a:cubicBezTo>
                <a:cubicBezTo>
                  <a:pt x="1497724" y="367862"/>
                  <a:pt x="1524835" y="397919"/>
                  <a:pt x="1560786" y="409903"/>
                </a:cubicBezTo>
                <a:lnTo>
                  <a:pt x="1655379" y="441434"/>
                </a:lnTo>
                <a:cubicBezTo>
                  <a:pt x="1797533" y="488819"/>
                  <a:pt x="1686066" y="456326"/>
                  <a:pt x="2002220" y="472965"/>
                </a:cubicBezTo>
                <a:lnTo>
                  <a:pt x="2096813" y="536027"/>
                </a:lnTo>
                <a:lnTo>
                  <a:pt x="2144110" y="567558"/>
                </a:lnTo>
                <a:cubicBezTo>
                  <a:pt x="2165131" y="599089"/>
                  <a:pt x="2195188" y="626201"/>
                  <a:pt x="2207172" y="662152"/>
                </a:cubicBezTo>
                <a:cubicBezTo>
                  <a:pt x="2212427" y="677917"/>
                  <a:pt x="2209961" y="699067"/>
                  <a:pt x="2222938" y="709448"/>
                </a:cubicBezTo>
                <a:cubicBezTo>
                  <a:pt x="2239858" y="722984"/>
                  <a:pt x="2265166" y="719261"/>
                  <a:pt x="2286000" y="725214"/>
                </a:cubicBezTo>
                <a:cubicBezTo>
                  <a:pt x="2301979" y="729779"/>
                  <a:pt x="2317531" y="735724"/>
                  <a:pt x="2333296" y="740979"/>
                </a:cubicBezTo>
                <a:lnTo>
                  <a:pt x="2427889" y="804041"/>
                </a:lnTo>
                <a:cubicBezTo>
                  <a:pt x="2469933" y="832070"/>
                  <a:pt x="2489798" y="840846"/>
                  <a:pt x="2522482" y="882869"/>
                </a:cubicBezTo>
                <a:cubicBezTo>
                  <a:pt x="2545748" y="912782"/>
                  <a:pt x="2585545" y="977462"/>
                  <a:pt x="2585545" y="977462"/>
                </a:cubicBezTo>
                <a:cubicBezTo>
                  <a:pt x="2590800" y="993227"/>
                  <a:pt x="2593878" y="1009894"/>
                  <a:pt x="2601310" y="1024758"/>
                </a:cubicBezTo>
                <a:cubicBezTo>
                  <a:pt x="2609784" y="1041706"/>
                  <a:pt x="2626366" y="1054248"/>
                  <a:pt x="2632841" y="1072055"/>
                </a:cubicBezTo>
                <a:cubicBezTo>
                  <a:pt x="2647650" y="1112781"/>
                  <a:pt x="2650668" y="1157068"/>
                  <a:pt x="2664372" y="1198179"/>
                </a:cubicBezTo>
                <a:cubicBezTo>
                  <a:pt x="2674882" y="1229710"/>
                  <a:pt x="2687158" y="1260707"/>
                  <a:pt x="2695903" y="1292772"/>
                </a:cubicBezTo>
                <a:cubicBezTo>
                  <a:pt x="2702954" y="1318624"/>
                  <a:pt x="2696805" y="1349304"/>
                  <a:pt x="2711669" y="1371600"/>
                </a:cubicBezTo>
                <a:cubicBezTo>
                  <a:pt x="2720887" y="1385427"/>
                  <a:pt x="2742932" y="1382993"/>
                  <a:pt x="2758965" y="1387365"/>
                </a:cubicBezTo>
                <a:cubicBezTo>
                  <a:pt x="2800773" y="1398767"/>
                  <a:pt x="2843048" y="1408386"/>
                  <a:pt x="2885089" y="1418896"/>
                </a:cubicBezTo>
                <a:lnTo>
                  <a:pt x="2948151" y="1434662"/>
                </a:lnTo>
                <a:cubicBezTo>
                  <a:pt x="2953406" y="1471448"/>
                  <a:pt x="2956629" y="1508583"/>
                  <a:pt x="2963917" y="1545021"/>
                </a:cubicBezTo>
                <a:cubicBezTo>
                  <a:pt x="2967176" y="1561316"/>
                  <a:pt x="2976709" y="1575967"/>
                  <a:pt x="2979682" y="1592317"/>
                </a:cubicBezTo>
                <a:cubicBezTo>
                  <a:pt x="3003540" y="1723535"/>
                  <a:pt x="2985369" y="1696736"/>
                  <a:pt x="3011213" y="1813034"/>
                </a:cubicBezTo>
                <a:cubicBezTo>
                  <a:pt x="3014818" y="1829257"/>
                  <a:pt x="3022413" y="1844352"/>
                  <a:pt x="3026979" y="1860331"/>
                </a:cubicBezTo>
                <a:cubicBezTo>
                  <a:pt x="3055601" y="1960504"/>
                  <a:pt x="3025294" y="1888491"/>
                  <a:pt x="3074276" y="1986455"/>
                </a:cubicBezTo>
                <a:cubicBezTo>
                  <a:pt x="3079531" y="2023241"/>
                  <a:pt x="3080264" y="2060964"/>
                  <a:pt x="3090041" y="2096814"/>
                </a:cubicBezTo>
                <a:cubicBezTo>
                  <a:pt x="3096225" y="2119488"/>
                  <a:pt x="3120427" y="2136402"/>
                  <a:pt x="3121572" y="2159876"/>
                </a:cubicBezTo>
                <a:cubicBezTo>
                  <a:pt x="3131046" y="2354086"/>
                  <a:pt x="3121572" y="2548759"/>
                  <a:pt x="3121572" y="2743200"/>
                </a:cubicBez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9222" name="Freeform 9"/>
          <p:cNvSpPr>
            <a:spLocks/>
          </p:cNvSpPr>
          <p:nvPr/>
        </p:nvSpPr>
        <p:spPr bwMode="auto">
          <a:xfrm>
            <a:off x="1738352" y="4082555"/>
            <a:ext cx="1203265" cy="1114209"/>
          </a:xfrm>
          <a:custGeom>
            <a:avLst/>
            <a:gdLst>
              <a:gd name="T0" fmla="*/ 0 w 1407326"/>
              <a:gd name="T1" fmla="*/ 0 h 1229711"/>
              <a:gd name="T2" fmla="*/ 125477 w 1407326"/>
              <a:gd name="T3" fmla="*/ 62611 h 1229711"/>
              <a:gd name="T4" fmla="*/ 172534 w 1407326"/>
              <a:gd name="T5" fmla="*/ 78261 h 1229711"/>
              <a:gd name="T6" fmla="*/ 329384 w 1407326"/>
              <a:gd name="T7" fmla="*/ 109566 h 1229711"/>
              <a:gd name="T8" fmla="*/ 423494 w 1407326"/>
              <a:gd name="T9" fmla="*/ 140870 h 1229711"/>
              <a:gd name="T10" fmla="*/ 548973 w 1407326"/>
              <a:gd name="T11" fmla="*/ 156522 h 1229711"/>
              <a:gd name="T12" fmla="*/ 768562 w 1407326"/>
              <a:gd name="T13" fmla="*/ 187826 h 1229711"/>
              <a:gd name="T14" fmla="*/ 799931 w 1407326"/>
              <a:gd name="T15" fmla="*/ 234782 h 1229711"/>
              <a:gd name="T16" fmla="*/ 894040 w 1407326"/>
              <a:gd name="T17" fmla="*/ 328695 h 1229711"/>
              <a:gd name="T18" fmla="*/ 909726 w 1407326"/>
              <a:gd name="T19" fmla="*/ 375652 h 1229711"/>
              <a:gd name="T20" fmla="*/ 956780 w 1407326"/>
              <a:gd name="T21" fmla="*/ 406955 h 1229711"/>
              <a:gd name="T22" fmla="*/ 1082261 w 1407326"/>
              <a:gd name="T23" fmla="*/ 406955 h 1229711"/>
              <a:gd name="T24" fmla="*/ 1097946 w 1407326"/>
              <a:gd name="T25" fmla="*/ 453911 h 1229711"/>
              <a:gd name="T26" fmla="*/ 1129316 w 1407326"/>
              <a:gd name="T27" fmla="*/ 485216 h 1229711"/>
              <a:gd name="T28" fmla="*/ 1160686 w 1407326"/>
              <a:gd name="T29" fmla="*/ 547825 h 1229711"/>
              <a:gd name="T30" fmla="*/ 1192056 w 1407326"/>
              <a:gd name="T31" fmla="*/ 673041 h 1229711"/>
              <a:gd name="T32" fmla="*/ 1207741 w 1407326"/>
              <a:gd name="T33" fmla="*/ 782604 h 1229711"/>
              <a:gd name="T34" fmla="*/ 1270481 w 1407326"/>
              <a:gd name="T35" fmla="*/ 923474 h 1229711"/>
              <a:gd name="T36" fmla="*/ 1380275 w 1407326"/>
              <a:gd name="T37" fmla="*/ 986082 h 1229711"/>
              <a:gd name="T38" fmla="*/ 1395960 w 1407326"/>
              <a:gd name="T39" fmla="*/ 1033040 h 1229711"/>
              <a:gd name="T40" fmla="*/ 1395960 w 1407326"/>
              <a:gd name="T41" fmla="*/ 1220866 h 1229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7326"/>
              <a:gd name="T64" fmla="*/ 0 h 1229711"/>
              <a:gd name="T65" fmla="*/ 1407326 w 1407326"/>
              <a:gd name="T66" fmla="*/ 1229711 h 12297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7326" h="1229711">
                <a:moveTo>
                  <a:pt x="0" y="0"/>
                </a:moveTo>
                <a:cubicBezTo>
                  <a:pt x="52182" y="78273"/>
                  <a:pt x="7916" y="36794"/>
                  <a:pt x="126124" y="63063"/>
                </a:cubicBezTo>
                <a:cubicBezTo>
                  <a:pt x="142346" y="66668"/>
                  <a:pt x="157198" y="75223"/>
                  <a:pt x="173420" y="78828"/>
                </a:cubicBezTo>
                <a:cubicBezTo>
                  <a:pt x="282980" y="103175"/>
                  <a:pt x="241343" y="83440"/>
                  <a:pt x="331076" y="110359"/>
                </a:cubicBezTo>
                <a:cubicBezTo>
                  <a:pt x="362911" y="119909"/>
                  <a:pt x="392689" y="137767"/>
                  <a:pt x="425669" y="141890"/>
                </a:cubicBezTo>
                <a:lnTo>
                  <a:pt x="551793" y="157656"/>
                </a:lnTo>
                <a:cubicBezTo>
                  <a:pt x="593166" y="281777"/>
                  <a:pt x="534742" y="157485"/>
                  <a:pt x="772510" y="189187"/>
                </a:cubicBezTo>
                <a:cubicBezTo>
                  <a:pt x="791291" y="191691"/>
                  <a:pt x="793531" y="220718"/>
                  <a:pt x="804041" y="236483"/>
                </a:cubicBezTo>
                <a:cubicBezTo>
                  <a:pt x="836382" y="398182"/>
                  <a:pt x="782212" y="253461"/>
                  <a:pt x="898634" y="331076"/>
                </a:cubicBezTo>
                <a:cubicBezTo>
                  <a:pt x="912461" y="340294"/>
                  <a:pt x="904019" y="365396"/>
                  <a:pt x="914400" y="378373"/>
                </a:cubicBezTo>
                <a:cubicBezTo>
                  <a:pt x="926236" y="393169"/>
                  <a:pt x="945931" y="399394"/>
                  <a:pt x="961696" y="409904"/>
                </a:cubicBezTo>
                <a:cubicBezTo>
                  <a:pt x="1006884" y="394841"/>
                  <a:pt x="1037087" y="376082"/>
                  <a:pt x="1087820" y="409904"/>
                </a:cubicBezTo>
                <a:cubicBezTo>
                  <a:pt x="1101647" y="419122"/>
                  <a:pt x="1095036" y="442950"/>
                  <a:pt x="1103586" y="457200"/>
                </a:cubicBezTo>
                <a:cubicBezTo>
                  <a:pt x="1111234" y="469946"/>
                  <a:pt x="1126872" y="476364"/>
                  <a:pt x="1135117" y="488732"/>
                </a:cubicBezTo>
                <a:cubicBezTo>
                  <a:pt x="1148153" y="508287"/>
                  <a:pt x="1157390" y="530192"/>
                  <a:pt x="1166648" y="551794"/>
                </a:cubicBezTo>
                <a:cubicBezTo>
                  <a:pt x="1183261" y="590558"/>
                  <a:pt x="1191450" y="637543"/>
                  <a:pt x="1198179" y="677918"/>
                </a:cubicBezTo>
                <a:cubicBezTo>
                  <a:pt x="1204288" y="714572"/>
                  <a:pt x="1205589" y="752068"/>
                  <a:pt x="1213945" y="788276"/>
                </a:cubicBezTo>
                <a:cubicBezTo>
                  <a:pt x="1233810" y="874358"/>
                  <a:pt x="1237106" y="870314"/>
                  <a:pt x="1277007" y="930166"/>
                </a:cubicBezTo>
                <a:cubicBezTo>
                  <a:pt x="1312496" y="1036638"/>
                  <a:pt x="1257883" y="919239"/>
                  <a:pt x="1387365" y="993228"/>
                </a:cubicBezTo>
                <a:cubicBezTo>
                  <a:pt x="1401794" y="1001473"/>
                  <a:pt x="1402026" y="1023943"/>
                  <a:pt x="1403131" y="1040525"/>
                </a:cubicBezTo>
                <a:cubicBezTo>
                  <a:pt x="1407326" y="1103447"/>
                  <a:pt x="1403131" y="1166649"/>
                  <a:pt x="1403131" y="1229711"/>
                </a:cubicBez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9223" name="Freeform 12"/>
          <p:cNvSpPr>
            <a:spLocks/>
          </p:cNvSpPr>
          <p:nvPr/>
        </p:nvSpPr>
        <p:spPr bwMode="auto">
          <a:xfrm>
            <a:off x="4652806" y="843574"/>
            <a:ext cx="2644196" cy="1360372"/>
          </a:xfrm>
          <a:custGeom>
            <a:avLst/>
            <a:gdLst>
              <a:gd name="T0" fmla="*/ 0 w 3090042"/>
              <a:gd name="T1" fmla="*/ 0 h 1501081"/>
              <a:gd name="T2" fmla="*/ 15802 w 3090042"/>
              <a:gd name="T3" fmla="*/ 141133 h 1501081"/>
              <a:gd name="T4" fmla="*/ 47414 w 3090042"/>
              <a:gd name="T5" fmla="*/ 188177 h 1501081"/>
              <a:gd name="T6" fmla="*/ 189637 w 3090042"/>
              <a:gd name="T7" fmla="*/ 266582 h 1501081"/>
              <a:gd name="T8" fmla="*/ 237050 w 3090042"/>
              <a:gd name="T9" fmla="*/ 297944 h 1501081"/>
              <a:gd name="T10" fmla="*/ 268653 w 3090042"/>
              <a:gd name="T11" fmla="*/ 344989 h 1501081"/>
              <a:gd name="T12" fmla="*/ 410885 w 3090042"/>
              <a:gd name="T13" fmla="*/ 423395 h 1501081"/>
              <a:gd name="T14" fmla="*/ 489901 w 3090042"/>
              <a:gd name="T15" fmla="*/ 470439 h 1501081"/>
              <a:gd name="T16" fmla="*/ 600523 w 3090042"/>
              <a:gd name="T17" fmla="*/ 595889 h 1501081"/>
              <a:gd name="T18" fmla="*/ 663736 w 3090042"/>
              <a:gd name="T19" fmla="*/ 642933 h 1501081"/>
              <a:gd name="T20" fmla="*/ 758554 w 3090042"/>
              <a:gd name="T21" fmla="*/ 705658 h 1501081"/>
              <a:gd name="T22" fmla="*/ 821769 w 3090042"/>
              <a:gd name="T23" fmla="*/ 752702 h 1501081"/>
              <a:gd name="T24" fmla="*/ 869180 w 3090042"/>
              <a:gd name="T25" fmla="*/ 784064 h 1501081"/>
              <a:gd name="T26" fmla="*/ 948195 w 3090042"/>
              <a:gd name="T27" fmla="*/ 878152 h 1501081"/>
              <a:gd name="T28" fmla="*/ 964000 w 3090042"/>
              <a:gd name="T29" fmla="*/ 925197 h 1501081"/>
              <a:gd name="T30" fmla="*/ 1011408 w 3090042"/>
              <a:gd name="T31" fmla="*/ 1113373 h 1501081"/>
              <a:gd name="T32" fmla="*/ 1043016 w 3090042"/>
              <a:gd name="T33" fmla="*/ 1207460 h 1501081"/>
              <a:gd name="T34" fmla="*/ 1074623 w 3090042"/>
              <a:gd name="T35" fmla="*/ 1254505 h 1501081"/>
              <a:gd name="T36" fmla="*/ 1153638 w 3090042"/>
              <a:gd name="T37" fmla="*/ 1348591 h 1501081"/>
              <a:gd name="T38" fmla="*/ 1232655 w 3090042"/>
              <a:gd name="T39" fmla="*/ 1364274 h 1501081"/>
              <a:gd name="T40" fmla="*/ 1517113 w 3090042"/>
              <a:gd name="T41" fmla="*/ 1395636 h 1501081"/>
              <a:gd name="T42" fmla="*/ 1564523 w 3090042"/>
              <a:gd name="T43" fmla="*/ 1411316 h 1501081"/>
              <a:gd name="T44" fmla="*/ 1722555 w 3090042"/>
              <a:gd name="T45" fmla="*/ 1442680 h 1501081"/>
              <a:gd name="T46" fmla="*/ 1896391 w 3090042"/>
              <a:gd name="T47" fmla="*/ 1458361 h 1501081"/>
              <a:gd name="T48" fmla="*/ 1991210 w 3090042"/>
              <a:gd name="T49" fmla="*/ 1427001 h 1501081"/>
              <a:gd name="T50" fmla="*/ 2038618 w 3090042"/>
              <a:gd name="T51" fmla="*/ 1411316 h 1501081"/>
              <a:gd name="T52" fmla="*/ 2086029 w 3090042"/>
              <a:gd name="T53" fmla="*/ 1395636 h 1501081"/>
              <a:gd name="T54" fmla="*/ 2149241 w 3090042"/>
              <a:gd name="T55" fmla="*/ 1364274 h 1501081"/>
              <a:gd name="T56" fmla="*/ 2212452 w 3090042"/>
              <a:gd name="T57" fmla="*/ 1348591 h 1501081"/>
              <a:gd name="T58" fmla="*/ 2259865 w 3090042"/>
              <a:gd name="T59" fmla="*/ 1317231 h 1501081"/>
              <a:gd name="T60" fmla="*/ 2307275 w 3090042"/>
              <a:gd name="T61" fmla="*/ 1301548 h 1501081"/>
              <a:gd name="T62" fmla="*/ 2402092 w 3090042"/>
              <a:gd name="T63" fmla="*/ 1238823 h 1501081"/>
              <a:gd name="T64" fmla="*/ 2560124 w 3090042"/>
              <a:gd name="T65" fmla="*/ 1254505 h 1501081"/>
              <a:gd name="T66" fmla="*/ 2607535 w 3090042"/>
              <a:gd name="T67" fmla="*/ 1285867 h 1501081"/>
              <a:gd name="T68" fmla="*/ 2654943 w 3090042"/>
              <a:gd name="T69" fmla="*/ 1301548 h 1501081"/>
              <a:gd name="T70" fmla="*/ 2718156 w 3090042"/>
              <a:gd name="T71" fmla="*/ 1332911 h 1501081"/>
              <a:gd name="T72" fmla="*/ 2797175 w 3090042"/>
              <a:gd name="T73" fmla="*/ 1411316 h 1501081"/>
              <a:gd name="T74" fmla="*/ 2860384 w 3090042"/>
              <a:gd name="T75" fmla="*/ 1395636 h 1501081"/>
              <a:gd name="T76" fmla="*/ 3002614 w 3090042"/>
              <a:gd name="T77" fmla="*/ 1285867 h 1501081"/>
              <a:gd name="T78" fmla="*/ 3097435 w 3090042"/>
              <a:gd name="T79" fmla="*/ 1238823 h 1501081"/>
              <a:gd name="T80" fmla="*/ 3065826 w 3090042"/>
              <a:gd name="T81" fmla="*/ 1285867 h 15010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90042"/>
              <a:gd name="T124" fmla="*/ 0 h 1501081"/>
              <a:gd name="T125" fmla="*/ 3090042 w 3090042"/>
              <a:gd name="T126" fmla="*/ 1501081 h 150108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90042" h="1501081">
                <a:moveTo>
                  <a:pt x="0" y="0"/>
                </a:moveTo>
                <a:cubicBezTo>
                  <a:pt x="5255" y="47296"/>
                  <a:pt x="4224" y="95722"/>
                  <a:pt x="15766" y="141889"/>
                </a:cubicBezTo>
                <a:cubicBezTo>
                  <a:pt x="20362" y="160271"/>
                  <a:pt x="33037" y="176709"/>
                  <a:pt x="47297" y="189186"/>
                </a:cubicBezTo>
                <a:cubicBezTo>
                  <a:pt x="114018" y="247567"/>
                  <a:pt x="124226" y="246360"/>
                  <a:pt x="189187" y="268013"/>
                </a:cubicBezTo>
                <a:cubicBezTo>
                  <a:pt x="204952" y="278523"/>
                  <a:pt x="223085" y="286146"/>
                  <a:pt x="236483" y="299544"/>
                </a:cubicBezTo>
                <a:cubicBezTo>
                  <a:pt x="249881" y="312942"/>
                  <a:pt x="253754" y="334364"/>
                  <a:pt x="268014" y="346841"/>
                </a:cubicBezTo>
                <a:cubicBezTo>
                  <a:pt x="334735" y="405222"/>
                  <a:pt x="344943" y="404015"/>
                  <a:pt x="409904" y="425668"/>
                </a:cubicBezTo>
                <a:cubicBezTo>
                  <a:pt x="544704" y="560472"/>
                  <a:pt x="325016" y="350179"/>
                  <a:pt x="488731" y="472965"/>
                </a:cubicBezTo>
                <a:cubicBezTo>
                  <a:pt x="693252" y="626356"/>
                  <a:pt x="489688" y="489687"/>
                  <a:pt x="599090" y="599089"/>
                </a:cubicBezTo>
                <a:cubicBezTo>
                  <a:pt x="617670" y="617669"/>
                  <a:pt x="640626" y="631318"/>
                  <a:pt x="662152" y="646386"/>
                </a:cubicBezTo>
                <a:cubicBezTo>
                  <a:pt x="693197" y="668118"/>
                  <a:pt x="726428" y="686711"/>
                  <a:pt x="756745" y="709448"/>
                </a:cubicBezTo>
                <a:cubicBezTo>
                  <a:pt x="777766" y="725213"/>
                  <a:pt x="798425" y="741472"/>
                  <a:pt x="819807" y="756744"/>
                </a:cubicBezTo>
                <a:cubicBezTo>
                  <a:pt x="835226" y="767757"/>
                  <a:pt x="852548" y="776145"/>
                  <a:pt x="867104" y="788275"/>
                </a:cubicBezTo>
                <a:cubicBezTo>
                  <a:pt x="896988" y="813178"/>
                  <a:pt x="928216" y="847438"/>
                  <a:pt x="945931" y="882868"/>
                </a:cubicBezTo>
                <a:cubicBezTo>
                  <a:pt x="953363" y="897732"/>
                  <a:pt x="956442" y="914399"/>
                  <a:pt x="961697" y="930165"/>
                </a:cubicBezTo>
                <a:cubicBezTo>
                  <a:pt x="984967" y="1093051"/>
                  <a:pt x="960995" y="987355"/>
                  <a:pt x="1008994" y="1119351"/>
                </a:cubicBezTo>
                <a:cubicBezTo>
                  <a:pt x="1020352" y="1150587"/>
                  <a:pt x="1022089" y="1186289"/>
                  <a:pt x="1040525" y="1213944"/>
                </a:cubicBezTo>
                <a:cubicBezTo>
                  <a:pt x="1051035" y="1229710"/>
                  <a:pt x="1062655" y="1244790"/>
                  <a:pt x="1072056" y="1261241"/>
                </a:cubicBezTo>
                <a:cubicBezTo>
                  <a:pt x="1101745" y="1313197"/>
                  <a:pt x="1092349" y="1333884"/>
                  <a:pt x="1150883" y="1355834"/>
                </a:cubicBezTo>
                <a:cubicBezTo>
                  <a:pt x="1175973" y="1365243"/>
                  <a:pt x="1203279" y="1367195"/>
                  <a:pt x="1229711" y="1371600"/>
                </a:cubicBezTo>
                <a:cubicBezTo>
                  <a:pt x="1344777" y="1390778"/>
                  <a:pt x="1385467" y="1391492"/>
                  <a:pt x="1513490" y="1403131"/>
                </a:cubicBezTo>
                <a:cubicBezTo>
                  <a:pt x="1529256" y="1408386"/>
                  <a:pt x="1544491" y="1415637"/>
                  <a:pt x="1560787" y="1418896"/>
                </a:cubicBezTo>
                <a:cubicBezTo>
                  <a:pt x="1741944" y="1455127"/>
                  <a:pt x="1611587" y="1414810"/>
                  <a:pt x="1718442" y="1450427"/>
                </a:cubicBezTo>
                <a:cubicBezTo>
                  <a:pt x="1794422" y="1501081"/>
                  <a:pt x="1761625" y="1494101"/>
                  <a:pt x="1891863" y="1466193"/>
                </a:cubicBezTo>
                <a:cubicBezTo>
                  <a:pt x="1924362" y="1459229"/>
                  <a:pt x="1954925" y="1445172"/>
                  <a:pt x="1986456" y="1434662"/>
                </a:cubicBezTo>
                <a:lnTo>
                  <a:pt x="2033752" y="1418896"/>
                </a:lnTo>
                <a:cubicBezTo>
                  <a:pt x="2049518" y="1413641"/>
                  <a:pt x="2066185" y="1410563"/>
                  <a:pt x="2081049" y="1403131"/>
                </a:cubicBezTo>
                <a:cubicBezTo>
                  <a:pt x="2102070" y="1392621"/>
                  <a:pt x="2122106" y="1379852"/>
                  <a:pt x="2144111" y="1371600"/>
                </a:cubicBezTo>
                <a:cubicBezTo>
                  <a:pt x="2164399" y="1363992"/>
                  <a:pt x="2186152" y="1361089"/>
                  <a:pt x="2207173" y="1355834"/>
                </a:cubicBezTo>
                <a:cubicBezTo>
                  <a:pt x="2222938" y="1345324"/>
                  <a:pt x="2237522" y="1332777"/>
                  <a:pt x="2254469" y="1324303"/>
                </a:cubicBezTo>
                <a:cubicBezTo>
                  <a:pt x="2269333" y="1316871"/>
                  <a:pt x="2287239" y="1316608"/>
                  <a:pt x="2301766" y="1308537"/>
                </a:cubicBezTo>
                <a:cubicBezTo>
                  <a:pt x="2334893" y="1290133"/>
                  <a:pt x="2396359" y="1245475"/>
                  <a:pt x="2396359" y="1245475"/>
                </a:cubicBezTo>
                <a:cubicBezTo>
                  <a:pt x="2448911" y="1250730"/>
                  <a:pt x="2502553" y="1249365"/>
                  <a:pt x="2554014" y="1261241"/>
                </a:cubicBezTo>
                <a:cubicBezTo>
                  <a:pt x="2572477" y="1265502"/>
                  <a:pt x="2584363" y="1284298"/>
                  <a:pt x="2601311" y="1292772"/>
                </a:cubicBezTo>
                <a:cubicBezTo>
                  <a:pt x="2616175" y="1300204"/>
                  <a:pt x="2633333" y="1301991"/>
                  <a:pt x="2648607" y="1308537"/>
                </a:cubicBezTo>
                <a:cubicBezTo>
                  <a:pt x="2670209" y="1317795"/>
                  <a:pt x="2690648" y="1329558"/>
                  <a:pt x="2711669" y="1340068"/>
                </a:cubicBezTo>
                <a:cubicBezTo>
                  <a:pt x="2729371" y="1366621"/>
                  <a:pt x="2751774" y="1413364"/>
                  <a:pt x="2790497" y="1418896"/>
                </a:cubicBezTo>
                <a:cubicBezTo>
                  <a:pt x="2811947" y="1421960"/>
                  <a:pt x="2832538" y="1408386"/>
                  <a:pt x="2853559" y="1403131"/>
                </a:cubicBezTo>
                <a:cubicBezTo>
                  <a:pt x="2927653" y="1329037"/>
                  <a:pt x="2882304" y="1368202"/>
                  <a:pt x="2995449" y="1292772"/>
                </a:cubicBezTo>
                <a:cubicBezTo>
                  <a:pt x="3056573" y="1252022"/>
                  <a:pt x="3024769" y="1267233"/>
                  <a:pt x="3090042" y="1245475"/>
                </a:cubicBezTo>
                <a:lnTo>
                  <a:pt x="3058511" y="1292772"/>
                </a:ln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9224" name="TextBox 13"/>
          <p:cNvSpPr txBox="1">
            <a:spLocks noChangeArrowheads="1"/>
          </p:cNvSpPr>
          <p:nvPr/>
        </p:nvSpPr>
        <p:spPr bwMode="auto">
          <a:xfrm>
            <a:off x="1799466" y="4474111"/>
            <a:ext cx="1109557" cy="357948"/>
          </a:xfrm>
          <a:prstGeom prst="rect">
            <a:avLst/>
          </a:prstGeom>
          <a:noFill/>
          <a:ln w="9525">
            <a:noFill/>
            <a:miter lim="800000"/>
            <a:headEnd/>
            <a:tailEnd/>
          </a:ln>
        </p:spPr>
        <p:txBody>
          <a:bodyPr lIns="80165" tIns="40083" rIns="80165" bIns="40083">
            <a:spAutoFit/>
          </a:bodyPr>
          <a:lstStyle/>
          <a:p>
            <a:r>
              <a:rPr lang="en-GB" b="1"/>
              <a:t>Simple</a:t>
            </a:r>
          </a:p>
        </p:txBody>
      </p:sp>
      <p:sp>
        <p:nvSpPr>
          <p:cNvPr id="9225" name="TextBox 14"/>
          <p:cNvSpPr txBox="1">
            <a:spLocks noChangeArrowheads="1"/>
          </p:cNvSpPr>
          <p:nvPr/>
        </p:nvSpPr>
        <p:spPr bwMode="auto">
          <a:xfrm>
            <a:off x="2785437" y="4016335"/>
            <a:ext cx="1787242" cy="357948"/>
          </a:xfrm>
          <a:prstGeom prst="rect">
            <a:avLst/>
          </a:prstGeom>
          <a:noFill/>
          <a:ln w="9525">
            <a:noFill/>
            <a:miter lim="800000"/>
            <a:headEnd/>
            <a:tailEnd/>
          </a:ln>
        </p:spPr>
        <p:txBody>
          <a:bodyPr lIns="80165" tIns="40083" rIns="80165" bIns="40083">
            <a:spAutoFit/>
          </a:bodyPr>
          <a:lstStyle/>
          <a:p>
            <a:r>
              <a:rPr lang="en-GB" b="1"/>
              <a:t>Complicated</a:t>
            </a:r>
          </a:p>
        </p:txBody>
      </p:sp>
      <p:sp>
        <p:nvSpPr>
          <p:cNvPr id="9226" name="TextBox 15"/>
          <p:cNvSpPr txBox="1">
            <a:spLocks noChangeArrowheads="1"/>
          </p:cNvSpPr>
          <p:nvPr/>
        </p:nvSpPr>
        <p:spPr bwMode="auto">
          <a:xfrm>
            <a:off x="4510207" y="2383889"/>
            <a:ext cx="1787242" cy="357948"/>
          </a:xfrm>
          <a:prstGeom prst="rect">
            <a:avLst/>
          </a:prstGeom>
          <a:noFill/>
          <a:ln w="9525">
            <a:noFill/>
            <a:miter lim="800000"/>
            <a:headEnd/>
            <a:tailEnd/>
          </a:ln>
        </p:spPr>
        <p:txBody>
          <a:bodyPr lIns="80165" tIns="40083" rIns="80165" bIns="40083">
            <a:spAutoFit/>
          </a:bodyPr>
          <a:lstStyle/>
          <a:p>
            <a:r>
              <a:rPr lang="en-GB" b="1"/>
              <a:t>Complex</a:t>
            </a:r>
          </a:p>
        </p:txBody>
      </p:sp>
      <p:sp>
        <p:nvSpPr>
          <p:cNvPr id="9227" name="TextBox 16"/>
          <p:cNvSpPr txBox="1">
            <a:spLocks noChangeArrowheads="1"/>
          </p:cNvSpPr>
          <p:nvPr/>
        </p:nvSpPr>
        <p:spPr bwMode="auto">
          <a:xfrm>
            <a:off x="5865579" y="1209219"/>
            <a:ext cx="985971" cy="357948"/>
          </a:xfrm>
          <a:prstGeom prst="rect">
            <a:avLst/>
          </a:prstGeom>
          <a:noFill/>
          <a:ln w="9525">
            <a:noFill/>
            <a:miter lim="800000"/>
            <a:headEnd/>
            <a:tailEnd/>
          </a:ln>
        </p:spPr>
        <p:txBody>
          <a:bodyPr lIns="80165" tIns="40083" rIns="80165" bIns="40083">
            <a:spAutoFit/>
          </a:bodyPr>
          <a:lstStyle/>
          <a:p>
            <a:r>
              <a:rPr lang="en-GB" b="1"/>
              <a:t>Chaos</a:t>
            </a:r>
          </a:p>
        </p:txBody>
      </p:sp>
      <p:sp>
        <p:nvSpPr>
          <p:cNvPr id="9228" name="TextBox 17"/>
          <p:cNvSpPr txBox="1">
            <a:spLocks noChangeArrowheads="1"/>
          </p:cNvSpPr>
          <p:nvPr/>
        </p:nvSpPr>
        <p:spPr bwMode="auto">
          <a:xfrm>
            <a:off x="4079693" y="5388223"/>
            <a:ext cx="2031698" cy="357948"/>
          </a:xfrm>
          <a:prstGeom prst="rect">
            <a:avLst/>
          </a:prstGeom>
          <a:noFill/>
          <a:ln w="9525">
            <a:noFill/>
            <a:miter lim="800000"/>
            <a:headEnd/>
            <a:tailEnd/>
          </a:ln>
        </p:spPr>
        <p:txBody>
          <a:bodyPr lIns="80165" tIns="40083" rIns="80165" bIns="40083">
            <a:spAutoFit/>
          </a:bodyPr>
          <a:lstStyle/>
          <a:p>
            <a:r>
              <a:rPr lang="en-GB" b="1">
                <a:solidFill>
                  <a:srgbClr val="FF0000"/>
                </a:solidFill>
              </a:rPr>
              <a:t>Certainty</a:t>
            </a:r>
          </a:p>
        </p:txBody>
      </p:sp>
      <p:sp>
        <p:nvSpPr>
          <p:cNvPr id="9229" name="TextBox 19"/>
          <p:cNvSpPr txBox="1">
            <a:spLocks noChangeArrowheads="1"/>
          </p:cNvSpPr>
          <p:nvPr/>
        </p:nvSpPr>
        <p:spPr bwMode="auto">
          <a:xfrm>
            <a:off x="1060667" y="1535997"/>
            <a:ext cx="308285" cy="2573939"/>
          </a:xfrm>
          <a:prstGeom prst="rect">
            <a:avLst/>
          </a:prstGeom>
          <a:noFill/>
          <a:ln w="9525">
            <a:noFill/>
            <a:miter lim="800000"/>
            <a:headEnd/>
            <a:tailEnd/>
          </a:ln>
        </p:spPr>
        <p:txBody>
          <a:bodyPr lIns="80165" tIns="40083" rIns="80165" bIns="40083">
            <a:spAutoFit/>
          </a:bodyPr>
          <a:lstStyle/>
          <a:p>
            <a:r>
              <a:rPr lang="en-GB">
                <a:solidFill>
                  <a:srgbClr val="00B050"/>
                </a:solidFill>
              </a:rPr>
              <a:t>Agreement </a:t>
            </a:r>
          </a:p>
        </p:txBody>
      </p:sp>
      <p:sp>
        <p:nvSpPr>
          <p:cNvPr id="9230" name="TextBox 20"/>
          <p:cNvSpPr txBox="1">
            <a:spLocks noChangeArrowheads="1"/>
          </p:cNvSpPr>
          <p:nvPr/>
        </p:nvSpPr>
        <p:spPr bwMode="auto">
          <a:xfrm>
            <a:off x="1430066" y="424667"/>
            <a:ext cx="738799" cy="357948"/>
          </a:xfrm>
          <a:prstGeom prst="rect">
            <a:avLst/>
          </a:prstGeom>
          <a:noFill/>
          <a:ln w="9525">
            <a:noFill/>
            <a:miter lim="800000"/>
            <a:headEnd/>
            <a:tailEnd/>
          </a:ln>
        </p:spPr>
        <p:txBody>
          <a:bodyPr lIns="80165" tIns="40083" rIns="80165" bIns="40083">
            <a:spAutoFit/>
          </a:bodyPr>
          <a:lstStyle/>
          <a:p>
            <a:r>
              <a:rPr lang="en-GB">
                <a:solidFill>
                  <a:srgbClr val="00B050"/>
                </a:solidFill>
              </a:rPr>
              <a:t>Low</a:t>
            </a:r>
          </a:p>
        </p:txBody>
      </p:sp>
      <p:sp>
        <p:nvSpPr>
          <p:cNvPr id="9231" name="TextBox 22"/>
          <p:cNvSpPr txBox="1">
            <a:spLocks noChangeArrowheads="1"/>
          </p:cNvSpPr>
          <p:nvPr/>
        </p:nvSpPr>
        <p:spPr bwMode="auto">
          <a:xfrm>
            <a:off x="7529234" y="4930447"/>
            <a:ext cx="738799" cy="357948"/>
          </a:xfrm>
          <a:prstGeom prst="rect">
            <a:avLst/>
          </a:prstGeom>
          <a:noFill/>
          <a:ln w="9525">
            <a:noFill/>
            <a:miter lim="800000"/>
            <a:headEnd/>
            <a:tailEnd/>
          </a:ln>
        </p:spPr>
        <p:txBody>
          <a:bodyPr lIns="80165" tIns="40083" rIns="80165" bIns="40083">
            <a:spAutoFit/>
          </a:bodyPr>
          <a:lstStyle/>
          <a:p>
            <a:r>
              <a:rPr lang="en-GB">
                <a:solidFill>
                  <a:srgbClr val="FF0000"/>
                </a:solidFill>
              </a:rPr>
              <a:t>Low</a:t>
            </a:r>
          </a:p>
        </p:txBody>
      </p:sp>
      <p:sp>
        <p:nvSpPr>
          <p:cNvPr id="9232" name="TextBox 24"/>
          <p:cNvSpPr txBox="1">
            <a:spLocks noChangeArrowheads="1"/>
          </p:cNvSpPr>
          <p:nvPr/>
        </p:nvSpPr>
        <p:spPr bwMode="auto">
          <a:xfrm>
            <a:off x="875967" y="5192445"/>
            <a:ext cx="801271" cy="357948"/>
          </a:xfrm>
          <a:prstGeom prst="rect">
            <a:avLst/>
          </a:prstGeom>
          <a:noFill/>
          <a:ln w="9525">
            <a:noFill/>
            <a:miter lim="800000"/>
            <a:headEnd/>
            <a:tailEnd/>
          </a:ln>
        </p:spPr>
        <p:txBody>
          <a:bodyPr lIns="80165" tIns="40083" rIns="80165" bIns="40083">
            <a:spAutoFit/>
          </a:bodyPr>
          <a:lstStyle/>
          <a:p>
            <a:r>
              <a:rPr lang="en-GB"/>
              <a:t>High</a:t>
            </a:r>
          </a:p>
        </p:txBody>
      </p:sp>
      <p:sp>
        <p:nvSpPr>
          <p:cNvPr id="17" name="Notched Right Arrow 16"/>
          <p:cNvSpPr>
            <a:spLocks noChangeArrowheads="1"/>
          </p:cNvSpPr>
          <p:nvPr/>
        </p:nvSpPr>
        <p:spPr bwMode="auto">
          <a:xfrm rot="-2460000">
            <a:off x="2033057" y="1970740"/>
            <a:ext cx="4681325" cy="2807116"/>
          </a:xfrm>
          <a:prstGeom prst="notchedRightArrow">
            <a:avLst>
              <a:gd name="adj1" fmla="val 50000"/>
              <a:gd name="adj2" fmla="val 50011"/>
            </a:avLst>
          </a:prstGeom>
          <a:solidFill>
            <a:schemeClr val="accent1"/>
          </a:solidFill>
          <a:ln w="9525" algn="ctr">
            <a:solidFill>
              <a:schemeClr val="tx1"/>
            </a:solidFill>
            <a:round/>
            <a:headEnd/>
            <a:tailEnd/>
          </a:ln>
        </p:spPr>
        <p:txBody>
          <a:bodyPr lIns="80165" tIns="40083" rIns="80165" bIns="40083"/>
          <a:lstStyle/>
          <a:p>
            <a:pPr eaLnBrk="0" hangingPunct="0"/>
            <a:endParaRPr lang="en-GB"/>
          </a:p>
        </p:txBody>
      </p:sp>
      <p:sp>
        <p:nvSpPr>
          <p:cNvPr id="9234" name="TextBox 17"/>
          <p:cNvSpPr txBox="1">
            <a:spLocks noChangeArrowheads="1"/>
          </p:cNvSpPr>
          <p:nvPr/>
        </p:nvSpPr>
        <p:spPr bwMode="auto">
          <a:xfrm rot="-2400000">
            <a:off x="3201012" y="2869017"/>
            <a:ext cx="2561352" cy="529753"/>
          </a:xfrm>
          <a:prstGeom prst="rect">
            <a:avLst/>
          </a:prstGeom>
          <a:noFill/>
          <a:ln w="9525">
            <a:noFill/>
            <a:miter lim="800000"/>
            <a:headEnd/>
            <a:tailEnd/>
          </a:ln>
        </p:spPr>
        <p:txBody>
          <a:bodyPr lIns="80165" tIns="40083" rIns="80165" bIns="40083">
            <a:spAutoFit/>
          </a:bodyPr>
          <a:lstStyle/>
          <a:p>
            <a:r>
              <a:rPr lang="en-GB" sz="2800" b="1" dirty="0"/>
              <a:t>Entropy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endParaRPr lang="en-GB" dirty="0"/>
          </a:p>
        </p:txBody>
      </p:sp>
      <p:cxnSp>
        <p:nvCxnSpPr>
          <p:cNvPr id="10243" name="Straight Arrow Connector 15"/>
          <p:cNvCxnSpPr>
            <a:cxnSpLocks noChangeShapeType="1"/>
          </p:cNvCxnSpPr>
          <p:nvPr/>
        </p:nvCxnSpPr>
        <p:spPr bwMode="auto">
          <a:xfrm flipV="1">
            <a:off x="1677238" y="882443"/>
            <a:ext cx="0" cy="4310003"/>
          </a:xfrm>
          <a:prstGeom prst="straightConnector1">
            <a:avLst/>
          </a:prstGeom>
          <a:noFill/>
          <a:ln w="41275" algn="ctr">
            <a:solidFill>
              <a:srgbClr val="00B050"/>
            </a:solidFill>
            <a:round/>
            <a:headEnd/>
            <a:tailEnd type="arrow" w="med" len="med"/>
          </a:ln>
        </p:spPr>
      </p:cxnSp>
      <p:cxnSp>
        <p:nvCxnSpPr>
          <p:cNvPr id="10244" name="Straight Arrow Connector 17"/>
          <p:cNvCxnSpPr>
            <a:cxnSpLocks noChangeShapeType="1"/>
          </p:cNvCxnSpPr>
          <p:nvPr/>
        </p:nvCxnSpPr>
        <p:spPr bwMode="auto">
          <a:xfrm>
            <a:off x="1677238" y="5192445"/>
            <a:ext cx="5667297" cy="0"/>
          </a:xfrm>
          <a:prstGeom prst="straightConnector1">
            <a:avLst/>
          </a:prstGeom>
          <a:noFill/>
          <a:ln w="41275" algn="ctr">
            <a:solidFill>
              <a:srgbClr val="FF0000"/>
            </a:solidFill>
            <a:round/>
            <a:headEnd/>
            <a:tailEnd type="arrow" w="med" len="med"/>
          </a:ln>
        </p:spPr>
      </p:cxnSp>
      <p:sp>
        <p:nvSpPr>
          <p:cNvPr id="10245" name="Freeform 8"/>
          <p:cNvSpPr>
            <a:spLocks/>
          </p:cNvSpPr>
          <p:nvPr/>
        </p:nvSpPr>
        <p:spPr bwMode="auto">
          <a:xfrm>
            <a:off x="1712548" y="2759611"/>
            <a:ext cx="2674073" cy="2366615"/>
          </a:xfrm>
          <a:custGeom>
            <a:avLst/>
            <a:gdLst>
              <a:gd name="T0" fmla="*/ 0 w 3131046"/>
              <a:gd name="T1" fmla="*/ 0 h 2743200"/>
              <a:gd name="T2" fmla="*/ 31008 w 3131046"/>
              <a:gd name="T3" fmla="*/ 28745 h 2743200"/>
              <a:gd name="T4" fmla="*/ 93024 w 3131046"/>
              <a:gd name="T5" fmla="*/ 38329 h 2743200"/>
              <a:gd name="T6" fmla="*/ 310082 w 3131046"/>
              <a:gd name="T7" fmla="*/ 28745 h 2743200"/>
              <a:gd name="T8" fmla="*/ 558148 w 3131046"/>
              <a:gd name="T9" fmla="*/ 19165 h 2743200"/>
              <a:gd name="T10" fmla="*/ 883736 w 3131046"/>
              <a:gd name="T11" fmla="*/ 38329 h 2743200"/>
              <a:gd name="T12" fmla="*/ 945751 w 3131046"/>
              <a:gd name="T13" fmla="*/ 57492 h 2743200"/>
              <a:gd name="T14" fmla="*/ 992264 w 3131046"/>
              <a:gd name="T15" fmla="*/ 67074 h 2743200"/>
              <a:gd name="T16" fmla="*/ 1038776 w 3131046"/>
              <a:gd name="T17" fmla="*/ 86239 h 2743200"/>
              <a:gd name="T18" fmla="*/ 1162810 w 3131046"/>
              <a:gd name="T19" fmla="*/ 143733 h 2743200"/>
              <a:gd name="T20" fmla="*/ 1302347 w 3131046"/>
              <a:gd name="T21" fmla="*/ 172479 h 2743200"/>
              <a:gd name="T22" fmla="*/ 1348861 w 3131046"/>
              <a:gd name="T23" fmla="*/ 182062 h 2743200"/>
              <a:gd name="T24" fmla="*/ 1441885 w 3131046"/>
              <a:gd name="T25" fmla="*/ 210806 h 2743200"/>
              <a:gd name="T26" fmla="*/ 1534910 w 3131046"/>
              <a:gd name="T27" fmla="*/ 249134 h 2743200"/>
              <a:gd name="T28" fmla="*/ 1627933 w 3131046"/>
              <a:gd name="T29" fmla="*/ 268298 h 2743200"/>
              <a:gd name="T30" fmla="*/ 1969022 w 3131046"/>
              <a:gd name="T31" fmla="*/ 287464 h 2743200"/>
              <a:gd name="T32" fmla="*/ 2062047 w 3131046"/>
              <a:gd name="T33" fmla="*/ 325791 h 2743200"/>
              <a:gd name="T34" fmla="*/ 2108559 w 3131046"/>
              <a:gd name="T35" fmla="*/ 344956 h 2743200"/>
              <a:gd name="T36" fmla="*/ 2170576 w 3131046"/>
              <a:gd name="T37" fmla="*/ 402451 h 2743200"/>
              <a:gd name="T38" fmla="*/ 2186080 w 3131046"/>
              <a:gd name="T39" fmla="*/ 431194 h 2743200"/>
              <a:gd name="T40" fmla="*/ 2248098 w 3131046"/>
              <a:gd name="T41" fmla="*/ 440778 h 2743200"/>
              <a:gd name="T42" fmla="*/ 2294608 w 3131046"/>
              <a:gd name="T43" fmla="*/ 450359 h 2743200"/>
              <a:gd name="T44" fmla="*/ 2387633 w 3131046"/>
              <a:gd name="T45" fmla="*/ 488688 h 2743200"/>
              <a:gd name="T46" fmla="*/ 2480659 w 3131046"/>
              <a:gd name="T47" fmla="*/ 536599 h 2743200"/>
              <a:gd name="T48" fmla="*/ 2542674 w 3131046"/>
              <a:gd name="T49" fmla="*/ 594091 h 2743200"/>
              <a:gd name="T50" fmla="*/ 2558178 w 3131046"/>
              <a:gd name="T51" fmla="*/ 622837 h 2743200"/>
              <a:gd name="T52" fmla="*/ 2589184 w 3131046"/>
              <a:gd name="T53" fmla="*/ 651583 h 2743200"/>
              <a:gd name="T54" fmla="*/ 2620196 w 3131046"/>
              <a:gd name="T55" fmla="*/ 728241 h 2743200"/>
              <a:gd name="T56" fmla="*/ 2651202 w 3131046"/>
              <a:gd name="T57" fmla="*/ 785734 h 2743200"/>
              <a:gd name="T58" fmla="*/ 2666708 w 3131046"/>
              <a:gd name="T59" fmla="*/ 833645 h 2743200"/>
              <a:gd name="T60" fmla="*/ 2713217 w 3131046"/>
              <a:gd name="T61" fmla="*/ 843227 h 2743200"/>
              <a:gd name="T62" fmla="*/ 2837253 w 3131046"/>
              <a:gd name="T63" fmla="*/ 862391 h 2743200"/>
              <a:gd name="T64" fmla="*/ 2899268 w 3131046"/>
              <a:gd name="T65" fmla="*/ 871973 h 2743200"/>
              <a:gd name="T66" fmla="*/ 2914772 w 3131046"/>
              <a:gd name="T67" fmla="*/ 939047 h 2743200"/>
              <a:gd name="T68" fmla="*/ 2930276 w 3131046"/>
              <a:gd name="T69" fmla="*/ 967794 h 2743200"/>
              <a:gd name="T70" fmla="*/ 2961282 w 3131046"/>
              <a:gd name="T71" fmla="*/ 1101943 h 2743200"/>
              <a:gd name="T72" fmla="*/ 2976786 w 3131046"/>
              <a:gd name="T73" fmla="*/ 1130692 h 2743200"/>
              <a:gd name="T74" fmla="*/ 3023301 w 3131046"/>
              <a:gd name="T75" fmla="*/ 1207348 h 2743200"/>
              <a:gd name="T76" fmla="*/ 3038805 w 3131046"/>
              <a:gd name="T77" fmla="*/ 1274422 h 2743200"/>
              <a:gd name="T78" fmla="*/ 3069813 w 3131046"/>
              <a:gd name="T79" fmla="*/ 1312750 h 2743200"/>
              <a:gd name="T80" fmla="*/ 3069813 w 3131046"/>
              <a:gd name="T81" fmla="*/ 1667289 h 274320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31046"/>
              <a:gd name="T124" fmla="*/ 0 h 2743200"/>
              <a:gd name="T125" fmla="*/ 3131046 w 3131046"/>
              <a:gd name="T126" fmla="*/ 2743200 h 274320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31046" h="2743200">
                <a:moveTo>
                  <a:pt x="0" y="0"/>
                </a:moveTo>
                <a:cubicBezTo>
                  <a:pt x="10510" y="15765"/>
                  <a:pt x="15766" y="36786"/>
                  <a:pt x="31531" y="47296"/>
                </a:cubicBezTo>
                <a:cubicBezTo>
                  <a:pt x="49560" y="59315"/>
                  <a:pt x="72925" y="63062"/>
                  <a:pt x="94593" y="63062"/>
                </a:cubicBezTo>
                <a:cubicBezTo>
                  <a:pt x="168353" y="63062"/>
                  <a:pt x="241714" y="52202"/>
                  <a:pt x="315310" y="47296"/>
                </a:cubicBezTo>
                <a:lnTo>
                  <a:pt x="567558" y="31531"/>
                </a:lnTo>
                <a:cubicBezTo>
                  <a:pt x="596686" y="33351"/>
                  <a:pt x="816669" y="35740"/>
                  <a:pt x="898634" y="63062"/>
                </a:cubicBezTo>
                <a:cubicBezTo>
                  <a:pt x="920930" y="70494"/>
                  <a:pt x="940094" y="85335"/>
                  <a:pt x="961696" y="94593"/>
                </a:cubicBezTo>
                <a:cubicBezTo>
                  <a:pt x="976971" y="101139"/>
                  <a:pt x="993227" y="105103"/>
                  <a:pt x="1008993" y="110358"/>
                </a:cubicBezTo>
                <a:cubicBezTo>
                  <a:pt x="1024758" y="120868"/>
                  <a:pt x="1041494" y="130052"/>
                  <a:pt x="1056289" y="141889"/>
                </a:cubicBezTo>
                <a:cubicBezTo>
                  <a:pt x="1109647" y="184577"/>
                  <a:pt x="1088119" y="205052"/>
                  <a:pt x="1182413" y="236483"/>
                </a:cubicBezTo>
                <a:lnTo>
                  <a:pt x="1324303" y="283779"/>
                </a:lnTo>
                <a:cubicBezTo>
                  <a:pt x="1340069" y="289034"/>
                  <a:pt x="1357773" y="290327"/>
                  <a:pt x="1371600" y="299545"/>
                </a:cubicBezTo>
                <a:cubicBezTo>
                  <a:pt x="1432723" y="340294"/>
                  <a:pt x="1400921" y="325084"/>
                  <a:pt x="1466193" y="346841"/>
                </a:cubicBezTo>
                <a:cubicBezTo>
                  <a:pt x="1497724" y="367862"/>
                  <a:pt x="1524835" y="397919"/>
                  <a:pt x="1560786" y="409903"/>
                </a:cubicBezTo>
                <a:lnTo>
                  <a:pt x="1655379" y="441434"/>
                </a:lnTo>
                <a:cubicBezTo>
                  <a:pt x="1797533" y="488819"/>
                  <a:pt x="1686066" y="456326"/>
                  <a:pt x="2002220" y="472965"/>
                </a:cubicBezTo>
                <a:lnTo>
                  <a:pt x="2096813" y="536027"/>
                </a:lnTo>
                <a:lnTo>
                  <a:pt x="2144110" y="567558"/>
                </a:lnTo>
                <a:cubicBezTo>
                  <a:pt x="2165131" y="599089"/>
                  <a:pt x="2195188" y="626201"/>
                  <a:pt x="2207172" y="662152"/>
                </a:cubicBezTo>
                <a:cubicBezTo>
                  <a:pt x="2212427" y="677917"/>
                  <a:pt x="2209961" y="699067"/>
                  <a:pt x="2222938" y="709448"/>
                </a:cubicBezTo>
                <a:cubicBezTo>
                  <a:pt x="2239858" y="722984"/>
                  <a:pt x="2265166" y="719261"/>
                  <a:pt x="2286000" y="725214"/>
                </a:cubicBezTo>
                <a:cubicBezTo>
                  <a:pt x="2301979" y="729779"/>
                  <a:pt x="2317531" y="735724"/>
                  <a:pt x="2333296" y="740979"/>
                </a:cubicBezTo>
                <a:lnTo>
                  <a:pt x="2427889" y="804041"/>
                </a:lnTo>
                <a:cubicBezTo>
                  <a:pt x="2469933" y="832070"/>
                  <a:pt x="2489798" y="840846"/>
                  <a:pt x="2522482" y="882869"/>
                </a:cubicBezTo>
                <a:cubicBezTo>
                  <a:pt x="2545748" y="912782"/>
                  <a:pt x="2585545" y="977462"/>
                  <a:pt x="2585545" y="977462"/>
                </a:cubicBezTo>
                <a:cubicBezTo>
                  <a:pt x="2590800" y="993227"/>
                  <a:pt x="2593878" y="1009894"/>
                  <a:pt x="2601310" y="1024758"/>
                </a:cubicBezTo>
                <a:cubicBezTo>
                  <a:pt x="2609784" y="1041706"/>
                  <a:pt x="2626366" y="1054248"/>
                  <a:pt x="2632841" y="1072055"/>
                </a:cubicBezTo>
                <a:cubicBezTo>
                  <a:pt x="2647650" y="1112781"/>
                  <a:pt x="2650668" y="1157068"/>
                  <a:pt x="2664372" y="1198179"/>
                </a:cubicBezTo>
                <a:cubicBezTo>
                  <a:pt x="2674882" y="1229710"/>
                  <a:pt x="2687158" y="1260707"/>
                  <a:pt x="2695903" y="1292772"/>
                </a:cubicBezTo>
                <a:cubicBezTo>
                  <a:pt x="2702954" y="1318624"/>
                  <a:pt x="2696805" y="1349304"/>
                  <a:pt x="2711669" y="1371600"/>
                </a:cubicBezTo>
                <a:cubicBezTo>
                  <a:pt x="2720887" y="1385427"/>
                  <a:pt x="2742932" y="1382993"/>
                  <a:pt x="2758965" y="1387365"/>
                </a:cubicBezTo>
                <a:cubicBezTo>
                  <a:pt x="2800773" y="1398767"/>
                  <a:pt x="2843048" y="1408386"/>
                  <a:pt x="2885089" y="1418896"/>
                </a:cubicBezTo>
                <a:lnTo>
                  <a:pt x="2948151" y="1434662"/>
                </a:lnTo>
                <a:cubicBezTo>
                  <a:pt x="2953406" y="1471448"/>
                  <a:pt x="2956629" y="1508583"/>
                  <a:pt x="2963917" y="1545021"/>
                </a:cubicBezTo>
                <a:cubicBezTo>
                  <a:pt x="2967176" y="1561316"/>
                  <a:pt x="2976709" y="1575967"/>
                  <a:pt x="2979682" y="1592317"/>
                </a:cubicBezTo>
                <a:cubicBezTo>
                  <a:pt x="3003540" y="1723535"/>
                  <a:pt x="2985369" y="1696736"/>
                  <a:pt x="3011213" y="1813034"/>
                </a:cubicBezTo>
                <a:cubicBezTo>
                  <a:pt x="3014818" y="1829257"/>
                  <a:pt x="3022413" y="1844352"/>
                  <a:pt x="3026979" y="1860331"/>
                </a:cubicBezTo>
                <a:cubicBezTo>
                  <a:pt x="3055601" y="1960504"/>
                  <a:pt x="3025294" y="1888491"/>
                  <a:pt x="3074276" y="1986455"/>
                </a:cubicBezTo>
                <a:cubicBezTo>
                  <a:pt x="3079531" y="2023241"/>
                  <a:pt x="3080264" y="2060964"/>
                  <a:pt x="3090041" y="2096814"/>
                </a:cubicBezTo>
                <a:cubicBezTo>
                  <a:pt x="3096225" y="2119488"/>
                  <a:pt x="3120427" y="2136402"/>
                  <a:pt x="3121572" y="2159876"/>
                </a:cubicBezTo>
                <a:cubicBezTo>
                  <a:pt x="3131046" y="2354086"/>
                  <a:pt x="3121572" y="2548759"/>
                  <a:pt x="3121572" y="2743200"/>
                </a:cubicBez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10246" name="Freeform 9"/>
          <p:cNvSpPr>
            <a:spLocks/>
          </p:cNvSpPr>
          <p:nvPr/>
        </p:nvSpPr>
        <p:spPr bwMode="auto">
          <a:xfrm>
            <a:off x="1738352" y="4082555"/>
            <a:ext cx="1203265" cy="1114209"/>
          </a:xfrm>
          <a:custGeom>
            <a:avLst/>
            <a:gdLst>
              <a:gd name="T0" fmla="*/ 0 w 1407326"/>
              <a:gd name="T1" fmla="*/ 0 h 1229711"/>
              <a:gd name="T2" fmla="*/ 125477 w 1407326"/>
              <a:gd name="T3" fmla="*/ 62611 h 1229711"/>
              <a:gd name="T4" fmla="*/ 172534 w 1407326"/>
              <a:gd name="T5" fmla="*/ 78261 h 1229711"/>
              <a:gd name="T6" fmla="*/ 329384 w 1407326"/>
              <a:gd name="T7" fmla="*/ 109566 h 1229711"/>
              <a:gd name="T8" fmla="*/ 423494 w 1407326"/>
              <a:gd name="T9" fmla="*/ 140870 h 1229711"/>
              <a:gd name="T10" fmla="*/ 548973 w 1407326"/>
              <a:gd name="T11" fmla="*/ 156522 h 1229711"/>
              <a:gd name="T12" fmla="*/ 768562 w 1407326"/>
              <a:gd name="T13" fmla="*/ 187826 h 1229711"/>
              <a:gd name="T14" fmla="*/ 799931 w 1407326"/>
              <a:gd name="T15" fmla="*/ 234782 h 1229711"/>
              <a:gd name="T16" fmla="*/ 894040 w 1407326"/>
              <a:gd name="T17" fmla="*/ 328695 h 1229711"/>
              <a:gd name="T18" fmla="*/ 909726 w 1407326"/>
              <a:gd name="T19" fmla="*/ 375652 h 1229711"/>
              <a:gd name="T20" fmla="*/ 956780 w 1407326"/>
              <a:gd name="T21" fmla="*/ 406955 h 1229711"/>
              <a:gd name="T22" fmla="*/ 1082261 w 1407326"/>
              <a:gd name="T23" fmla="*/ 406955 h 1229711"/>
              <a:gd name="T24" fmla="*/ 1097946 w 1407326"/>
              <a:gd name="T25" fmla="*/ 453911 h 1229711"/>
              <a:gd name="T26" fmla="*/ 1129316 w 1407326"/>
              <a:gd name="T27" fmla="*/ 485216 h 1229711"/>
              <a:gd name="T28" fmla="*/ 1160686 w 1407326"/>
              <a:gd name="T29" fmla="*/ 547825 h 1229711"/>
              <a:gd name="T30" fmla="*/ 1192056 w 1407326"/>
              <a:gd name="T31" fmla="*/ 673041 h 1229711"/>
              <a:gd name="T32" fmla="*/ 1207741 w 1407326"/>
              <a:gd name="T33" fmla="*/ 782604 h 1229711"/>
              <a:gd name="T34" fmla="*/ 1270481 w 1407326"/>
              <a:gd name="T35" fmla="*/ 923474 h 1229711"/>
              <a:gd name="T36" fmla="*/ 1380275 w 1407326"/>
              <a:gd name="T37" fmla="*/ 986082 h 1229711"/>
              <a:gd name="T38" fmla="*/ 1395960 w 1407326"/>
              <a:gd name="T39" fmla="*/ 1033040 h 1229711"/>
              <a:gd name="T40" fmla="*/ 1395960 w 1407326"/>
              <a:gd name="T41" fmla="*/ 1220866 h 1229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7326"/>
              <a:gd name="T64" fmla="*/ 0 h 1229711"/>
              <a:gd name="T65" fmla="*/ 1407326 w 1407326"/>
              <a:gd name="T66" fmla="*/ 1229711 h 12297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7326" h="1229711">
                <a:moveTo>
                  <a:pt x="0" y="0"/>
                </a:moveTo>
                <a:cubicBezTo>
                  <a:pt x="52182" y="78273"/>
                  <a:pt x="7916" y="36794"/>
                  <a:pt x="126124" y="63063"/>
                </a:cubicBezTo>
                <a:cubicBezTo>
                  <a:pt x="142346" y="66668"/>
                  <a:pt x="157198" y="75223"/>
                  <a:pt x="173420" y="78828"/>
                </a:cubicBezTo>
                <a:cubicBezTo>
                  <a:pt x="282980" y="103175"/>
                  <a:pt x="241343" y="83440"/>
                  <a:pt x="331076" y="110359"/>
                </a:cubicBezTo>
                <a:cubicBezTo>
                  <a:pt x="362911" y="119909"/>
                  <a:pt x="392689" y="137767"/>
                  <a:pt x="425669" y="141890"/>
                </a:cubicBezTo>
                <a:lnTo>
                  <a:pt x="551793" y="157656"/>
                </a:lnTo>
                <a:cubicBezTo>
                  <a:pt x="593166" y="281777"/>
                  <a:pt x="534742" y="157485"/>
                  <a:pt x="772510" y="189187"/>
                </a:cubicBezTo>
                <a:cubicBezTo>
                  <a:pt x="791291" y="191691"/>
                  <a:pt x="793531" y="220718"/>
                  <a:pt x="804041" y="236483"/>
                </a:cubicBezTo>
                <a:cubicBezTo>
                  <a:pt x="836382" y="398182"/>
                  <a:pt x="782212" y="253461"/>
                  <a:pt x="898634" y="331076"/>
                </a:cubicBezTo>
                <a:cubicBezTo>
                  <a:pt x="912461" y="340294"/>
                  <a:pt x="904019" y="365396"/>
                  <a:pt x="914400" y="378373"/>
                </a:cubicBezTo>
                <a:cubicBezTo>
                  <a:pt x="926236" y="393169"/>
                  <a:pt x="945931" y="399394"/>
                  <a:pt x="961696" y="409904"/>
                </a:cubicBezTo>
                <a:cubicBezTo>
                  <a:pt x="1006884" y="394841"/>
                  <a:pt x="1037087" y="376082"/>
                  <a:pt x="1087820" y="409904"/>
                </a:cubicBezTo>
                <a:cubicBezTo>
                  <a:pt x="1101647" y="419122"/>
                  <a:pt x="1095036" y="442950"/>
                  <a:pt x="1103586" y="457200"/>
                </a:cubicBezTo>
                <a:cubicBezTo>
                  <a:pt x="1111234" y="469946"/>
                  <a:pt x="1126872" y="476364"/>
                  <a:pt x="1135117" y="488732"/>
                </a:cubicBezTo>
                <a:cubicBezTo>
                  <a:pt x="1148153" y="508287"/>
                  <a:pt x="1157390" y="530192"/>
                  <a:pt x="1166648" y="551794"/>
                </a:cubicBezTo>
                <a:cubicBezTo>
                  <a:pt x="1183261" y="590558"/>
                  <a:pt x="1191450" y="637543"/>
                  <a:pt x="1198179" y="677918"/>
                </a:cubicBezTo>
                <a:cubicBezTo>
                  <a:pt x="1204288" y="714572"/>
                  <a:pt x="1205589" y="752068"/>
                  <a:pt x="1213945" y="788276"/>
                </a:cubicBezTo>
                <a:cubicBezTo>
                  <a:pt x="1233810" y="874358"/>
                  <a:pt x="1237106" y="870314"/>
                  <a:pt x="1277007" y="930166"/>
                </a:cubicBezTo>
                <a:cubicBezTo>
                  <a:pt x="1312496" y="1036638"/>
                  <a:pt x="1257883" y="919239"/>
                  <a:pt x="1387365" y="993228"/>
                </a:cubicBezTo>
                <a:cubicBezTo>
                  <a:pt x="1401794" y="1001473"/>
                  <a:pt x="1402026" y="1023943"/>
                  <a:pt x="1403131" y="1040525"/>
                </a:cubicBezTo>
                <a:cubicBezTo>
                  <a:pt x="1407326" y="1103447"/>
                  <a:pt x="1403131" y="1166649"/>
                  <a:pt x="1403131" y="1229711"/>
                </a:cubicBez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10247" name="Freeform 12"/>
          <p:cNvSpPr>
            <a:spLocks/>
          </p:cNvSpPr>
          <p:nvPr/>
        </p:nvSpPr>
        <p:spPr bwMode="auto">
          <a:xfrm>
            <a:off x="4652806" y="843574"/>
            <a:ext cx="2644196" cy="1360372"/>
          </a:xfrm>
          <a:custGeom>
            <a:avLst/>
            <a:gdLst>
              <a:gd name="T0" fmla="*/ 0 w 3090042"/>
              <a:gd name="T1" fmla="*/ 0 h 1501081"/>
              <a:gd name="T2" fmla="*/ 15802 w 3090042"/>
              <a:gd name="T3" fmla="*/ 141133 h 1501081"/>
              <a:gd name="T4" fmla="*/ 47414 w 3090042"/>
              <a:gd name="T5" fmla="*/ 188177 h 1501081"/>
              <a:gd name="T6" fmla="*/ 189637 w 3090042"/>
              <a:gd name="T7" fmla="*/ 266582 h 1501081"/>
              <a:gd name="T8" fmla="*/ 237050 w 3090042"/>
              <a:gd name="T9" fmla="*/ 297944 h 1501081"/>
              <a:gd name="T10" fmla="*/ 268653 w 3090042"/>
              <a:gd name="T11" fmla="*/ 344989 h 1501081"/>
              <a:gd name="T12" fmla="*/ 410885 w 3090042"/>
              <a:gd name="T13" fmla="*/ 423395 h 1501081"/>
              <a:gd name="T14" fmla="*/ 489901 w 3090042"/>
              <a:gd name="T15" fmla="*/ 470439 h 1501081"/>
              <a:gd name="T16" fmla="*/ 600523 w 3090042"/>
              <a:gd name="T17" fmla="*/ 595889 h 1501081"/>
              <a:gd name="T18" fmla="*/ 663736 w 3090042"/>
              <a:gd name="T19" fmla="*/ 642933 h 1501081"/>
              <a:gd name="T20" fmla="*/ 758554 w 3090042"/>
              <a:gd name="T21" fmla="*/ 705658 h 1501081"/>
              <a:gd name="T22" fmla="*/ 821769 w 3090042"/>
              <a:gd name="T23" fmla="*/ 752702 h 1501081"/>
              <a:gd name="T24" fmla="*/ 869180 w 3090042"/>
              <a:gd name="T25" fmla="*/ 784064 h 1501081"/>
              <a:gd name="T26" fmla="*/ 948195 w 3090042"/>
              <a:gd name="T27" fmla="*/ 878152 h 1501081"/>
              <a:gd name="T28" fmla="*/ 964000 w 3090042"/>
              <a:gd name="T29" fmla="*/ 925197 h 1501081"/>
              <a:gd name="T30" fmla="*/ 1011408 w 3090042"/>
              <a:gd name="T31" fmla="*/ 1113373 h 1501081"/>
              <a:gd name="T32" fmla="*/ 1043016 w 3090042"/>
              <a:gd name="T33" fmla="*/ 1207460 h 1501081"/>
              <a:gd name="T34" fmla="*/ 1074623 w 3090042"/>
              <a:gd name="T35" fmla="*/ 1254505 h 1501081"/>
              <a:gd name="T36" fmla="*/ 1153638 w 3090042"/>
              <a:gd name="T37" fmla="*/ 1348591 h 1501081"/>
              <a:gd name="T38" fmla="*/ 1232655 w 3090042"/>
              <a:gd name="T39" fmla="*/ 1364274 h 1501081"/>
              <a:gd name="T40" fmla="*/ 1517113 w 3090042"/>
              <a:gd name="T41" fmla="*/ 1395636 h 1501081"/>
              <a:gd name="T42" fmla="*/ 1564523 w 3090042"/>
              <a:gd name="T43" fmla="*/ 1411316 h 1501081"/>
              <a:gd name="T44" fmla="*/ 1722555 w 3090042"/>
              <a:gd name="T45" fmla="*/ 1442680 h 1501081"/>
              <a:gd name="T46" fmla="*/ 1896391 w 3090042"/>
              <a:gd name="T47" fmla="*/ 1458361 h 1501081"/>
              <a:gd name="T48" fmla="*/ 1991210 w 3090042"/>
              <a:gd name="T49" fmla="*/ 1427001 h 1501081"/>
              <a:gd name="T50" fmla="*/ 2038618 w 3090042"/>
              <a:gd name="T51" fmla="*/ 1411316 h 1501081"/>
              <a:gd name="T52" fmla="*/ 2086029 w 3090042"/>
              <a:gd name="T53" fmla="*/ 1395636 h 1501081"/>
              <a:gd name="T54" fmla="*/ 2149241 w 3090042"/>
              <a:gd name="T55" fmla="*/ 1364274 h 1501081"/>
              <a:gd name="T56" fmla="*/ 2212452 w 3090042"/>
              <a:gd name="T57" fmla="*/ 1348591 h 1501081"/>
              <a:gd name="T58" fmla="*/ 2259865 w 3090042"/>
              <a:gd name="T59" fmla="*/ 1317231 h 1501081"/>
              <a:gd name="T60" fmla="*/ 2307275 w 3090042"/>
              <a:gd name="T61" fmla="*/ 1301548 h 1501081"/>
              <a:gd name="T62" fmla="*/ 2402092 w 3090042"/>
              <a:gd name="T63" fmla="*/ 1238823 h 1501081"/>
              <a:gd name="T64" fmla="*/ 2560124 w 3090042"/>
              <a:gd name="T65" fmla="*/ 1254505 h 1501081"/>
              <a:gd name="T66" fmla="*/ 2607535 w 3090042"/>
              <a:gd name="T67" fmla="*/ 1285867 h 1501081"/>
              <a:gd name="T68" fmla="*/ 2654943 w 3090042"/>
              <a:gd name="T69" fmla="*/ 1301548 h 1501081"/>
              <a:gd name="T70" fmla="*/ 2718156 w 3090042"/>
              <a:gd name="T71" fmla="*/ 1332911 h 1501081"/>
              <a:gd name="T72" fmla="*/ 2797175 w 3090042"/>
              <a:gd name="T73" fmla="*/ 1411316 h 1501081"/>
              <a:gd name="T74" fmla="*/ 2860384 w 3090042"/>
              <a:gd name="T75" fmla="*/ 1395636 h 1501081"/>
              <a:gd name="T76" fmla="*/ 3002614 w 3090042"/>
              <a:gd name="T77" fmla="*/ 1285867 h 1501081"/>
              <a:gd name="T78" fmla="*/ 3097435 w 3090042"/>
              <a:gd name="T79" fmla="*/ 1238823 h 1501081"/>
              <a:gd name="T80" fmla="*/ 3065826 w 3090042"/>
              <a:gd name="T81" fmla="*/ 1285867 h 15010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90042"/>
              <a:gd name="T124" fmla="*/ 0 h 1501081"/>
              <a:gd name="T125" fmla="*/ 3090042 w 3090042"/>
              <a:gd name="T126" fmla="*/ 1501081 h 150108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90042" h="1501081">
                <a:moveTo>
                  <a:pt x="0" y="0"/>
                </a:moveTo>
                <a:cubicBezTo>
                  <a:pt x="5255" y="47296"/>
                  <a:pt x="4224" y="95722"/>
                  <a:pt x="15766" y="141889"/>
                </a:cubicBezTo>
                <a:cubicBezTo>
                  <a:pt x="20362" y="160271"/>
                  <a:pt x="33037" y="176709"/>
                  <a:pt x="47297" y="189186"/>
                </a:cubicBezTo>
                <a:cubicBezTo>
                  <a:pt x="114018" y="247567"/>
                  <a:pt x="124226" y="246360"/>
                  <a:pt x="189187" y="268013"/>
                </a:cubicBezTo>
                <a:cubicBezTo>
                  <a:pt x="204952" y="278523"/>
                  <a:pt x="223085" y="286146"/>
                  <a:pt x="236483" y="299544"/>
                </a:cubicBezTo>
                <a:cubicBezTo>
                  <a:pt x="249881" y="312942"/>
                  <a:pt x="253754" y="334364"/>
                  <a:pt x="268014" y="346841"/>
                </a:cubicBezTo>
                <a:cubicBezTo>
                  <a:pt x="334735" y="405222"/>
                  <a:pt x="344943" y="404015"/>
                  <a:pt x="409904" y="425668"/>
                </a:cubicBezTo>
                <a:cubicBezTo>
                  <a:pt x="544704" y="560472"/>
                  <a:pt x="325016" y="350179"/>
                  <a:pt x="488731" y="472965"/>
                </a:cubicBezTo>
                <a:cubicBezTo>
                  <a:pt x="693252" y="626356"/>
                  <a:pt x="489688" y="489687"/>
                  <a:pt x="599090" y="599089"/>
                </a:cubicBezTo>
                <a:cubicBezTo>
                  <a:pt x="617670" y="617669"/>
                  <a:pt x="640626" y="631318"/>
                  <a:pt x="662152" y="646386"/>
                </a:cubicBezTo>
                <a:cubicBezTo>
                  <a:pt x="693197" y="668118"/>
                  <a:pt x="726428" y="686711"/>
                  <a:pt x="756745" y="709448"/>
                </a:cubicBezTo>
                <a:cubicBezTo>
                  <a:pt x="777766" y="725213"/>
                  <a:pt x="798425" y="741472"/>
                  <a:pt x="819807" y="756744"/>
                </a:cubicBezTo>
                <a:cubicBezTo>
                  <a:pt x="835226" y="767757"/>
                  <a:pt x="852548" y="776145"/>
                  <a:pt x="867104" y="788275"/>
                </a:cubicBezTo>
                <a:cubicBezTo>
                  <a:pt x="896988" y="813178"/>
                  <a:pt x="928216" y="847438"/>
                  <a:pt x="945931" y="882868"/>
                </a:cubicBezTo>
                <a:cubicBezTo>
                  <a:pt x="953363" y="897732"/>
                  <a:pt x="956442" y="914399"/>
                  <a:pt x="961697" y="930165"/>
                </a:cubicBezTo>
                <a:cubicBezTo>
                  <a:pt x="984967" y="1093051"/>
                  <a:pt x="960995" y="987355"/>
                  <a:pt x="1008994" y="1119351"/>
                </a:cubicBezTo>
                <a:cubicBezTo>
                  <a:pt x="1020352" y="1150587"/>
                  <a:pt x="1022089" y="1186289"/>
                  <a:pt x="1040525" y="1213944"/>
                </a:cubicBezTo>
                <a:cubicBezTo>
                  <a:pt x="1051035" y="1229710"/>
                  <a:pt x="1062655" y="1244790"/>
                  <a:pt x="1072056" y="1261241"/>
                </a:cubicBezTo>
                <a:cubicBezTo>
                  <a:pt x="1101745" y="1313197"/>
                  <a:pt x="1092349" y="1333884"/>
                  <a:pt x="1150883" y="1355834"/>
                </a:cubicBezTo>
                <a:cubicBezTo>
                  <a:pt x="1175973" y="1365243"/>
                  <a:pt x="1203279" y="1367195"/>
                  <a:pt x="1229711" y="1371600"/>
                </a:cubicBezTo>
                <a:cubicBezTo>
                  <a:pt x="1344777" y="1390778"/>
                  <a:pt x="1385467" y="1391492"/>
                  <a:pt x="1513490" y="1403131"/>
                </a:cubicBezTo>
                <a:cubicBezTo>
                  <a:pt x="1529256" y="1408386"/>
                  <a:pt x="1544491" y="1415637"/>
                  <a:pt x="1560787" y="1418896"/>
                </a:cubicBezTo>
                <a:cubicBezTo>
                  <a:pt x="1741944" y="1455127"/>
                  <a:pt x="1611587" y="1414810"/>
                  <a:pt x="1718442" y="1450427"/>
                </a:cubicBezTo>
                <a:cubicBezTo>
                  <a:pt x="1794422" y="1501081"/>
                  <a:pt x="1761625" y="1494101"/>
                  <a:pt x="1891863" y="1466193"/>
                </a:cubicBezTo>
                <a:cubicBezTo>
                  <a:pt x="1924362" y="1459229"/>
                  <a:pt x="1954925" y="1445172"/>
                  <a:pt x="1986456" y="1434662"/>
                </a:cubicBezTo>
                <a:lnTo>
                  <a:pt x="2033752" y="1418896"/>
                </a:lnTo>
                <a:cubicBezTo>
                  <a:pt x="2049518" y="1413641"/>
                  <a:pt x="2066185" y="1410563"/>
                  <a:pt x="2081049" y="1403131"/>
                </a:cubicBezTo>
                <a:cubicBezTo>
                  <a:pt x="2102070" y="1392621"/>
                  <a:pt x="2122106" y="1379852"/>
                  <a:pt x="2144111" y="1371600"/>
                </a:cubicBezTo>
                <a:cubicBezTo>
                  <a:pt x="2164399" y="1363992"/>
                  <a:pt x="2186152" y="1361089"/>
                  <a:pt x="2207173" y="1355834"/>
                </a:cubicBezTo>
                <a:cubicBezTo>
                  <a:pt x="2222938" y="1345324"/>
                  <a:pt x="2237522" y="1332777"/>
                  <a:pt x="2254469" y="1324303"/>
                </a:cubicBezTo>
                <a:cubicBezTo>
                  <a:pt x="2269333" y="1316871"/>
                  <a:pt x="2287239" y="1316608"/>
                  <a:pt x="2301766" y="1308537"/>
                </a:cubicBezTo>
                <a:cubicBezTo>
                  <a:pt x="2334893" y="1290133"/>
                  <a:pt x="2396359" y="1245475"/>
                  <a:pt x="2396359" y="1245475"/>
                </a:cubicBezTo>
                <a:cubicBezTo>
                  <a:pt x="2448911" y="1250730"/>
                  <a:pt x="2502553" y="1249365"/>
                  <a:pt x="2554014" y="1261241"/>
                </a:cubicBezTo>
                <a:cubicBezTo>
                  <a:pt x="2572477" y="1265502"/>
                  <a:pt x="2584363" y="1284298"/>
                  <a:pt x="2601311" y="1292772"/>
                </a:cubicBezTo>
                <a:cubicBezTo>
                  <a:pt x="2616175" y="1300204"/>
                  <a:pt x="2633333" y="1301991"/>
                  <a:pt x="2648607" y="1308537"/>
                </a:cubicBezTo>
                <a:cubicBezTo>
                  <a:pt x="2670209" y="1317795"/>
                  <a:pt x="2690648" y="1329558"/>
                  <a:pt x="2711669" y="1340068"/>
                </a:cubicBezTo>
                <a:cubicBezTo>
                  <a:pt x="2729371" y="1366621"/>
                  <a:pt x="2751774" y="1413364"/>
                  <a:pt x="2790497" y="1418896"/>
                </a:cubicBezTo>
                <a:cubicBezTo>
                  <a:pt x="2811947" y="1421960"/>
                  <a:pt x="2832538" y="1408386"/>
                  <a:pt x="2853559" y="1403131"/>
                </a:cubicBezTo>
                <a:cubicBezTo>
                  <a:pt x="2927653" y="1329037"/>
                  <a:pt x="2882304" y="1368202"/>
                  <a:pt x="2995449" y="1292772"/>
                </a:cubicBezTo>
                <a:cubicBezTo>
                  <a:pt x="3056573" y="1252022"/>
                  <a:pt x="3024769" y="1267233"/>
                  <a:pt x="3090042" y="1245475"/>
                </a:cubicBezTo>
                <a:lnTo>
                  <a:pt x="3058511" y="1292772"/>
                </a:ln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10248" name="TextBox 13"/>
          <p:cNvSpPr txBox="1">
            <a:spLocks noChangeArrowheads="1"/>
          </p:cNvSpPr>
          <p:nvPr/>
        </p:nvSpPr>
        <p:spPr bwMode="auto">
          <a:xfrm>
            <a:off x="1799466" y="4474111"/>
            <a:ext cx="1109557" cy="357948"/>
          </a:xfrm>
          <a:prstGeom prst="rect">
            <a:avLst/>
          </a:prstGeom>
          <a:noFill/>
          <a:ln w="9525">
            <a:noFill/>
            <a:miter lim="800000"/>
            <a:headEnd/>
            <a:tailEnd/>
          </a:ln>
        </p:spPr>
        <p:txBody>
          <a:bodyPr lIns="80165" tIns="40083" rIns="80165" bIns="40083">
            <a:spAutoFit/>
          </a:bodyPr>
          <a:lstStyle/>
          <a:p>
            <a:r>
              <a:rPr lang="en-GB" b="1"/>
              <a:t>Simple</a:t>
            </a:r>
          </a:p>
        </p:txBody>
      </p:sp>
      <p:sp>
        <p:nvSpPr>
          <p:cNvPr id="10249" name="TextBox 14"/>
          <p:cNvSpPr txBox="1">
            <a:spLocks noChangeArrowheads="1"/>
          </p:cNvSpPr>
          <p:nvPr/>
        </p:nvSpPr>
        <p:spPr bwMode="auto">
          <a:xfrm>
            <a:off x="2785437" y="4016335"/>
            <a:ext cx="1787242" cy="357948"/>
          </a:xfrm>
          <a:prstGeom prst="rect">
            <a:avLst/>
          </a:prstGeom>
          <a:noFill/>
          <a:ln w="9525">
            <a:noFill/>
            <a:miter lim="800000"/>
            <a:headEnd/>
            <a:tailEnd/>
          </a:ln>
        </p:spPr>
        <p:txBody>
          <a:bodyPr lIns="80165" tIns="40083" rIns="80165" bIns="40083">
            <a:spAutoFit/>
          </a:bodyPr>
          <a:lstStyle/>
          <a:p>
            <a:r>
              <a:rPr lang="en-GB" b="1"/>
              <a:t>Complicated</a:t>
            </a:r>
          </a:p>
        </p:txBody>
      </p:sp>
      <p:sp>
        <p:nvSpPr>
          <p:cNvPr id="10250" name="TextBox 15"/>
          <p:cNvSpPr txBox="1">
            <a:spLocks noChangeArrowheads="1"/>
          </p:cNvSpPr>
          <p:nvPr/>
        </p:nvSpPr>
        <p:spPr bwMode="auto">
          <a:xfrm>
            <a:off x="4510207" y="2383889"/>
            <a:ext cx="1787242" cy="357948"/>
          </a:xfrm>
          <a:prstGeom prst="rect">
            <a:avLst/>
          </a:prstGeom>
          <a:noFill/>
          <a:ln w="9525">
            <a:noFill/>
            <a:miter lim="800000"/>
            <a:headEnd/>
            <a:tailEnd/>
          </a:ln>
        </p:spPr>
        <p:txBody>
          <a:bodyPr lIns="80165" tIns="40083" rIns="80165" bIns="40083">
            <a:spAutoFit/>
          </a:bodyPr>
          <a:lstStyle/>
          <a:p>
            <a:r>
              <a:rPr lang="en-GB" b="1"/>
              <a:t>Complex</a:t>
            </a:r>
          </a:p>
        </p:txBody>
      </p:sp>
      <p:sp>
        <p:nvSpPr>
          <p:cNvPr id="10251" name="TextBox 16"/>
          <p:cNvSpPr txBox="1">
            <a:spLocks noChangeArrowheads="1"/>
          </p:cNvSpPr>
          <p:nvPr/>
        </p:nvSpPr>
        <p:spPr bwMode="auto">
          <a:xfrm>
            <a:off x="5865579" y="1209219"/>
            <a:ext cx="985971" cy="357948"/>
          </a:xfrm>
          <a:prstGeom prst="rect">
            <a:avLst/>
          </a:prstGeom>
          <a:noFill/>
          <a:ln w="9525">
            <a:noFill/>
            <a:miter lim="800000"/>
            <a:headEnd/>
            <a:tailEnd/>
          </a:ln>
        </p:spPr>
        <p:txBody>
          <a:bodyPr lIns="80165" tIns="40083" rIns="80165" bIns="40083">
            <a:spAutoFit/>
          </a:bodyPr>
          <a:lstStyle/>
          <a:p>
            <a:r>
              <a:rPr lang="en-GB" b="1"/>
              <a:t>Chaos</a:t>
            </a:r>
          </a:p>
        </p:txBody>
      </p:sp>
      <p:sp>
        <p:nvSpPr>
          <p:cNvPr id="10252" name="TextBox 17"/>
          <p:cNvSpPr txBox="1">
            <a:spLocks noChangeArrowheads="1"/>
          </p:cNvSpPr>
          <p:nvPr/>
        </p:nvSpPr>
        <p:spPr bwMode="auto">
          <a:xfrm>
            <a:off x="4079693" y="5388223"/>
            <a:ext cx="2031698" cy="357948"/>
          </a:xfrm>
          <a:prstGeom prst="rect">
            <a:avLst/>
          </a:prstGeom>
          <a:noFill/>
          <a:ln w="9525">
            <a:noFill/>
            <a:miter lim="800000"/>
            <a:headEnd/>
            <a:tailEnd/>
          </a:ln>
        </p:spPr>
        <p:txBody>
          <a:bodyPr lIns="80165" tIns="40083" rIns="80165" bIns="40083">
            <a:spAutoFit/>
          </a:bodyPr>
          <a:lstStyle/>
          <a:p>
            <a:r>
              <a:rPr lang="en-GB" b="1">
                <a:solidFill>
                  <a:srgbClr val="FF0000"/>
                </a:solidFill>
              </a:rPr>
              <a:t>Certainty</a:t>
            </a:r>
          </a:p>
        </p:txBody>
      </p:sp>
      <p:sp>
        <p:nvSpPr>
          <p:cNvPr id="10253" name="TextBox 19"/>
          <p:cNvSpPr txBox="1">
            <a:spLocks noChangeArrowheads="1"/>
          </p:cNvSpPr>
          <p:nvPr/>
        </p:nvSpPr>
        <p:spPr bwMode="auto">
          <a:xfrm>
            <a:off x="1060667" y="1535997"/>
            <a:ext cx="308285" cy="2573939"/>
          </a:xfrm>
          <a:prstGeom prst="rect">
            <a:avLst/>
          </a:prstGeom>
          <a:noFill/>
          <a:ln w="9525">
            <a:noFill/>
            <a:miter lim="800000"/>
            <a:headEnd/>
            <a:tailEnd/>
          </a:ln>
        </p:spPr>
        <p:txBody>
          <a:bodyPr lIns="80165" tIns="40083" rIns="80165" bIns="40083">
            <a:spAutoFit/>
          </a:bodyPr>
          <a:lstStyle/>
          <a:p>
            <a:r>
              <a:rPr lang="en-GB">
                <a:solidFill>
                  <a:srgbClr val="00B050"/>
                </a:solidFill>
              </a:rPr>
              <a:t>Agreement </a:t>
            </a:r>
          </a:p>
        </p:txBody>
      </p:sp>
      <p:sp>
        <p:nvSpPr>
          <p:cNvPr id="10254" name="TextBox 20"/>
          <p:cNvSpPr txBox="1">
            <a:spLocks noChangeArrowheads="1"/>
          </p:cNvSpPr>
          <p:nvPr/>
        </p:nvSpPr>
        <p:spPr bwMode="auto">
          <a:xfrm>
            <a:off x="1430066" y="424667"/>
            <a:ext cx="738799" cy="357948"/>
          </a:xfrm>
          <a:prstGeom prst="rect">
            <a:avLst/>
          </a:prstGeom>
          <a:noFill/>
          <a:ln w="9525">
            <a:noFill/>
            <a:miter lim="800000"/>
            <a:headEnd/>
            <a:tailEnd/>
          </a:ln>
        </p:spPr>
        <p:txBody>
          <a:bodyPr lIns="80165" tIns="40083" rIns="80165" bIns="40083">
            <a:spAutoFit/>
          </a:bodyPr>
          <a:lstStyle/>
          <a:p>
            <a:r>
              <a:rPr lang="en-GB">
                <a:solidFill>
                  <a:srgbClr val="00B050"/>
                </a:solidFill>
              </a:rPr>
              <a:t>Low</a:t>
            </a:r>
          </a:p>
        </p:txBody>
      </p:sp>
      <p:sp>
        <p:nvSpPr>
          <p:cNvPr id="10255" name="TextBox 22"/>
          <p:cNvSpPr txBox="1">
            <a:spLocks noChangeArrowheads="1"/>
          </p:cNvSpPr>
          <p:nvPr/>
        </p:nvSpPr>
        <p:spPr bwMode="auto">
          <a:xfrm>
            <a:off x="7529235" y="4930447"/>
            <a:ext cx="677686" cy="357948"/>
          </a:xfrm>
          <a:prstGeom prst="rect">
            <a:avLst/>
          </a:prstGeom>
          <a:noFill/>
          <a:ln w="9525">
            <a:noFill/>
            <a:miter lim="800000"/>
            <a:headEnd/>
            <a:tailEnd/>
          </a:ln>
        </p:spPr>
        <p:txBody>
          <a:bodyPr lIns="80165" tIns="40083" rIns="80165" bIns="40083">
            <a:spAutoFit/>
          </a:bodyPr>
          <a:lstStyle/>
          <a:p>
            <a:r>
              <a:rPr lang="en-GB">
                <a:solidFill>
                  <a:srgbClr val="FF0000"/>
                </a:solidFill>
              </a:rPr>
              <a:t>Low</a:t>
            </a:r>
          </a:p>
        </p:txBody>
      </p:sp>
      <p:sp>
        <p:nvSpPr>
          <p:cNvPr id="10256" name="TextBox 24"/>
          <p:cNvSpPr txBox="1">
            <a:spLocks noChangeArrowheads="1"/>
          </p:cNvSpPr>
          <p:nvPr/>
        </p:nvSpPr>
        <p:spPr bwMode="auto">
          <a:xfrm>
            <a:off x="875967" y="5192445"/>
            <a:ext cx="801271" cy="357948"/>
          </a:xfrm>
          <a:prstGeom prst="rect">
            <a:avLst/>
          </a:prstGeom>
          <a:noFill/>
          <a:ln w="9525">
            <a:noFill/>
            <a:miter lim="800000"/>
            <a:headEnd/>
            <a:tailEnd/>
          </a:ln>
        </p:spPr>
        <p:txBody>
          <a:bodyPr lIns="80165" tIns="40083" rIns="80165" bIns="40083">
            <a:spAutoFit/>
          </a:bodyPr>
          <a:lstStyle/>
          <a:p>
            <a:r>
              <a:rPr lang="en-GB"/>
              <a:t>High</a:t>
            </a:r>
          </a:p>
        </p:txBody>
      </p:sp>
      <p:sp>
        <p:nvSpPr>
          <p:cNvPr id="10257" name="Cloud Callout 18"/>
          <p:cNvSpPr>
            <a:spLocks noChangeArrowheads="1"/>
          </p:cNvSpPr>
          <p:nvPr/>
        </p:nvSpPr>
        <p:spPr bwMode="auto">
          <a:xfrm>
            <a:off x="1984165" y="817662"/>
            <a:ext cx="2095528" cy="3264892"/>
          </a:xfrm>
          <a:prstGeom prst="cloudCallout">
            <a:avLst>
              <a:gd name="adj1" fmla="val -49167"/>
              <a:gd name="adj2" fmla="val 52718"/>
            </a:avLst>
          </a:prstGeom>
          <a:noFill/>
          <a:ln w="9525" algn="ctr">
            <a:solidFill>
              <a:schemeClr val="tx1"/>
            </a:solidFill>
            <a:round/>
            <a:headEnd/>
            <a:tailEnd/>
          </a:ln>
        </p:spPr>
        <p:txBody>
          <a:bodyPr lIns="80165" tIns="40083" rIns="80165" bIns="40083"/>
          <a:lstStyle/>
          <a:p>
            <a:pPr eaLnBrk="0" hangingPunct="0"/>
            <a:endParaRPr lang="en-GB"/>
          </a:p>
        </p:txBody>
      </p:sp>
      <p:sp>
        <p:nvSpPr>
          <p:cNvPr id="10258" name="TextBox 23"/>
          <p:cNvSpPr txBox="1">
            <a:spLocks noChangeArrowheads="1"/>
          </p:cNvSpPr>
          <p:nvPr/>
        </p:nvSpPr>
        <p:spPr bwMode="auto">
          <a:xfrm>
            <a:off x="2231337" y="1340219"/>
            <a:ext cx="2155284" cy="1188944"/>
          </a:xfrm>
          <a:prstGeom prst="rect">
            <a:avLst/>
          </a:prstGeom>
          <a:noFill/>
          <a:ln w="9525">
            <a:noFill/>
            <a:miter lim="800000"/>
            <a:headEnd/>
            <a:tailEnd/>
          </a:ln>
        </p:spPr>
        <p:txBody>
          <a:bodyPr lIns="80165" tIns="40083" rIns="80165" bIns="40083">
            <a:spAutoFit/>
          </a:bodyPr>
          <a:lstStyle/>
          <a:p>
            <a:r>
              <a:rPr lang="en-GB"/>
              <a:t>Repeat what works, use data and method to deliver predictable outcomes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endParaRPr lang="en-GB" dirty="0"/>
          </a:p>
        </p:txBody>
      </p:sp>
      <p:cxnSp>
        <p:nvCxnSpPr>
          <p:cNvPr id="11267" name="Straight Arrow Connector 15"/>
          <p:cNvCxnSpPr>
            <a:cxnSpLocks noChangeShapeType="1"/>
          </p:cNvCxnSpPr>
          <p:nvPr/>
        </p:nvCxnSpPr>
        <p:spPr bwMode="auto">
          <a:xfrm flipV="1">
            <a:off x="1677238" y="882443"/>
            <a:ext cx="0" cy="4310003"/>
          </a:xfrm>
          <a:prstGeom prst="straightConnector1">
            <a:avLst/>
          </a:prstGeom>
          <a:noFill/>
          <a:ln w="41275" algn="ctr">
            <a:solidFill>
              <a:srgbClr val="00B050"/>
            </a:solidFill>
            <a:round/>
            <a:headEnd/>
            <a:tailEnd type="arrow" w="med" len="med"/>
          </a:ln>
        </p:spPr>
      </p:cxnSp>
      <p:cxnSp>
        <p:nvCxnSpPr>
          <p:cNvPr id="11268" name="Straight Arrow Connector 17"/>
          <p:cNvCxnSpPr>
            <a:cxnSpLocks noChangeShapeType="1"/>
          </p:cNvCxnSpPr>
          <p:nvPr/>
        </p:nvCxnSpPr>
        <p:spPr bwMode="auto">
          <a:xfrm>
            <a:off x="1677238" y="5192445"/>
            <a:ext cx="5667297" cy="0"/>
          </a:xfrm>
          <a:prstGeom prst="straightConnector1">
            <a:avLst/>
          </a:prstGeom>
          <a:noFill/>
          <a:ln w="41275" algn="ctr">
            <a:solidFill>
              <a:srgbClr val="FF0000"/>
            </a:solidFill>
            <a:round/>
            <a:headEnd/>
            <a:tailEnd type="arrow" w="med" len="med"/>
          </a:ln>
        </p:spPr>
      </p:cxnSp>
      <p:sp>
        <p:nvSpPr>
          <p:cNvPr id="11269" name="Freeform 9"/>
          <p:cNvSpPr>
            <a:spLocks/>
          </p:cNvSpPr>
          <p:nvPr/>
        </p:nvSpPr>
        <p:spPr bwMode="auto">
          <a:xfrm>
            <a:off x="1738352" y="4082555"/>
            <a:ext cx="1203265" cy="1114209"/>
          </a:xfrm>
          <a:custGeom>
            <a:avLst/>
            <a:gdLst>
              <a:gd name="T0" fmla="*/ 0 w 1407326"/>
              <a:gd name="T1" fmla="*/ 0 h 1229711"/>
              <a:gd name="T2" fmla="*/ 125477 w 1407326"/>
              <a:gd name="T3" fmla="*/ 62611 h 1229711"/>
              <a:gd name="T4" fmla="*/ 172534 w 1407326"/>
              <a:gd name="T5" fmla="*/ 78261 h 1229711"/>
              <a:gd name="T6" fmla="*/ 329384 w 1407326"/>
              <a:gd name="T7" fmla="*/ 109566 h 1229711"/>
              <a:gd name="T8" fmla="*/ 423494 w 1407326"/>
              <a:gd name="T9" fmla="*/ 140870 h 1229711"/>
              <a:gd name="T10" fmla="*/ 548973 w 1407326"/>
              <a:gd name="T11" fmla="*/ 156522 h 1229711"/>
              <a:gd name="T12" fmla="*/ 768562 w 1407326"/>
              <a:gd name="T13" fmla="*/ 187826 h 1229711"/>
              <a:gd name="T14" fmla="*/ 799931 w 1407326"/>
              <a:gd name="T15" fmla="*/ 234782 h 1229711"/>
              <a:gd name="T16" fmla="*/ 894040 w 1407326"/>
              <a:gd name="T17" fmla="*/ 328695 h 1229711"/>
              <a:gd name="T18" fmla="*/ 909726 w 1407326"/>
              <a:gd name="T19" fmla="*/ 375652 h 1229711"/>
              <a:gd name="T20" fmla="*/ 956780 w 1407326"/>
              <a:gd name="T21" fmla="*/ 406955 h 1229711"/>
              <a:gd name="T22" fmla="*/ 1082261 w 1407326"/>
              <a:gd name="T23" fmla="*/ 406955 h 1229711"/>
              <a:gd name="T24" fmla="*/ 1097946 w 1407326"/>
              <a:gd name="T25" fmla="*/ 453911 h 1229711"/>
              <a:gd name="T26" fmla="*/ 1129316 w 1407326"/>
              <a:gd name="T27" fmla="*/ 485216 h 1229711"/>
              <a:gd name="T28" fmla="*/ 1160686 w 1407326"/>
              <a:gd name="T29" fmla="*/ 547825 h 1229711"/>
              <a:gd name="T30" fmla="*/ 1192056 w 1407326"/>
              <a:gd name="T31" fmla="*/ 673041 h 1229711"/>
              <a:gd name="T32" fmla="*/ 1207741 w 1407326"/>
              <a:gd name="T33" fmla="*/ 782604 h 1229711"/>
              <a:gd name="T34" fmla="*/ 1270481 w 1407326"/>
              <a:gd name="T35" fmla="*/ 923474 h 1229711"/>
              <a:gd name="T36" fmla="*/ 1380275 w 1407326"/>
              <a:gd name="T37" fmla="*/ 986082 h 1229711"/>
              <a:gd name="T38" fmla="*/ 1395960 w 1407326"/>
              <a:gd name="T39" fmla="*/ 1033040 h 1229711"/>
              <a:gd name="T40" fmla="*/ 1395960 w 1407326"/>
              <a:gd name="T41" fmla="*/ 1220866 h 1229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7326"/>
              <a:gd name="T64" fmla="*/ 0 h 1229711"/>
              <a:gd name="T65" fmla="*/ 1407326 w 1407326"/>
              <a:gd name="T66" fmla="*/ 1229711 h 12297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7326" h="1229711">
                <a:moveTo>
                  <a:pt x="0" y="0"/>
                </a:moveTo>
                <a:cubicBezTo>
                  <a:pt x="52182" y="78273"/>
                  <a:pt x="7916" y="36794"/>
                  <a:pt x="126124" y="63063"/>
                </a:cubicBezTo>
                <a:cubicBezTo>
                  <a:pt x="142346" y="66668"/>
                  <a:pt x="157198" y="75223"/>
                  <a:pt x="173420" y="78828"/>
                </a:cubicBezTo>
                <a:cubicBezTo>
                  <a:pt x="282980" y="103175"/>
                  <a:pt x="241343" y="83440"/>
                  <a:pt x="331076" y="110359"/>
                </a:cubicBezTo>
                <a:cubicBezTo>
                  <a:pt x="362911" y="119909"/>
                  <a:pt x="392689" y="137767"/>
                  <a:pt x="425669" y="141890"/>
                </a:cubicBezTo>
                <a:lnTo>
                  <a:pt x="551793" y="157656"/>
                </a:lnTo>
                <a:cubicBezTo>
                  <a:pt x="593166" y="281777"/>
                  <a:pt x="534742" y="157485"/>
                  <a:pt x="772510" y="189187"/>
                </a:cubicBezTo>
                <a:cubicBezTo>
                  <a:pt x="791291" y="191691"/>
                  <a:pt x="793531" y="220718"/>
                  <a:pt x="804041" y="236483"/>
                </a:cubicBezTo>
                <a:cubicBezTo>
                  <a:pt x="836382" y="398182"/>
                  <a:pt x="782212" y="253461"/>
                  <a:pt x="898634" y="331076"/>
                </a:cubicBezTo>
                <a:cubicBezTo>
                  <a:pt x="912461" y="340294"/>
                  <a:pt x="904019" y="365396"/>
                  <a:pt x="914400" y="378373"/>
                </a:cubicBezTo>
                <a:cubicBezTo>
                  <a:pt x="926236" y="393169"/>
                  <a:pt x="945931" y="399394"/>
                  <a:pt x="961696" y="409904"/>
                </a:cubicBezTo>
                <a:cubicBezTo>
                  <a:pt x="1006884" y="394841"/>
                  <a:pt x="1037087" y="376082"/>
                  <a:pt x="1087820" y="409904"/>
                </a:cubicBezTo>
                <a:cubicBezTo>
                  <a:pt x="1101647" y="419122"/>
                  <a:pt x="1095036" y="442950"/>
                  <a:pt x="1103586" y="457200"/>
                </a:cubicBezTo>
                <a:cubicBezTo>
                  <a:pt x="1111234" y="469946"/>
                  <a:pt x="1126872" y="476364"/>
                  <a:pt x="1135117" y="488732"/>
                </a:cubicBezTo>
                <a:cubicBezTo>
                  <a:pt x="1148153" y="508287"/>
                  <a:pt x="1157390" y="530192"/>
                  <a:pt x="1166648" y="551794"/>
                </a:cubicBezTo>
                <a:cubicBezTo>
                  <a:pt x="1183261" y="590558"/>
                  <a:pt x="1191450" y="637543"/>
                  <a:pt x="1198179" y="677918"/>
                </a:cubicBezTo>
                <a:cubicBezTo>
                  <a:pt x="1204288" y="714572"/>
                  <a:pt x="1205589" y="752068"/>
                  <a:pt x="1213945" y="788276"/>
                </a:cubicBezTo>
                <a:cubicBezTo>
                  <a:pt x="1233810" y="874358"/>
                  <a:pt x="1237106" y="870314"/>
                  <a:pt x="1277007" y="930166"/>
                </a:cubicBezTo>
                <a:cubicBezTo>
                  <a:pt x="1312496" y="1036638"/>
                  <a:pt x="1257883" y="919239"/>
                  <a:pt x="1387365" y="993228"/>
                </a:cubicBezTo>
                <a:cubicBezTo>
                  <a:pt x="1401794" y="1001473"/>
                  <a:pt x="1402026" y="1023943"/>
                  <a:pt x="1403131" y="1040525"/>
                </a:cubicBezTo>
                <a:cubicBezTo>
                  <a:pt x="1407326" y="1103447"/>
                  <a:pt x="1403131" y="1166649"/>
                  <a:pt x="1403131" y="1229711"/>
                </a:cubicBez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11270" name="Freeform 12"/>
          <p:cNvSpPr>
            <a:spLocks/>
          </p:cNvSpPr>
          <p:nvPr/>
        </p:nvSpPr>
        <p:spPr bwMode="auto">
          <a:xfrm>
            <a:off x="4652806" y="843574"/>
            <a:ext cx="2644196" cy="1360372"/>
          </a:xfrm>
          <a:custGeom>
            <a:avLst/>
            <a:gdLst>
              <a:gd name="T0" fmla="*/ 0 w 3090042"/>
              <a:gd name="T1" fmla="*/ 0 h 1501081"/>
              <a:gd name="T2" fmla="*/ 15802 w 3090042"/>
              <a:gd name="T3" fmla="*/ 141133 h 1501081"/>
              <a:gd name="T4" fmla="*/ 47414 w 3090042"/>
              <a:gd name="T5" fmla="*/ 188177 h 1501081"/>
              <a:gd name="T6" fmla="*/ 189637 w 3090042"/>
              <a:gd name="T7" fmla="*/ 266582 h 1501081"/>
              <a:gd name="T8" fmla="*/ 237050 w 3090042"/>
              <a:gd name="T9" fmla="*/ 297944 h 1501081"/>
              <a:gd name="T10" fmla="*/ 268653 w 3090042"/>
              <a:gd name="T11" fmla="*/ 344989 h 1501081"/>
              <a:gd name="T12" fmla="*/ 410885 w 3090042"/>
              <a:gd name="T13" fmla="*/ 423395 h 1501081"/>
              <a:gd name="T14" fmla="*/ 489901 w 3090042"/>
              <a:gd name="T15" fmla="*/ 470439 h 1501081"/>
              <a:gd name="T16" fmla="*/ 600523 w 3090042"/>
              <a:gd name="T17" fmla="*/ 595889 h 1501081"/>
              <a:gd name="T18" fmla="*/ 663736 w 3090042"/>
              <a:gd name="T19" fmla="*/ 642933 h 1501081"/>
              <a:gd name="T20" fmla="*/ 758554 w 3090042"/>
              <a:gd name="T21" fmla="*/ 705658 h 1501081"/>
              <a:gd name="T22" fmla="*/ 821769 w 3090042"/>
              <a:gd name="T23" fmla="*/ 752702 h 1501081"/>
              <a:gd name="T24" fmla="*/ 869180 w 3090042"/>
              <a:gd name="T25" fmla="*/ 784064 h 1501081"/>
              <a:gd name="T26" fmla="*/ 948195 w 3090042"/>
              <a:gd name="T27" fmla="*/ 878152 h 1501081"/>
              <a:gd name="T28" fmla="*/ 964000 w 3090042"/>
              <a:gd name="T29" fmla="*/ 925197 h 1501081"/>
              <a:gd name="T30" fmla="*/ 1011408 w 3090042"/>
              <a:gd name="T31" fmla="*/ 1113373 h 1501081"/>
              <a:gd name="T32" fmla="*/ 1043016 w 3090042"/>
              <a:gd name="T33" fmla="*/ 1207460 h 1501081"/>
              <a:gd name="T34" fmla="*/ 1074623 w 3090042"/>
              <a:gd name="T35" fmla="*/ 1254505 h 1501081"/>
              <a:gd name="T36" fmla="*/ 1153638 w 3090042"/>
              <a:gd name="T37" fmla="*/ 1348591 h 1501081"/>
              <a:gd name="T38" fmla="*/ 1232655 w 3090042"/>
              <a:gd name="T39" fmla="*/ 1364274 h 1501081"/>
              <a:gd name="T40" fmla="*/ 1517113 w 3090042"/>
              <a:gd name="T41" fmla="*/ 1395636 h 1501081"/>
              <a:gd name="T42" fmla="*/ 1564523 w 3090042"/>
              <a:gd name="T43" fmla="*/ 1411316 h 1501081"/>
              <a:gd name="T44" fmla="*/ 1722555 w 3090042"/>
              <a:gd name="T45" fmla="*/ 1442680 h 1501081"/>
              <a:gd name="T46" fmla="*/ 1896391 w 3090042"/>
              <a:gd name="T47" fmla="*/ 1458361 h 1501081"/>
              <a:gd name="T48" fmla="*/ 1991210 w 3090042"/>
              <a:gd name="T49" fmla="*/ 1427001 h 1501081"/>
              <a:gd name="T50" fmla="*/ 2038618 w 3090042"/>
              <a:gd name="T51" fmla="*/ 1411316 h 1501081"/>
              <a:gd name="T52" fmla="*/ 2086029 w 3090042"/>
              <a:gd name="T53" fmla="*/ 1395636 h 1501081"/>
              <a:gd name="T54" fmla="*/ 2149241 w 3090042"/>
              <a:gd name="T55" fmla="*/ 1364274 h 1501081"/>
              <a:gd name="T56" fmla="*/ 2212452 w 3090042"/>
              <a:gd name="T57" fmla="*/ 1348591 h 1501081"/>
              <a:gd name="T58" fmla="*/ 2259865 w 3090042"/>
              <a:gd name="T59" fmla="*/ 1317231 h 1501081"/>
              <a:gd name="T60" fmla="*/ 2307275 w 3090042"/>
              <a:gd name="T61" fmla="*/ 1301548 h 1501081"/>
              <a:gd name="T62" fmla="*/ 2402092 w 3090042"/>
              <a:gd name="T63" fmla="*/ 1238823 h 1501081"/>
              <a:gd name="T64" fmla="*/ 2560124 w 3090042"/>
              <a:gd name="T65" fmla="*/ 1254505 h 1501081"/>
              <a:gd name="T66" fmla="*/ 2607535 w 3090042"/>
              <a:gd name="T67" fmla="*/ 1285867 h 1501081"/>
              <a:gd name="T68" fmla="*/ 2654943 w 3090042"/>
              <a:gd name="T69" fmla="*/ 1301548 h 1501081"/>
              <a:gd name="T70" fmla="*/ 2718156 w 3090042"/>
              <a:gd name="T71" fmla="*/ 1332911 h 1501081"/>
              <a:gd name="T72" fmla="*/ 2797175 w 3090042"/>
              <a:gd name="T73" fmla="*/ 1411316 h 1501081"/>
              <a:gd name="T74" fmla="*/ 2860384 w 3090042"/>
              <a:gd name="T75" fmla="*/ 1395636 h 1501081"/>
              <a:gd name="T76" fmla="*/ 3002614 w 3090042"/>
              <a:gd name="T77" fmla="*/ 1285867 h 1501081"/>
              <a:gd name="T78" fmla="*/ 3097435 w 3090042"/>
              <a:gd name="T79" fmla="*/ 1238823 h 1501081"/>
              <a:gd name="T80" fmla="*/ 3065826 w 3090042"/>
              <a:gd name="T81" fmla="*/ 1285867 h 15010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90042"/>
              <a:gd name="T124" fmla="*/ 0 h 1501081"/>
              <a:gd name="T125" fmla="*/ 3090042 w 3090042"/>
              <a:gd name="T126" fmla="*/ 1501081 h 150108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90042" h="1501081">
                <a:moveTo>
                  <a:pt x="0" y="0"/>
                </a:moveTo>
                <a:cubicBezTo>
                  <a:pt x="5255" y="47296"/>
                  <a:pt x="4224" y="95722"/>
                  <a:pt x="15766" y="141889"/>
                </a:cubicBezTo>
                <a:cubicBezTo>
                  <a:pt x="20362" y="160271"/>
                  <a:pt x="33037" y="176709"/>
                  <a:pt x="47297" y="189186"/>
                </a:cubicBezTo>
                <a:cubicBezTo>
                  <a:pt x="114018" y="247567"/>
                  <a:pt x="124226" y="246360"/>
                  <a:pt x="189187" y="268013"/>
                </a:cubicBezTo>
                <a:cubicBezTo>
                  <a:pt x="204952" y="278523"/>
                  <a:pt x="223085" y="286146"/>
                  <a:pt x="236483" y="299544"/>
                </a:cubicBezTo>
                <a:cubicBezTo>
                  <a:pt x="249881" y="312942"/>
                  <a:pt x="253754" y="334364"/>
                  <a:pt x="268014" y="346841"/>
                </a:cubicBezTo>
                <a:cubicBezTo>
                  <a:pt x="334735" y="405222"/>
                  <a:pt x="344943" y="404015"/>
                  <a:pt x="409904" y="425668"/>
                </a:cubicBezTo>
                <a:cubicBezTo>
                  <a:pt x="544704" y="560472"/>
                  <a:pt x="325016" y="350179"/>
                  <a:pt x="488731" y="472965"/>
                </a:cubicBezTo>
                <a:cubicBezTo>
                  <a:pt x="693252" y="626356"/>
                  <a:pt x="489688" y="489687"/>
                  <a:pt x="599090" y="599089"/>
                </a:cubicBezTo>
                <a:cubicBezTo>
                  <a:pt x="617670" y="617669"/>
                  <a:pt x="640626" y="631318"/>
                  <a:pt x="662152" y="646386"/>
                </a:cubicBezTo>
                <a:cubicBezTo>
                  <a:pt x="693197" y="668118"/>
                  <a:pt x="726428" y="686711"/>
                  <a:pt x="756745" y="709448"/>
                </a:cubicBezTo>
                <a:cubicBezTo>
                  <a:pt x="777766" y="725213"/>
                  <a:pt x="798425" y="741472"/>
                  <a:pt x="819807" y="756744"/>
                </a:cubicBezTo>
                <a:cubicBezTo>
                  <a:pt x="835226" y="767757"/>
                  <a:pt x="852548" y="776145"/>
                  <a:pt x="867104" y="788275"/>
                </a:cubicBezTo>
                <a:cubicBezTo>
                  <a:pt x="896988" y="813178"/>
                  <a:pt x="928216" y="847438"/>
                  <a:pt x="945931" y="882868"/>
                </a:cubicBezTo>
                <a:cubicBezTo>
                  <a:pt x="953363" y="897732"/>
                  <a:pt x="956442" y="914399"/>
                  <a:pt x="961697" y="930165"/>
                </a:cubicBezTo>
                <a:cubicBezTo>
                  <a:pt x="984967" y="1093051"/>
                  <a:pt x="960995" y="987355"/>
                  <a:pt x="1008994" y="1119351"/>
                </a:cubicBezTo>
                <a:cubicBezTo>
                  <a:pt x="1020352" y="1150587"/>
                  <a:pt x="1022089" y="1186289"/>
                  <a:pt x="1040525" y="1213944"/>
                </a:cubicBezTo>
                <a:cubicBezTo>
                  <a:pt x="1051035" y="1229710"/>
                  <a:pt x="1062655" y="1244790"/>
                  <a:pt x="1072056" y="1261241"/>
                </a:cubicBezTo>
                <a:cubicBezTo>
                  <a:pt x="1101745" y="1313197"/>
                  <a:pt x="1092349" y="1333884"/>
                  <a:pt x="1150883" y="1355834"/>
                </a:cubicBezTo>
                <a:cubicBezTo>
                  <a:pt x="1175973" y="1365243"/>
                  <a:pt x="1203279" y="1367195"/>
                  <a:pt x="1229711" y="1371600"/>
                </a:cubicBezTo>
                <a:cubicBezTo>
                  <a:pt x="1344777" y="1390778"/>
                  <a:pt x="1385467" y="1391492"/>
                  <a:pt x="1513490" y="1403131"/>
                </a:cubicBezTo>
                <a:cubicBezTo>
                  <a:pt x="1529256" y="1408386"/>
                  <a:pt x="1544491" y="1415637"/>
                  <a:pt x="1560787" y="1418896"/>
                </a:cubicBezTo>
                <a:cubicBezTo>
                  <a:pt x="1741944" y="1455127"/>
                  <a:pt x="1611587" y="1414810"/>
                  <a:pt x="1718442" y="1450427"/>
                </a:cubicBezTo>
                <a:cubicBezTo>
                  <a:pt x="1794422" y="1501081"/>
                  <a:pt x="1761625" y="1494101"/>
                  <a:pt x="1891863" y="1466193"/>
                </a:cubicBezTo>
                <a:cubicBezTo>
                  <a:pt x="1924362" y="1459229"/>
                  <a:pt x="1954925" y="1445172"/>
                  <a:pt x="1986456" y="1434662"/>
                </a:cubicBezTo>
                <a:lnTo>
                  <a:pt x="2033752" y="1418896"/>
                </a:lnTo>
                <a:cubicBezTo>
                  <a:pt x="2049518" y="1413641"/>
                  <a:pt x="2066185" y="1410563"/>
                  <a:pt x="2081049" y="1403131"/>
                </a:cubicBezTo>
                <a:cubicBezTo>
                  <a:pt x="2102070" y="1392621"/>
                  <a:pt x="2122106" y="1379852"/>
                  <a:pt x="2144111" y="1371600"/>
                </a:cubicBezTo>
                <a:cubicBezTo>
                  <a:pt x="2164399" y="1363992"/>
                  <a:pt x="2186152" y="1361089"/>
                  <a:pt x="2207173" y="1355834"/>
                </a:cubicBezTo>
                <a:cubicBezTo>
                  <a:pt x="2222938" y="1345324"/>
                  <a:pt x="2237522" y="1332777"/>
                  <a:pt x="2254469" y="1324303"/>
                </a:cubicBezTo>
                <a:cubicBezTo>
                  <a:pt x="2269333" y="1316871"/>
                  <a:pt x="2287239" y="1316608"/>
                  <a:pt x="2301766" y="1308537"/>
                </a:cubicBezTo>
                <a:cubicBezTo>
                  <a:pt x="2334893" y="1290133"/>
                  <a:pt x="2396359" y="1245475"/>
                  <a:pt x="2396359" y="1245475"/>
                </a:cubicBezTo>
                <a:cubicBezTo>
                  <a:pt x="2448911" y="1250730"/>
                  <a:pt x="2502553" y="1249365"/>
                  <a:pt x="2554014" y="1261241"/>
                </a:cubicBezTo>
                <a:cubicBezTo>
                  <a:pt x="2572477" y="1265502"/>
                  <a:pt x="2584363" y="1284298"/>
                  <a:pt x="2601311" y="1292772"/>
                </a:cubicBezTo>
                <a:cubicBezTo>
                  <a:pt x="2616175" y="1300204"/>
                  <a:pt x="2633333" y="1301991"/>
                  <a:pt x="2648607" y="1308537"/>
                </a:cubicBezTo>
                <a:cubicBezTo>
                  <a:pt x="2670209" y="1317795"/>
                  <a:pt x="2690648" y="1329558"/>
                  <a:pt x="2711669" y="1340068"/>
                </a:cubicBezTo>
                <a:cubicBezTo>
                  <a:pt x="2729371" y="1366621"/>
                  <a:pt x="2751774" y="1413364"/>
                  <a:pt x="2790497" y="1418896"/>
                </a:cubicBezTo>
                <a:cubicBezTo>
                  <a:pt x="2811947" y="1421960"/>
                  <a:pt x="2832538" y="1408386"/>
                  <a:pt x="2853559" y="1403131"/>
                </a:cubicBezTo>
                <a:cubicBezTo>
                  <a:pt x="2927653" y="1329037"/>
                  <a:pt x="2882304" y="1368202"/>
                  <a:pt x="2995449" y="1292772"/>
                </a:cubicBezTo>
                <a:cubicBezTo>
                  <a:pt x="3056573" y="1252022"/>
                  <a:pt x="3024769" y="1267233"/>
                  <a:pt x="3090042" y="1245475"/>
                </a:cubicBezTo>
                <a:lnTo>
                  <a:pt x="3058511" y="1292772"/>
                </a:ln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11271" name="TextBox 13"/>
          <p:cNvSpPr txBox="1">
            <a:spLocks noChangeArrowheads="1"/>
          </p:cNvSpPr>
          <p:nvPr/>
        </p:nvSpPr>
        <p:spPr bwMode="auto">
          <a:xfrm>
            <a:off x="1799466" y="4474111"/>
            <a:ext cx="1109557" cy="357948"/>
          </a:xfrm>
          <a:prstGeom prst="rect">
            <a:avLst/>
          </a:prstGeom>
          <a:noFill/>
          <a:ln w="9525">
            <a:noFill/>
            <a:miter lim="800000"/>
            <a:headEnd/>
            <a:tailEnd/>
          </a:ln>
        </p:spPr>
        <p:txBody>
          <a:bodyPr lIns="80165" tIns="40083" rIns="80165" bIns="40083">
            <a:spAutoFit/>
          </a:bodyPr>
          <a:lstStyle/>
          <a:p>
            <a:r>
              <a:rPr lang="en-GB" b="1"/>
              <a:t>Simple</a:t>
            </a:r>
          </a:p>
        </p:txBody>
      </p:sp>
      <p:sp>
        <p:nvSpPr>
          <p:cNvPr id="11272" name="TextBox 14"/>
          <p:cNvSpPr txBox="1">
            <a:spLocks noChangeArrowheads="1"/>
          </p:cNvSpPr>
          <p:nvPr/>
        </p:nvSpPr>
        <p:spPr bwMode="auto">
          <a:xfrm>
            <a:off x="2785437" y="4016335"/>
            <a:ext cx="1787242" cy="357948"/>
          </a:xfrm>
          <a:prstGeom prst="rect">
            <a:avLst/>
          </a:prstGeom>
          <a:noFill/>
          <a:ln w="9525">
            <a:noFill/>
            <a:miter lim="800000"/>
            <a:headEnd/>
            <a:tailEnd/>
          </a:ln>
        </p:spPr>
        <p:txBody>
          <a:bodyPr lIns="80165" tIns="40083" rIns="80165" bIns="40083">
            <a:spAutoFit/>
          </a:bodyPr>
          <a:lstStyle/>
          <a:p>
            <a:r>
              <a:rPr lang="en-GB" b="1"/>
              <a:t>Complicated</a:t>
            </a:r>
          </a:p>
        </p:txBody>
      </p:sp>
      <p:sp>
        <p:nvSpPr>
          <p:cNvPr id="11273" name="TextBox 15"/>
          <p:cNvSpPr txBox="1">
            <a:spLocks noChangeArrowheads="1"/>
          </p:cNvSpPr>
          <p:nvPr/>
        </p:nvSpPr>
        <p:spPr bwMode="auto">
          <a:xfrm>
            <a:off x="4510207" y="2383889"/>
            <a:ext cx="1787242" cy="357948"/>
          </a:xfrm>
          <a:prstGeom prst="rect">
            <a:avLst/>
          </a:prstGeom>
          <a:noFill/>
          <a:ln w="9525">
            <a:noFill/>
            <a:miter lim="800000"/>
            <a:headEnd/>
            <a:tailEnd/>
          </a:ln>
        </p:spPr>
        <p:txBody>
          <a:bodyPr lIns="80165" tIns="40083" rIns="80165" bIns="40083">
            <a:spAutoFit/>
          </a:bodyPr>
          <a:lstStyle/>
          <a:p>
            <a:r>
              <a:rPr lang="en-GB" b="1"/>
              <a:t>Complex</a:t>
            </a:r>
          </a:p>
        </p:txBody>
      </p:sp>
      <p:sp>
        <p:nvSpPr>
          <p:cNvPr id="11274" name="TextBox 16"/>
          <p:cNvSpPr txBox="1">
            <a:spLocks noChangeArrowheads="1"/>
          </p:cNvSpPr>
          <p:nvPr/>
        </p:nvSpPr>
        <p:spPr bwMode="auto">
          <a:xfrm>
            <a:off x="5865579" y="1209219"/>
            <a:ext cx="985971" cy="357948"/>
          </a:xfrm>
          <a:prstGeom prst="rect">
            <a:avLst/>
          </a:prstGeom>
          <a:noFill/>
          <a:ln w="9525">
            <a:noFill/>
            <a:miter lim="800000"/>
            <a:headEnd/>
            <a:tailEnd/>
          </a:ln>
        </p:spPr>
        <p:txBody>
          <a:bodyPr lIns="80165" tIns="40083" rIns="80165" bIns="40083">
            <a:spAutoFit/>
          </a:bodyPr>
          <a:lstStyle/>
          <a:p>
            <a:r>
              <a:rPr lang="en-GB" b="1"/>
              <a:t>Chaos</a:t>
            </a:r>
          </a:p>
        </p:txBody>
      </p:sp>
      <p:sp>
        <p:nvSpPr>
          <p:cNvPr id="11275" name="TextBox 17"/>
          <p:cNvSpPr txBox="1">
            <a:spLocks noChangeArrowheads="1"/>
          </p:cNvSpPr>
          <p:nvPr/>
        </p:nvSpPr>
        <p:spPr bwMode="auto">
          <a:xfrm>
            <a:off x="4079693" y="5388223"/>
            <a:ext cx="2031698" cy="357948"/>
          </a:xfrm>
          <a:prstGeom prst="rect">
            <a:avLst/>
          </a:prstGeom>
          <a:noFill/>
          <a:ln w="9525">
            <a:noFill/>
            <a:miter lim="800000"/>
            <a:headEnd/>
            <a:tailEnd/>
          </a:ln>
        </p:spPr>
        <p:txBody>
          <a:bodyPr lIns="80165" tIns="40083" rIns="80165" bIns="40083">
            <a:spAutoFit/>
          </a:bodyPr>
          <a:lstStyle/>
          <a:p>
            <a:r>
              <a:rPr lang="en-GB" b="1">
                <a:solidFill>
                  <a:srgbClr val="FF0000"/>
                </a:solidFill>
              </a:rPr>
              <a:t>Certainty</a:t>
            </a:r>
          </a:p>
        </p:txBody>
      </p:sp>
      <p:sp>
        <p:nvSpPr>
          <p:cNvPr id="11276" name="TextBox 19"/>
          <p:cNvSpPr txBox="1">
            <a:spLocks noChangeArrowheads="1"/>
          </p:cNvSpPr>
          <p:nvPr/>
        </p:nvSpPr>
        <p:spPr bwMode="auto">
          <a:xfrm>
            <a:off x="1060667" y="1535997"/>
            <a:ext cx="308285" cy="2573939"/>
          </a:xfrm>
          <a:prstGeom prst="rect">
            <a:avLst/>
          </a:prstGeom>
          <a:noFill/>
          <a:ln w="9525">
            <a:noFill/>
            <a:miter lim="800000"/>
            <a:headEnd/>
            <a:tailEnd/>
          </a:ln>
        </p:spPr>
        <p:txBody>
          <a:bodyPr lIns="80165" tIns="40083" rIns="80165" bIns="40083">
            <a:spAutoFit/>
          </a:bodyPr>
          <a:lstStyle/>
          <a:p>
            <a:r>
              <a:rPr lang="en-GB">
                <a:solidFill>
                  <a:srgbClr val="00B050"/>
                </a:solidFill>
              </a:rPr>
              <a:t>Agreement </a:t>
            </a:r>
          </a:p>
        </p:txBody>
      </p:sp>
      <p:sp>
        <p:nvSpPr>
          <p:cNvPr id="11277" name="TextBox 20"/>
          <p:cNvSpPr txBox="1">
            <a:spLocks noChangeArrowheads="1"/>
          </p:cNvSpPr>
          <p:nvPr/>
        </p:nvSpPr>
        <p:spPr bwMode="auto">
          <a:xfrm>
            <a:off x="1430066" y="424667"/>
            <a:ext cx="738799" cy="357948"/>
          </a:xfrm>
          <a:prstGeom prst="rect">
            <a:avLst/>
          </a:prstGeom>
          <a:noFill/>
          <a:ln w="9525">
            <a:noFill/>
            <a:miter lim="800000"/>
            <a:headEnd/>
            <a:tailEnd/>
          </a:ln>
        </p:spPr>
        <p:txBody>
          <a:bodyPr lIns="80165" tIns="40083" rIns="80165" bIns="40083">
            <a:spAutoFit/>
          </a:bodyPr>
          <a:lstStyle/>
          <a:p>
            <a:r>
              <a:rPr lang="en-GB">
                <a:solidFill>
                  <a:srgbClr val="00B050"/>
                </a:solidFill>
              </a:rPr>
              <a:t>Low</a:t>
            </a:r>
          </a:p>
        </p:txBody>
      </p:sp>
      <p:sp>
        <p:nvSpPr>
          <p:cNvPr id="11278" name="TextBox 22"/>
          <p:cNvSpPr txBox="1">
            <a:spLocks noChangeArrowheads="1"/>
          </p:cNvSpPr>
          <p:nvPr/>
        </p:nvSpPr>
        <p:spPr bwMode="auto">
          <a:xfrm>
            <a:off x="7529234" y="4930447"/>
            <a:ext cx="738799" cy="357948"/>
          </a:xfrm>
          <a:prstGeom prst="rect">
            <a:avLst/>
          </a:prstGeom>
          <a:noFill/>
          <a:ln w="9525">
            <a:noFill/>
            <a:miter lim="800000"/>
            <a:headEnd/>
            <a:tailEnd/>
          </a:ln>
        </p:spPr>
        <p:txBody>
          <a:bodyPr lIns="80165" tIns="40083" rIns="80165" bIns="40083">
            <a:spAutoFit/>
          </a:bodyPr>
          <a:lstStyle/>
          <a:p>
            <a:r>
              <a:rPr lang="en-GB">
                <a:solidFill>
                  <a:srgbClr val="FF0000"/>
                </a:solidFill>
              </a:rPr>
              <a:t>Low</a:t>
            </a:r>
          </a:p>
        </p:txBody>
      </p:sp>
      <p:sp>
        <p:nvSpPr>
          <p:cNvPr id="11279" name="TextBox 24"/>
          <p:cNvSpPr txBox="1">
            <a:spLocks noChangeArrowheads="1"/>
          </p:cNvSpPr>
          <p:nvPr/>
        </p:nvSpPr>
        <p:spPr bwMode="auto">
          <a:xfrm>
            <a:off x="875967" y="5192445"/>
            <a:ext cx="801271" cy="357948"/>
          </a:xfrm>
          <a:prstGeom prst="rect">
            <a:avLst/>
          </a:prstGeom>
          <a:noFill/>
          <a:ln w="9525">
            <a:noFill/>
            <a:miter lim="800000"/>
            <a:headEnd/>
            <a:tailEnd/>
          </a:ln>
        </p:spPr>
        <p:txBody>
          <a:bodyPr lIns="80165" tIns="40083" rIns="80165" bIns="40083">
            <a:spAutoFit/>
          </a:bodyPr>
          <a:lstStyle/>
          <a:p>
            <a:r>
              <a:rPr lang="en-GB"/>
              <a:t>High</a:t>
            </a:r>
          </a:p>
        </p:txBody>
      </p:sp>
      <p:sp>
        <p:nvSpPr>
          <p:cNvPr id="11280" name="Freeform 21"/>
          <p:cNvSpPr>
            <a:spLocks/>
          </p:cNvSpPr>
          <p:nvPr/>
        </p:nvSpPr>
        <p:spPr bwMode="auto">
          <a:xfrm>
            <a:off x="1719338" y="2507691"/>
            <a:ext cx="3141256" cy="2681876"/>
          </a:xfrm>
          <a:custGeom>
            <a:avLst/>
            <a:gdLst>
              <a:gd name="T0" fmla="*/ 8231 w 3672689"/>
              <a:gd name="T1" fmla="*/ 198529 h 2957477"/>
              <a:gd name="T2" fmla="*/ 71169 w 3672689"/>
              <a:gd name="T3" fmla="*/ 119693 h 2957477"/>
              <a:gd name="T4" fmla="*/ 149842 w 3672689"/>
              <a:gd name="T5" fmla="*/ 56631 h 2957477"/>
              <a:gd name="T6" fmla="*/ 244255 w 3672689"/>
              <a:gd name="T7" fmla="*/ 9325 h 2957477"/>
              <a:gd name="T8" fmla="*/ 259984 w 3672689"/>
              <a:gd name="T9" fmla="*/ 56631 h 2957477"/>
              <a:gd name="T10" fmla="*/ 354398 w 3672689"/>
              <a:gd name="T11" fmla="*/ 88162 h 2957477"/>
              <a:gd name="T12" fmla="*/ 401597 w 3672689"/>
              <a:gd name="T13" fmla="*/ 119693 h 2957477"/>
              <a:gd name="T14" fmla="*/ 448802 w 3672689"/>
              <a:gd name="T15" fmla="*/ 166998 h 2957477"/>
              <a:gd name="T16" fmla="*/ 496008 w 3672689"/>
              <a:gd name="T17" fmla="*/ 182764 h 2957477"/>
              <a:gd name="T18" fmla="*/ 779230 w 3672689"/>
              <a:gd name="T19" fmla="*/ 166998 h 2957477"/>
              <a:gd name="T20" fmla="*/ 873639 w 3672689"/>
              <a:gd name="T21" fmla="*/ 135467 h 2957477"/>
              <a:gd name="T22" fmla="*/ 1015250 w 3672689"/>
              <a:gd name="T23" fmla="*/ 151233 h 2957477"/>
              <a:gd name="T24" fmla="*/ 1188333 w 3672689"/>
              <a:gd name="T25" fmla="*/ 198529 h 2957477"/>
              <a:gd name="T26" fmla="*/ 1235540 w 3672689"/>
              <a:gd name="T27" fmla="*/ 230069 h 2957477"/>
              <a:gd name="T28" fmla="*/ 1550229 w 3672689"/>
              <a:gd name="T29" fmla="*/ 277375 h 2957477"/>
              <a:gd name="T30" fmla="*/ 2085205 w 3672689"/>
              <a:gd name="T31" fmla="*/ 293140 h 2957477"/>
              <a:gd name="T32" fmla="*/ 2258290 w 3672689"/>
              <a:gd name="T33" fmla="*/ 324671 h 2957477"/>
              <a:gd name="T34" fmla="*/ 2352690 w 3672689"/>
              <a:gd name="T35" fmla="*/ 356202 h 2957477"/>
              <a:gd name="T36" fmla="*/ 2415630 w 3672689"/>
              <a:gd name="T37" fmla="*/ 371977 h 2957477"/>
              <a:gd name="T38" fmla="*/ 2572974 w 3672689"/>
              <a:gd name="T39" fmla="*/ 466579 h 2957477"/>
              <a:gd name="T40" fmla="*/ 2620177 w 3672689"/>
              <a:gd name="T41" fmla="*/ 513876 h 2957477"/>
              <a:gd name="T42" fmla="*/ 2777527 w 3672689"/>
              <a:gd name="T43" fmla="*/ 529650 h 2957477"/>
              <a:gd name="T44" fmla="*/ 2887669 w 3672689"/>
              <a:gd name="T45" fmla="*/ 561181 h 2957477"/>
              <a:gd name="T46" fmla="*/ 2934875 w 3672689"/>
              <a:gd name="T47" fmla="*/ 592712 h 2957477"/>
              <a:gd name="T48" fmla="*/ 2966340 w 3672689"/>
              <a:gd name="T49" fmla="*/ 640018 h 2957477"/>
              <a:gd name="T50" fmla="*/ 3013542 w 3672689"/>
              <a:gd name="T51" fmla="*/ 671549 h 2957477"/>
              <a:gd name="T52" fmla="*/ 3029280 w 3672689"/>
              <a:gd name="T53" fmla="*/ 718854 h 2957477"/>
              <a:gd name="T54" fmla="*/ 3076482 w 3672689"/>
              <a:gd name="T55" fmla="*/ 766160 h 2957477"/>
              <a:gd name="T56" fmla="*/ 3107955 w 3672689"/>
              <a:gd name="T57" fmla="*/ 829222 h 2957477"/>
              <a:gd name="T58" fmla="*/ 3139422 w 3672689"/>
              <a:gd name="T59" fmla="*/ 923824 h 2957477"/>
              <a:gd name="T60" fmla="*/ 3170891 w 3672689"/>
              <a:gd name="T61" fmla="*/ 971130 h 2957477"/>
              <a:gd name="T62" fmla="*/ 3249566 w 3672689"/>
              <a:gd name="T63" fmla="*/ 1128804 h 2957477"/>
              <a:gd name="T64" fmla="*/ 3296768 w 3672689"/>
              <a:gd name="T65" fmla="*/ 1160344 h 2957477"/>
              <a:gd name="T66" fmla="*/ 3343970 w 3672689"/>
              <a:gd name="T67" fmla="*/ 1270711 h 2957477"/>
              <a:gd name="T68" fmla="*/ 3328239 w 3672689"/>
              <a:gd name="T69" fmla="*/ 1444150 h 2957477"/>
              <a:gd name="T70" fmla="*/ 3391175 w 3672689"/>
              <a:gd name="T71" fmla="*/ 1554518 h 2957477"/>
              <a:gd name="T72" fmla="*/ 3485585 w 3672689"/>
              <a:gd name="T73" fmla="*/ 1586058 h 2957477"/>
              <a:gd name="T74" fmla="*/ 3501319 w 3672689"/>
              <a:gd name="T75" fmla="*/ 1633354 h 2957477"/>
              <a:gd name="T76" fmla="*/ 3564255 w 3672689"/>
              <a:gd name="T77" fmla="*/ 1743731 h 2957477"/>
              <a:gd name="T78" fmla="*/ 3532788 w 3672689"/>
              <a:gd name="T79" fmla="*/ 2122139 h 2957477"/>
              <a:gd name="T80" fmla="*/ 3501319 w 3672689"/>
              <a:gd name="T81" fmla="*/ 2232514 h 2957477"/>
              <a:gd name="T82" fmla="*/ 3532788 w 3672689"/>
              <a:gd name="T83" fmla="*/ 2469017 h 2957477"/>
              <a:gd name="T84" fmla="*/ 3548525 w 3672689"/>
              <a:gd name="T85" fmla="*/ 2516330 h 2957477"/>
              <a:gd name="T86" fmla="*/ 3564255 w 3672689"/>
              <a:gd name="T87" fmla="*/ 2626689 h 2957477"/>
              <a:gd name="T88" fmla="*/ 3611461 w 3672689"/>
              <a:gd name="T89" fmla="*/ 2768597 h 2957477"/>
              <a:gd name="T90" fmla="*/ 3627194 w 3672689"/>
              <a:gd name="T91" fmla="*/ 2815893 h 2957477"/>
              <a:gd name="T92" fmla="*/ 3658665 w 3672689"/>
              <a:gd name="T93" fmla="*/ 2863208 h 2957477"/>
              <a:gd name="T94" fmla="*/ 3658665 w 3672689"/>
              <a:gd name="T95" fmla="*/ 2957801 h 295747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672689"/>
              <a:gd name="T145" fmla="*/ 0 h 2957477"/>
              <a:gd name="T146" fmla="*/ 3672689 w 3672689"/>
              <a:gd name="T147" fmla="*/ 2957477 h 295747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672689" h="2957477">
                <a:moveTo>
                  <a:pt x="8249" y="198511"/>
                </a:moveTo>
                <a:cubicBezTo>
                  <a:pt x="38943" y="106434"/>
                  <a:pt x="0" y="190996"/>
                  <a:pt x="71311" y="119684"/>
                </a:cubicBezTo>
                <a:cubicBezTo>
                  <a:pt x="142621" y="48373"/>
                  <a:pt x="58063" y="87313"/>
                  <a:pt x="150139" y="56622"/>
                </a:cubicBezTo>
                <a:cubicBezTo>
                  <a:pt x="158105" y="51311"/>
                  <a:pt x="226083" y="0"/>
                  <a:pt x="244732" y="9325"/>
                </a:cubicBezTo>
                <a:cubicBezTo>
                  <a:pt x="259596" y="16757"/>
                  <a:pt x="246974" y="46963"/>
                  <a:pt x="260497" y="56622"/>
                </a:cubicBezTo>
                <a:cubicBezTo>
                  <a:pt x="287543" y="75941"/>
                  <a:pt x="327436" y="69716"/>
                  <a:pt x="355091" y="88153"/>
                </a:cubicBezTo>
                <a:cubicBezTo>
                  <a:pt x="370856" y="98663"/>
                  <a:pt x="387831" y="107554"/>
                  <a:pt x="402387" y="119684"/>
                </a:cubicBezTo>
                <a:cubicBezTo>
                  <a:pt x="419515" y="133957"/>
                  <a:pt x="431133" y="154613"/>
                  <a:pt x="449684" y="166980"/>
                </a:cubicBezTo>
                <a:cubicBezTo>
                  <a:pt x="463511" y="176198"/>
                  <a:pt x="481215" y="177491"/>
                  <a:pt x="496980" y="182746"/>
                </a:cubicBezTo>
                <a:cubicBezTo>
                  <a:pt x="591573" y="177491"/>
                  <a:pt x="686752" y="178731"/>
                  <a:pt x="780760" y="166980"/>
                </a:cubicBezTo>
                <a:cubicBezTo>
                  <a:pt x="813740" y="162857"/>
                  <a:pt x="875353" y="135449"/>
                  <a:pt x="875353" y="135449"/>
                </a:cubicBezTo>
                <a:cubicBezTo>
                  <a:pt x="922649" y="140704"/>
                  <a:pt x="970379" y="142945"/>
                  <a:pt x="1017242" y="151215"/>
                </a:cubicBezTo>
                <a:cubicBezTo>
                  <a:pt x="1092805" y="164550"/>
                  <a:pt x="1127826" y="177566"/>
                  <a:pt x="1190663" y="198511"/>
                </a:cubicBezTo>
                <a:cubicBezTo>
                  <a:pt x="1206429" y="209021"/>
                  <a:pt x="1220645" y="222347"/>
                  <a:pt x="1237960" y="230042"/>
                </a:cubicBezTo>
                <a:cubicBezTo>
                  <a:pt x="1348677" y="279249"/>
                  <a:pt x="1418909" y="271741"/>
                  <a:pt x="1553270" y="277339"/>
                </a:cubicBezTo>
                <a:cubicBezTo>
                  <a:pt x="1731868" y="284781"/>
                  <a:pt x="1910621" y="287849"/>
                  <a:pt x="2089297" y="293104"/>
                </a:cubicBezTo>
                <a:cubicBezTo>
                  <a:pt x="2218740" y="336252"/>
                  <a:pt x="2013150" y="271157"/>
                  <a:pt x="2262718" y="324635"/>
                </a:cubicBezTo>
                <a:cubicBezTo>
                  <a:pt x="2295217" y="331599"/>
                  <a:pt x="2325067" y="348105"/>
                  <a:pt x="2357311" y="356166"/>
                </a:cubicBezTo>
                <a:cubicBezTo>
                  <a:pt x="2378332" y="361421"/>
                  <a:pt x="2400085" y="364324"/>
                  <a:pt x="2420373" y="371932"/>
                </a:cubicBezTo>
                <a:cubicBezTo>
                  <a:pt x="2460182" y="386861"/>
                  <a:pt x="2556029" y="444525"/>
                  <a:pt x="2578029" y="466525"/>
                </a:cubicBezTo>
                <a:cubicBezTo>
                  <a:pt x="2593794" y="482291"/>
                  <a:pt x="2604015" y="507265"/>
                  <a:pt x="2625325" y="513822"/>
                </a:cubicBezTo>
                <a:cubicBezTo>
                  <a:pt x="2675803" y="529354"/>
                  <a:pt x="2730428" y="524332"/>
                  <a:pt x="2782980" y="529587"/>
                </a:cubicBezTo>
                <a:cubicBezTo>
                  <a:pt x="2803179" y="534637"/>
                  <a:pt x="2870726" y="549812"/>
                  <a:pt x="2893339" y="561118"/>
                </a:cubicBezTo>
                <a:cubicBezTo>
                  <a:pt x="2910286" y="569592"/>
                  <a:pt x="2924870" y="582139"/>
                  <a:pt x="2940635" y="592649"/>
                </a:cubicBezTo>
                <a:cubicBezTo>
                  <a:pt x="2951145" y="608415"/>
                  <a:pt x="2958768" y="626548"/>
                  <a:pt x="2972166" y="639946"/>
                </a:cubicBezTo>
                <a:cubicBezTo>
                  <a:pt x="2985564" y="653344"/>
                  <a:pt x="3007626" y="656681"/>
                  <a:pt x="3019463" y="671477"/>
                </a:cubicBezTo>
                <a:cubicBezTo>
                  <a:pt x="3029844" y="684454"/>
                  <a:pt x="3026011" y="704946"/>
                  <a:pt x="3035229" y="718773"/>
                </a:cubicBezTo>
                <a:cubicBezTo>
                  <a:pt x="3047596" y="737324"/>
                  <a:pt x="3069566" y="747927"/>
                  <a:pt x="3082525" y="766070"/>
                </a:cubicBezTo>
                <a:cubicBezTo>
                  <a:pt x="3096185" y="785194"/>
                  <a:pt x="3105328" y="807311"/>
                  <a:pt x="3114056" y="829132"/>
                </a:cubicBezTo>
                <a:cubicBezTo>
                  <a:pt x="3126400" y="859991"/>
                  <a:pt x="3127151" y="896070"/>
                  <a:pt x="3145587" y="923725"/>
                </a:cubicBezTo>
                <a:cubicBezTo>
                  <a:pt x="3156097" y="939491"/>
                  <a:pt x="3169423" y="953707"/>
                  <a:pt x="3177118" y="971022"/>
                </a:cubicBezTo>
                <a:cubicBezTo>
                  <a:pt x="3218183" y="1063418"/>
                  <a:pt x="3187739" y="1060470"/>
                  <a:pt x="3255946" y="1128677"/>
                </a:cubicBezTo>
                <a:cubicBezTo>
                  <a:pt x="3269344" y="1142075"/>
                  <a:pt x="3287477" y="1149698"/>
                  <a:pt x="3303242" y="1160208"/>
                </a:cubicBezTo>
                <a:cubicBezTo>
                  <a:pt x="3309397" y="1172519"/>
                  <a:pt x="3350539" y="1247371"/>
                  <a:pt x="3350539" y="1270566"/>
                </a:cubicBezTo>
                <a:cubicBezTo>
                  <a:pt x="3350539" y="1328611"/>
                  <a:pt x="3340028" y="1386180"/>
                  <a:pt x="3334773" y="1443987"/>
                </a:cubicBezTo>
                <a:cubicBezTo>
                  <a:pt x="3349454" y="1517389"/>
                  <a:pt x="3331638" y="1524925"/>
                  <a:pt x="3397835" y="1554346"/>
                </a:cubicBezTo>
                <a:cubicBezTo>
                  <a:pt x="3428207" y="1567845"/>
                  <a:pt x="3492429" y="1585877"/>
                  <a:pt x="3492429" y="1585877"/>
                </a:cubicBezTo>
                <a:cubicBezTo>
                  <a:pt x="3497684" y="1601642"/>
                  <a:pt x="3501648" y="1617899"/>
                  <a:pt x="3508194" y="1633173"/>
                </a:cubicBezTo>
                <a:cubicBezTo>
                  <a:pt x="3532196" y="1689178"/>
                  <a:pt x="3539590" y="1696033"/>
                  <a:pt x="3571256" y="1743532"/>
                </a:cubicBezTo>
                <a:cubicBezTo>
                  <a:pt x="3562236" y="1896885"/>
                  <a:pt x="3564441" y="1985966"/>
                  <a:pt x="3539725" y="2121904"/>
                </a:cubicBezTo>
                <a:cubicBezTo>
                  <a:pt x="3531805" y="2165461"/>
                  <a:pt x="3521703" y="2191735"/>
                  <a:pt x="3508194" y="2232263"/>
                </a:cubicBezTo>
                <a:cubicBezTo>
                  <a:pt x="3518704" y="2311091"/>
                  <a:pt x="3526651" y="2390303"/>
                  <a:pt x="3539725" y="2468746"/>
                </a:cubicBezTo>
                <a:cubicBezTo>
                  <a:pt x="3542457" y="2485138"/>
                  <a:pt x="3552232" y="2499747"/>
                  <a:pt x="3555491" y="2516042"/>
                </a:cubicBezTo>
                <a:cubicBezTo>
                  <a:pt x="3562779" y="2552480"/>
                  <a:pt x="3562900" y="2590193"/>
                  <a:pt x="3571256" y="2626401"/>
                </a:cubicBezTo>
                <a:cubicBezTo>
                  <a:pt x="3571258" y="2626412"/>
                  <a:pt x="3610669" y="2744638"/>
                  <a:pt x="3618553" y="2768291"/>
                </a:cubicBezTo>
                <a:cubicBezTo>
                  <a:pt x="3623808" y="2784056"/>
                  <a:pt x="3625100" y="2801760"/>
                  <a:pt x="3634318" y="2815587"/>
                </a:cubicBezTo>
                <a:cubicBezTo>
                  <a:pt x="3644828" y="2831353"/>
                  <a:pt x="3661739" y="2844387"/>
                  <a:pt x="3665849" y="2862884"/>
                </a:cubicBezTo>
                <a:cubicBezTo>
                  <a:pt x="3672689" y="2893664"/>
                  <a:pt x="3665849" y="2925946"/>
                  <a:pt x="3665849" y="2957477"/>
                </a:cubicBez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11281" name="TextBox 23"/>
          <p:cNvSpPr txBox="1">
            <a:spLocks noChangeArrowheads="1"/>
          </p:cNvSpPr>
          <p:nvPr/>
        </p:nvSpPr>
        <p:spPr bwMode="auto">
          <a:xfrm>
            <a:off x="1923051" y="2906445"/>
            <a:ext cx="677686" cy="357948"/>
          </a:xfrm>
          <a:prstGeom prst="rect">
            <a:avLst/>
          </a:prstGeom>
          <a:noFill/>
          <a:ln w="9525">
            <a:noFill/>
            <a:miter lim="800000"/>
            <a:headEnd/>
            <a:tailEnd/>
          </a:ln>
        </p:spPr>
        <p:txBody>
          <a:bodyPr lIns="80165" tIns="40083" rIns="80165" bIns="40083">
            <a:spAutoFit/>
          </a:bodyPr>
          <a:lstStyle/>
          <a:p>
            <a:r>
              <a:rPr lang="en-GB" b="1"/>
              <a:t>C 1</a:t>
            </a:r>
          </a:p>
        </p:txBody>
      </p:sp>
      <p:sp>
        <p:nvSpPr>
          <p:cNvPr id="11282" name="Cloud Callout 26"/>
          <p:cNvSpPr>
            <a:spLocks noChangeArrowheads="1"/>
          </p:cNvSpPr>
          <p:nvPr/>
        </p:nvSpPr>
        <p:spPr bwMode="auto">
          <a:xfrm>
            <a:off x="1430066" y="555665"/>
            <a:ext cx="3388427" cy="2219781"/>
          </a:xfrm>
          <a:prstGeom prst="cloudCallout">
            <a:avLst>
              <a:gd name="adj1" fmla="val -20833"/>
              <a:gd name="adj2" fmla="val 62500"/>
            </a:avLst>
          </a:prstGeom>
          <a:noFill/>
          <a:ln w="9525" algn="ctr">
            <a:solidFill>
              <a:schemeClr val="tx1"/>
            </a:solidFill>
            <a:round/>
            <a:headEnd/>
            <a:tailEnd/>
          </a:ln>
        </p:spPr>
        <p:txBody>
          <a:bodyPr lIns="80165" tIns="40083" rIns="80165" bIns="40083"/>
          <a:lstStyle/>
          <a:p>
            <a:pPr eaLnBrk="0" hangingPunct="0"/>
            <a:endParaRPr lang="en-GB"/>
          </a:p>
        </p:txBody>
      </p:sp>
      <p:sp>
        <p:nvSpPr>
          <p:cNvPr id="11283" name="TextBox 28"/>
          <p:cNvSpPr txBox="1">
            <a:spLocks noChangeArrowheads="1"/>
          </p:cNvSpPr>
          <p:nvPr/>
        </p:nvSpPr>
        <p:spPr bwMode="auto">
          <a:xfrm>
            <a:off x="1984166" y="882443"/>
            <a:ext cx="3142613" cy="1188944"/>
          </a:xfrm>
          <a:prstGeom prst="rect">
            <a:avLst/>
          </a:prstGeom>
          <a:noFill/>
          <a:ln w="9525">
            <a:noFill/>
            <a:miter lim="800000"/>
            <a:headEnd/>
            <a:tailEnd/>
          </a:ln>
        </p:spPr>
        <p:txBody>
          <a:bodyPr lIns="80165" tIns="40083" rIns="80165" bIns="40083">
            <a:spAutoFit/>
          </a:bodyPr>
          <a:lstStyle/>
          <a:p>
            <a:r>
              <a:rPr lang="en-GB"/>
              <a:t>Certainty about outcomes, disagreement about which outcomes political action &amp; decisions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endParaRPr lang="en-GB" dirty="0"/>
          </a:p>
        </p:txBody>
      </p:sp>
      <p:cxnSp>
        <p:nvCxnSpPr>
          <p:cNvPr id="12291" name="Straight Arrow Connector 15"/>
          <p:cNvCxnSpPr>
            <a:cxnSpLocks noChangeShapeType="1"/>
          </p:cNvCxnSpPr>
          <p:nvPr/>
        </p:nvCxnSpPr>
        <p:spPr bwMode="auto">
          <a:xfrm flipV="1">
            <a:off x="1677238" y="882443"/>
            <a:ext cx="0" cy="4310003"/>
          </a:xfrm>
          <a:prstGeom prst="straightConnector1">
            <a:avLst/>
          </a:prstGeom>
          <a:noFill/>
          <a:ln w="41275" algn="ctr">
            <a:solidFill>
              <a:srgbClr val="00B050"/>
            </a:solidFill>
            <a:round/>
            <a:headEnd/>
            <a:tailEnd type="arrow" w="med" len="med"/>
          </a:ln>
        </p:spPr>
      </p:cxnSp>
      <p:cxnSp>
        <p:nvCxnSpPr>
          <p:cNvPr id="12292" name="Straight Arrow Connector 17"/>
          <p:cNvCxnSpPr>
            <a:cxnSpLocks noChangeShapeType="1"/>
          </p:cNvCxnSpPr>
          <p:nvPr/>
        </p:nvCxnSpPr>
        <p:spPr bwMode="auto">
          <a:xfrm>
            <a:off x="1677238" y="5192445"/>
            <a:ext cx="5667297" cy="0"/>
          </a:xfrm>
          <a:prstGeom prst="straightConnector1">
            <a:avLst/>
          </a:prstGeom>
          <a:noFill/>
          <a:ln w="41275" algn="ctr">
            <a:solidFill>
              <a:srgbClr val="FF0000"/>
            </a:solidFill>
            <a:round/>
            <a:headEnd/>
            <a:tailEnd type="arrow" w="med" len="med"/>
          </a:ln>
        </p:spPr>
      </p:cxnSp>
      <p:sp>
        <p:nvSpPr>
          <p:cNvPr id="12293" name="Freeform 9"/>
          <p:cNvSpPr>
            <a:spLocks/>
          </p:cNvSpPr>
          <p:nvPr/>
        </p:nvSpPr>
        <p:spPr bwMode="auto">
          <a:xfrm>
            <a:off x="1738352" y="4082555"/>
            <a:ext cx="1203265" cy="1114209"/>
          </a:xfrm>
          <a:custGeom>
            <a:avLst/>
            <a:gdLst>
              <a:gd name="T0" fmla="*/ 0 w 1407326"/>
              <a:gd name="T1" fmla="*/ 0 h 1229711"/>
              <a:gd name="T2" fmla="*/ 125477 w 1407326"/>
              <a:gd name="T3" fmla="*/ 62611 h 1229711"/>
              <a:gd name="T4" fmla="*/ 172534 w 1407326"/>
              <a:gd name="T5" fmla="*/ 78261 h 1229711"/>
              <a:gd name="T6" fmla="*/ 329384 w 1407326"/>
              <a:gd name="T7" fmla="*/ 109566 h 1229711"/>
              <a:gd name="T8" fmla="*/ 423494 w 1407326"/>
              <a:gd name="T9" fmla="*/ 140870 h 1229711"/>
              <a:gd name="T10" fmla="*/ 548973 w 1407326"/>
              <a:gd name="T11" fmla="*/ 156522 h 1229711"/>
              <a:gd name="T12" fmla="*/ 768562 w 1407326"/>
              <a:gd name="T13" fmla="*/ 187826 h 1229711"/>
              <a:gd name="T14" fmla="*/ 799931 w 1407326"/>
              <a:gd name="T15" fmla="*/ 234782 h 1229711"/>
              <a:gd name="T16" fmla="*/ 894040 w 1407326"/>
              <a:gd name="T17" fmla="*/ 328695 h 1229711"/>
              <a:gd name="T18" fmla="*/ 909726 w 1407326"/>
              <a:gd name="T19" fmla="*/ 375652 h 1229711"/>
              <a:gd name="T20" fmla="*/ 956780 w 1407326"/>
              <a:gd name="T21" fmla="*/ 406955 h 1229711"/>
              <a:gd name="T22" fmla="*/ 1082261 w 1407326"/>
              <a:gd name="T23" fmla="*/ 406955 h 1229711"/>
              <a:gd name="T24" fmla="*/ 1097946 w 1407326"/>
              <a:gd name="T25" fmla="*/ 453911 h 1229711"/>
              <a:gd name="T26" fmla="*/ 1129316 w 1407326"/>
              <a:gd name="T27" fmla="*/ 485216 h 1229711"/>
              <a:gd name="T28" fmla="*/ 1160686 w 1407326"/>
              <a:gd name="T29" fmla="*/ 547825 h 1229711"/>
              <a:gd name="T30" fmla="*/ 1192056 w 1407326"/>
              <a:gd name="T31" fmla="*/ 673041 h 1229711"/>
              <a:gd name="T32" fmla="*/ 1207741 w 1407326"/>
              <a:gd name="T33" fmla="*/ 782604 h 1229711"/>
              <a:gd name="T34" fmla="*/ 1270481 w 1407326"/>
              <a:gd name="T35" fmla="*/ 923474 h 1229711"/>
              <a:gd name="T36" fmla="*/ 1380275 w 1407326"/>
              <a:gd name="T37" fmla="*/ 986082 h 1229711"/>
              <a:gd name="T38" fmla="*/ 1395960 w 1407326"/>
              <a:gd name="T39" fmla="*/ 1033040 h 1229711"/>
              <a:gd name="T40" fmla="*/ 1395960 w 1407326"/>
              <a:gd name="T41" fmla="*/ 1220866 h 1229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7326"/>
              <a:gd name="T64" fmla="*/ 0 h 1229711"/>
              <a:gd name="T65" fmla="*/ 1407326 w 1407326"/>
              <a:gd name="T66" fmla="*/ 1229711 h 12297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7326" h="1229711">
                <a:moveTo>
                  <a:pt x="0" y="0"/>
                </a:moveTo>
                <a:cubicBezTo>
                  <a:pt x="52182" y="78273"/>
                  <a:pt x="7916" y="36794"/>
                  <a:pt x="126124" y="63063"/>
                </a:cubicBezTo>
                <a:cubicBezTo>
                  <a:pt x="142346" y="66668"/>
                  <a:pt x="157198" y="75223"/>
                  <a:pt x="173420" y="78828"/>
                </a:cubicBezTo>
                <a:cubicBezTo>
                  <a:pt x="282980" y="103175"/>
                  <a:pt x="241343" y="83440"/>
                  <a:pt x="331076" y="110359"/>
                </a:cubicBezTo>
                <a:cubicBezTo>
                  <a:pt x="362911" y="119909"/>
                  <a:pt x="392689" y="137767"/>
                  <a:pt x="425669" y="141890"/>
                </a:cubicBezTo>
                <a:lnTo>
                  <a:pt x="551793" y="157656"/>
                </a:lnTo>
                <a:cubicBezTo>
                  <a:pt x="593166" y="281777"/>
                  <a:pt x="534742" y="157485"/>
                  <a:pt x="772510" y="189187"/>
                </a:cubicBezTo>
                <a:cubicBezTo>
                  <a:pt x="791291" y="191691"/>
                  <a:pt x="793531" y="220718"/>
                  <a:pt x="804041" y="236483"/>
                </a:cubicBezTo>
                <a:cubicBezTo>
                  <a:pt x="836382" y="398182"/>
                  <a:pt x="782212" y="253461"/>
                  <a:pt x="898634" y="331076"/>
                </a:cubicBezTo>
                <a:cubicBezTo>
                  <a:pt x="912461" y="340294"/>
                  <a:pt x="904019" y="365396"/>
                  <a:pt x="914400" y="378373"/>
                </a:cubicBezTo>
                <a:cubicBezTo>
                  <a:pt x="926236" y="393169"/>
                  <a:pt x="945931" y="399394"/>
                  <a:pt x="961696" y="409904"/>
                </a:cubicBezTo>
                <a:cubicBezTo>
                  <a:pt x="1006884" y="394841"/>
                  <a:pt x="1037087" y="376082"/>
                  <a:pt x="1087820" y="409904"/>
                </a:cubicBezTo>
                <a:cubicBezTo>
                  <a:pt x="1101647" y="419122"/>
                  <a:pt x="1095036" y="442950"/>
                  <a:pt x="1103586" y="457200"/>
                </a:cubicBezTo>
                <a:cubicBezTo>
                  <a:pt x="1111234" y="469946"/>
                  <a:pt x="1126872" y="476364"/>
                  <a:pt x="1135117" y="488732"/>
                </a:cubicBezTo>
                <a:cubicBezTo>
                  <a:pt x="1148153" y="508287"/>
                  <a:pt x="1157390" y="530192"/>
                  <a:pt x="1166648" y="551794"/>
                </a:cubicBezTo>
                <a:cubicBezTo>
                  <a:pt x="1183261" y="590558"/>
                  <a:pt x="1191450" y="637543"/>
                  <a:pt x="1198179" y="677918"/>
                </a:cubicBezTo>
                <a:cubicBezTo>
                  <a:pt x="1204288" y="714572"/>
                  <a:pt x="1205589" y="752068"/>
                  <a:pt x="1213945" y="788276"/>
                </a:cubicBezTo>
                <a:cubicBezTo>
                  <a:pt x="1233810" y="874358"/>
                  <a:pt x="1237106" y="870314"/>
                  <a:pt x="1277007" y="930166"/>
                </a:cubicBezTo>
                <a:cubicBezTo>
                  <a:pt x="1312496" y="1036638"/>
                  <a:pt x="1257883" y="919239"/>
                  <a:pt x="1387365" y="993228"/>
                </a:cubicBezTo>
                <a:cubicBezTo>
                  <a:pt x="1401794" y="1001473"/>
                  <a:pt x="1402026" y="1023943"/>
                  <a:pt x="1403131" y="1040525"/>
                </a:cubicBezTo>
                <a:cubicBezTo>
                  <a:pt x="1407326" y="1103447"/>
                  <a:pt x="1403131" y="1166649"/>
                  <a:pt x="1403131" y="1229711"/>
                </a:cubicBez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12294" name="Freeform 12"/>
          <p:cNvSpPr>
            <a:spLocks/>
          </p:cNvSpPr>
          <p:nvPr/>
        </p:nvSpPr>
        <p:spPr bwMode="auto">
          <a:xfrm>
            <a:off x="4652806" y="843574"/>
            <a:ext cx="2644196" cy="1360372"/>
          </a:xfrm>
          <a:custGeom>
            <a:avLst/>
            <a:gdLst>
              <a:gd name="T0" fmla="*/ 0 w 3090042"/>
              <a:gd name="T1" fmla="*/ 0 h 1501081"/>
              <a:gd name="T2" fmla="*/ 15802 w 3090042"/>
              <a:gd name="T3" fmla="*/ 141133 h 1501081"/>
              <a:gd name="T4" fmla="*/ 47414 w 3090042"/>
              <a:gd name="T5" fmla="*/ 188177 h 1501081"/>
              <a:gd name="T6" fmla="*/ 189637 w 3090042"/>
              <a:gd name="T7" fmla="*/ 266582 h 1501081"/>
              <a:gd name="T8" fmla="*/ 237050 w 3090042"/>
              <a:gd name="T9" fmla="*/ 297944 h 1501081"/>
              <a:gd name="T10" fmla="*/ 268653 w 3090042"/>
              <a:gd name="T11" fmla="*/ 344989 h 1501081"/>
              <a:gd name="T12" fmla="*/ 410885 w 3090042"/>
              <a:gd name="T13" fmla="*/ 423395 h 1501081"/>
              <a:gd name="T14" fmla="*/ 489901 w 3090042"/>
              <a:gd name="T15" fmla="*/ 470439 h 1501081"/>
              <a:gd name="T16" fmla="*/ 600523 w 3090042"/>
              <a:gd name="T17" fmla="*/ 595889 h 1501081"/>
              <a:gd name="T18" fmla="*/ 663736 w 3090042"/>
              <a:gd name="T19" fmla="*/ 642933 h 1501081"/>
              <a:gd name="T20" fmla="*/ 758554 w 3090042"/>
              <a:gd name="T21" fmla="*/ 705658 h 1501081"/>
              <a:gd name="T22" fmla="*/ 821769 w 3090042"/>
              <a:gd name="T23" fmla="*/ 752702 h 1501081"/>
              <a:gd name="T24" fmla="*/ 869180 w 3090042"/>
              <a:gd name="T25" fmla="*/ 784064 h 1501081"/>
              <a:gd name="T26" fmla="*/ 948195 w 3090042"/>
              <a:gd name="T27" fmla="*/ 878152 h 1501081"/>
              <a:gd name="T28" fmla="*/ 964000 w 3090042"/>
              <a:gd name="T29" fmla="*/ 925197 h 1501081"/>
              <a:gd name="T30" fmla="*/ 1011408 w 3090042"/>
              <a:gd name="T31" fmla="*/ 1113373 h 1501081"/>
              <a:gd name="T32" fmla="*/ 1043016 w 3090042"/>
              <a:gd name="T33" fmla="*/ 1207460 h 1501081"/>
              <a:gd name="T34" fmla="*/ 1074623 w 3090042"/>
              <a:gd name="T35" fmla="*/ 1254505 h 1501081"/>
              <a:gd name="T36" fmla="*/ 1153638 w 3090042"/>
              <a:gd name="T37" fmla="*/ 1348591 h 1501081"/>
              <a:gd name="T38" fmla="*/ 1232655 w 3090042"/>
              <a:gd name="T39" fmla="*/ 1364274 h 1501081"/>
              <a:gd name="T40" fmla="*/ 1517113 w 3090042"/>
              <a:gd name="T41" fmla="*/ 1395636 h 1501081"/>
              <a:gd name="T42" fmla="*/ 1564523 w 3090042"/>
              <a:gd name="T43" fmla="*/ 1411316 h 1501081"/>
              <a:gd name="T44" fmla="*/ 1722555 w 3090042"/>
              <a:gd name="T45" fmla="*/ 1442680 h 1501081"/>
              <a:gd name="T46" fmla="*/ 1896391 w 3090042"/>
              <a:gd name="T47" fmla="*/ 1458361 h 1501081"/>
              <a:gd name="T48" fmla="*/ 1991210 w 3090042"/>
              <a:gd name="T49" fmla="*/ 1427001 h 1501081"/>
              <a:gd name="T50" fmla="*/ 2038618 w 3090042"/>
              <a:gd name="T51" fmla="*/ 1411316 h 1501081"/>
              <a:gd name="T52" fmla="*/ 2086029 w 3090042"/>
              <a:gd name="T53" fmla="*/ 1395636 h 1501081"/>
              <a:gd name="T54" fmla="*/ 2149241 w 3090042"/>
              <a:gd name="T55" fmla="*/ 1364274 h 1501081"/>
              <a:gd name="T56" fmla="*/ 2212452 w 3090042"/>
              <a:gd name="T57" fmla="*/ 1348591 h 1501081"/>
              <a:gd name="T58" fmla="*/ 2259865 w 3090042"/>
              <a:gd name="T59" fmla="*/ 1317231 h 1501081"/>
              <a:gd name="T60" fmla="*/ 2307275 w 3090042"/>
              <a:gd name="T61" fmla="*/ 1301548 h 1501081"/>
              <a:gd name="T62" fmla="*/ 2402092 w 3090042"/>
              <a:gd name="T63" fmla="*/ 1238823 h 1501081"/>
              <a:gd name="T64" fmla="*/ 2560124 w 3090042"/>
              <a:gd name="T65" fmla="*/ 1254505 h 1501081"/>
              <a:gd name="T66" fmla="*/ 2607535 w 3090042"/>
              <a:gd name="T67" fmla="*/ 1285867 h 1501081"/>
              <a:gd name="T68" fmla="*/ 2654943 w 3090042"/>
              <a:gd name="T69" fmla="*/ 1301548 h 1501081"/>
              <a:gd name="T70" fmla="*/ 2718156 w 3090042"/>
              <a:gd name="T71" fmla="*/ 1332911 h 1501081"/>
              <a:gd name="T72" fmla="*/ 2797175 w 3090042"/>
              <a:gd name="T73" fmla="*/ 1411316 h 1501081"/>
              <a:gd name="T74" fmla="*/ 2860384 w 3090042"/>
              <a:gd name="T75" fmla="*/ 1395636 h 1501081"/>
              <a:gd name="T76" fmla="*/ 3002614 w 3090042"/>
              <a:gd name="T77" fmla="*/ 1285867 h 1501081"/>
              <a:gd name="T78" fmla="*/ 3097435 w 3090042"/>
              <a:gd name="T79" fmla="*/ 1238823 h 1501081"/>
              <a:gd name="T80" fmla="*/ 3065826 w 3090042"/>
              <a:gd name="T81" fmla="*/ 1285867 h 15010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90042"/>
              <a:gd name="T124" fmla="*/ 0 h 1501081"/>
              <a:gd name="T125" fmla="*/ 3090042 w 3090042"/>
              <a:gd name="T126" fmla="*/ 1501081 h 150108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90042" h="1501081">
                <a:moveTo>
                  <a:pt x="0" y="0"/>
                </a:moveTo>
                <a:cubicBezTo>
                  <a:pt x="5255" y="47296"/>
                  <a:pt x="4224" y="95722"/>
                  <a:pt x="15766" y="141889"/>
                </a:cubicBezTo>
                <a:cubicBezTo>
                  <a:pt x="20362" y="160271"/>
                  <a:pt x="33037" y="176709"/>
                  <a:pt x="47297" y="189186"/>
                </a:cubicBezTo>
                <a:cubicBezTo>
                  <a:pt x="114018" y="247567"/>
                  <a:pt x="124226" y="246360"/>
                  <a:pt x="189187" y="268013"/>
                </a:cubicBezTo>
                <a:cubicBezTo>
                  <a:pt x="204952" y="278523"/>
                  <a:pt x="223085" y="286146"/>
                  <a:pt x="236483" y="299544"/>
                </a:cubicBezTo>
                <a:cubicBezTo>
                  <a:pt x="249881" y="312942"/>
                  <a:pt x="253754" y="334364"/>
                  <a:pt x="268014" y="346841"/>
                </a:cubicBezTo>
                <a:cubicBezTo>
                  <a:pt x="334735" y="405222"/>
                  <a:pt x="344943" y="404015"/>
                  <a:pt x="409904" y="425668"/>
                </a:cubicBezTo>
                <a:cubicBezTo>
                  <a:pt x="544704" y="560472"/>
                  <a:pt x="325016" y="350179"/>
                  <a:pt x="488731" y="472965"/>
                </a:cubicBezTo>
                <a:cubicBezTo>
                  <a:pt x="693252" y="626356"/>
                  <a:pt x="489688" y="489687"/>
                  <a:pt x="599090" y="599089"/>
                </a:cubicBezTo>
                <a:cubicBezTo>
                  <a:pt x="617670" y="617669"/>
                  <a:pt x="640626" y="631318"/>
                  <a:pt x="662152" y="646386"/>
                </a:cubicBezTo>
                <a:cubicBezTo>
                  <a:pt x="693197" y="668118"/>
                  <a:pt x="726428" y="686711"/>
                  <a:pt x="756745" y="709448"/>
                </a:cubicBezTo>
                <a:cubicBezTo>
                  <a:pt x="777766" y="725213"/>
                  <a:pt x="798425" y="741472"/>
                  <a:pt x="819807" y="756744"/>
                </a:cubicBezTo>
                <a:cubicBezTo>
                  <a:pt x="835226" y="767757"/>
                  <a:pt x="852548" y="776145"/>
                  <a:pt x="867104" y="788275"/>
                </a:cubicBezTo>
                <a:cubicBezTo>
                  <a:pt x="896988" y="813178"/>
                  <a:pt x="928216" y="847438"/>
                  <a:pt x="945931" y="882868"/>
                </a:cubicBezTo>
                <a:cubicBezTo>
                  <a:pt x="953363" y="897732"/>
                  <a:pt x="956442" y="914399"/>
                  <a:pt x="961697" y="930165"/>
                </a:cubicBezTo>
                <a:cubicBezTo>
                  <a:pt x="984967" y="1093051"/>
                  <a:pt x="960995" y="987355"/>
                  <a:pt x="1008994" y="1119351"/>
                </a:cubicBezTo>
                <a:cubicBezTo>
                  <a:pt x="1020352" y="1150587"/>
                  <a:pt x="1022089" y="1186289"/>
                  <a:pt x="1040525" y="1213944"/>
                </a:cubicBezTo>
                <a:cubicBezTo>
                  <a:pt x="1051035" y="1229710"/>
                  <a:pt x="1062655" y="1244790"/>
                  <a:pt x="1072056" y="1261241"/>
                </a:cubicBezTo>
                <a:cubicBezTo>
                  <a:pt x="1101745" y="1313197"/>
                  <a:pt x="1092349" y="1333884"/>
                  <a:pt x="1150883" y="1355834"/>
                </a:cubicBezTo>
                <a:cubicBezTo>
                  <a:pt x="1175973" y="1365243"/>
                  <a:pt x="1203279" y="1367195"/>
                  <a:pt x="1229711" y="1371600"/>
                </a:cubicBezTo>
                <a:cubicBezTo>
                  <a:pt x="1344777" y="1390778"/>
                  <a:pt x="1385467" y="1391492"/>
                  <a:pt x="1513490" y="1403131"/>
                </a:cubicBezTo>
                <a:cubicBezTo>
                  <a:pt x="1529256" y="1408386"/>
                  <a:pt x="1544491" y="1415637"/>
                  <a:pt x="1560787" y="1418896"/>
                </a:cubicBezTo>
                <a:cubicBezTo>
                  <a:pt x="1741944" y="1455127"/>
                  <a:pt x="1611587" y="1414810"/>
                  <a:pt x="1718442" y="1450427"/>
                </a:cubicBezTo>
                <a:cubicBezTo>
                  <a:pt x="1794422" y="1501081"/>
                  <a:pt x="1761625" y="1494101"/>
                  <a:pt x="1891863" y="1466193"/>
                </a:cubicBezTo>
                <a:cubicBezTo>
                  <a:pt x="1924362" y="1459229"/>
                  <a:pt x="1954925" y="1445172"/>
                  <a:pt x="1986456" y="1434662"/>
                </a:cubicBezTo>
                <a:lnTo>
                  <a:pt x="2033752" y="1418896"/>
                </a:lnTo>
                <a:cubicBezTo>
                  <a:pt x="2049518" y="1413641"/>
                  <a:pt x="2066185" y="1410563"/>
                  <a:pt x="2081049" y="1403131"/>
                </a:cubicBezTo>
                <a:cubicBezTo>
                  <a:pt x="2102070" y="1392621"/>
                  <a:pt x="2122106" y="1379852"/>
                  <a:pt x="2144111" y="1371600"/>
                </a:cubicBezTo>
                <a:cubicBezTo>
                  <a:pt x="2164399" y="1363992"/>
                  <a:pt x="2186152" y="1361089"/>
                  <a:pt x="2207173" y="1355834"/>
                </a:cubicBezTo>
                <a:cubicBezTo>
                  <a:pt x="2222938" y="1345324"/>
                  <a:pt x="2237522" y="1332777"/>
                  <a:pt x="2254469" y="1324303"/>
                </a:cubicBezTo>
                <a:cubicBezTo>
                  <a:pt x="2269333" y="1316871"/>
                  <a:pt x="2287239" y="1316608"/>
                  <a:pt x="2301766" y="1308537"/>
                </a:cubicBezTo>
                <a:cubicBezTo>
                  <a:pt x="2334893" y="1290133"/>
                  <a:pt x="2396359" y="1245475"/>
                  <a:pt x="2396359" y="1245475"/>
                </a:cubicBezTo>
                <a:cubicBezTo>
                  <a:pt x="2448911" y="1250730"/>
                  <a:pt x="2502553" y="1249365"/>
                  <a:pt x="2554014" y="1261241"/>
                </a:cubicBezTo>
                <a:cubicBezTo>
                  <a:pt x="2572477" y="1265502"/>
                  <a:pt x="2584363" y="1284298"/>
                  <a:pt x="2601311" y="1292772"/>
                </a:cubicBezTo>
                <a:cubicBezTo>
                  <a:pt x="2616175" y="1300204"/>
                  <a:pt x="2633333" y="1301991"/>
                  <a:pt x="2648607" y="1308537"/>
                </a:cubicBezTo>
                <a:cubicBezTo>
                  <a:pt x="2670209" y="1317795"/>
                  <a:pt x="2690648" y="1329558"/>
                  <a:pt x="2711669" y="1340068"/>
                </a:cubicBezTo>
                <a:cubicBezTo>
                  <a:pt x="2729371" y="1366621"/>
                  <a:pt x="2751774" y="1413364"/>
                  <a:pt x="2790497" y="1418896"/>
                </a:cubicBezTo>
                <a:cubicBezTo>
                  <a:pt x="2811947" y="1421960"/>
                  <a:pt x="2832538" y="1408386"/>
                  <a:pt x="2853559" y="1403131"/>
                </a:cubicBezTo>
                <a:cubicBezTo>
                  <a:pt x="2927653" y="1329037"/>
                  <a:pt x="2882304" y="1368202"/>
                  <a:pt x="2995449" y="1292772"/>
                </a:cubicBezTo>
                <a:cubicBezTo>
                  <a:pt x="3056573" y="1252022"/>
                  <a:pt x="3024769" y="1267233"/>
                  <a:pt x="3090042" y="1245475"/>
                </a:cubicBezTo>
                <a:lnTo>
                  <a:pt x="3058511" y="1292772"/>
                </a:ln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12295" name="TextBox 13"/>
          <p:cNvSpPr txBox="1">
            <a:spLocks noChangeArrowheads="1"/>
          </p:cNvSpPr>
          <p:nvPr/>
        </p:nvSpPr>
        <p:spPr bwMode="auto">
          <a:xfrm>
            <a:off x="1799466" y="4474111"/>
            <a:ext cx="1109557" cy="357948"/>
          </a:xfrm>
          <a:prstGeom prst="rect">
            <a:avLst/>
          </a:prstGeom>
          <a:noFill/>
          <a:ln w="9525">
            <a:noFill/>
            <a:miter lim="800000"/>
            <a:headEnd/>
            <a:tailEnd/>
          </a:ln>
        </p:spPr>
        <p:txBody>
          <a:bodyPr lIns="80165" tIns="40083" rIns="80165" bIns="40083">
            <a:spAutoFit/>
          </a:bodyPr>
          <a:lstStyle/>
          <a:p>
            <a:r>
              <a:rPr lang="en-GB" b="1"/>
              <a:t>Simple</a:t>
            </a:r>
          </a:p>
        </p:txBody>
      </p:sp>
      <p:sp>
        <p:nvSpPr>
          <p:cNvPr id="12296" name="TextBox 14"/>
          <p:cNvSpPr txBox="1">
            <a:spLocks noChangeArrowheads="1"/>
          </p:cNvSpPr>
          <p:nvPr/>
        </p:nvSpPr>
        <p:spPr bwMode="auto">
          <a:xfrm>
            <a:off x="1738352" y="2906445"/>
            <a:ext cx="1785885" cy="357948"/>
          </a:xfrm>
          <a:prstGeom prst="rect">
            <a:avLst/>
          </a:prstGeom>
          <a:noFill/>
          <a:ln w="9525">
            <a:noFill/>
            <a:miter lim="800000"/>
            <a:headEnd/>
            <a:tailEnd/>
          </a:ln>
        </p:spPr>
        <p:txBody>
          <a:bodyPr lIns="80165" tIns="40083" rIns="80165" bIns="40083">
            <a:spAutoFit/>
          </a:bodyPr>
          <a:lstStyle/>
          <a:p>
            <a:r>
              <a:rPr lang="en-GB" b="1"/>
              <a:t>Complicated</a:t>
            </a:r>
          </a:p>
        </p:txBody>
      </p:sp>
      <p:sp>
        <p:nvSpPr>
          <p:cNvPr id="12297" name="TextBox 15"/>
          <p:cNvSpPr txBox="1">
            <a:spLocks noChangeArrowheads="1"/>
          </p:cNvSpPr>
          <p:nvPr/>
        </p:nvSpPr>
        <p:spPr bwMode="auto">
          <a:xfrm>
            <a:off x="2724323" y="1731775"/>
            <a:ext cx="1785885" cy="357948"/>
          </a:xfrm>
          <a:prstGeom prst="rect">
            <a:avLst/>
          </a:prstGeom>
          <a:noFill/>
          <a:ln w="9525">
            <a:noFill/>
            <a:miter lim="800000"/>
            <a:headEnd/>
            <a:tailEnd/>
          </a:ln>
        </p:spPr>
        <p:txBody>
          <a:bodyPr lIns="80165" tIns="40083" rIns="80165" bIns="40083">
            <a:spAutoFit/>
          </a:bodyPr>
          <a:lstStyle/>
          <a:p>
            <a:r>
              <a:rPr lang="en-GB" b="1"/>
              <a:t>Complex</a:t>
            </a:r>
          </a:p>
        </p:txBody>
      </p:sp>
      <p:sp>
        <p:nvSpPr>
          <p:cNvPr id="12298" name="TextBox 16"/>
          <p:cNvSpPr txBox="1">
            <a:spLocks noChangeArrowheads="1"/>
          </p:cNvSpPr>
          <p:nvPr/>
        </p:nvSpPr>
        <p:spPr bwMode="auto">
          <a:xfrm>
            <a:off x="5865579" y="1209219"/>
            <a:ext cx="985971" cy="357948"/>
          </a:xfrm>
          <a:prstGeom prst="rect">
            <a:avLst/>
          </a:prstGeom>
          <a:noFill/>
          <a:ln w="9525">
            <a:noFill/>
            <a:miter lim="800000"/>
            <a:headEnd/>
            <a:tailEnd/>
          </a:ln>
        </p:spPr>
        <p:txBody>
          <a:bodyPr lIns="80165" tIns="40083" rIns="80165" bIns="40083">
            <a:spAutoFit/>
          </a:bodyPr>
          <a:lstStyle/>
          <a:p>
            <a:r>
              <a:rPr lang="en-GB" b="1"/>
              <a:t>Chaos</a:t>
            </a:r>
          </a:p>
        </p:txBody>
      </p:sp>
      <p:sp>
        <p:nvSpPr>
          <p:cNvPr id="12299" name="TextBox 17"/>
          <p:cNvSpPr txBox="1">
            <a:spLocks noChangeArrowheads="1"/>
          </p:cNvSpPr>
          <p:nvPr/>
        </p:nvSpPr>
        <p:spPr bwMode="auto">
          <a:xfrm>
            <a:off x="4079693" y="5388223"/>
            <a:ext cx="2031698" cy="357948"/>
          </a:xfrm>
          <a:prstGeom prst="rect">
            <a:avLst/>
          </a:prstGeom>
          <a:noFill/>
          <a:ln w="9525">
            <a:noFill/>
            <a:miter lim="800000"/>
            <a:headEnd/>
            <a:tailEnd/>
          </a:ln>
        </p:spPr>
        <p:txBody>
          <a:bodyPr lIns="80165" tIns="40083" rIns="80165" bIns="40083">
            <a:spAutoFit/>
          </a:bodyPr>
          <a:lstStyle/>
          <a:p>
            <a:r>
              <a:rPr lang="en-GB" b="1">
                <a:solidFill>
                  <a:srgbClr val="FF0000"/>
                </a:solidFill>
              </a:rPr>
              <a:t>Certainty</a:t>
            </a:r>
          </a:p>
        </p:txBody>
      </p:sp>
      <p:sp>
        <p:nvSpPr>
          <p:cNvPr id="12300" name="TextBox 19"/>
          <p:cNvSpPr txBox="1">
            <a:spLocks noChangeArrowheads="1"/>
          </p:cNvSpPr>
          <p:nvPr/>
        </p:nvSpPr>
        <p:spPr bwMode="auto">
          <a:xfrm>
            <a:off x="1060667" y="1535997"/>
            <a:ext cx="308285" cy="2573939"/>
          </a:xfrm>
          <a:prstGeom prst="rect">
            <a:avLst/>
          </a:prstGeom>
          <a:noFill/>
          <a:ln w="9525">
            <a:noFill/>
            <a:miter lim="800000"/>
            <a:headEnd/>
            <a:tailEnd/>
          </a:ln>
        </p:spPr>
        <p:txBody>
          <a:bodyPr lIns="80165" tIns="40083" rIns="80165" bIns="40083">
            <a:spAutoFit/>
          </a:bodyPr>
          <a:lstStyle/>
          <a:p>
            <a:r>
              <a:rPr lang="en-GB">
                <a:solidFill>
                  <a:srgbClr val="00B050"/>
                </a:solidFill>
              </a:rPr>
              <a:t>Agreement </a:t>
            </a:r>
          </a:p>
        </p:txBody>
      </p:sp>
      <p:sp>
        <p:nvSpPr>
          <p:cNvPr id="12301" name="TextBox 20"/>
          <p:cNvSpPr txBox="1">
            <a:spLocks noChangeArrowheads="1"/>
          </p:cNvSpPr>
          <p:nvPr/>
        </p:nvSpPr>
        <p:spPr bwMode="auto">
          <a:xfrm>
            <a:off x="1430066" y="424667"/>
            <a:ext cx="738799" cy="357948"/>
          </a:xfrm>
          <a:prstGeom prst="rect">
            <a:avLst/>
          </a:prstGeom>
          <a:noFill/>
          <a:ln w="9525">
            <a:noFill/>
            <a:miter lim="800000"/>
            <a:headEnd/>
            <a:tailEnd/>
          </a:ln>
        </p:spPr>
        <p:txBody>
          <a:bodyPr lIns="80165" tIns="40083" rIns="80165" bIns="40083">
            <a:spAutoFit/>
          </a:bodyPr>
          <a:lstStyle/>
          <a:p>
            <a:r>
              <a:rPr lang="en-GB">
                <a:solidFill>
                  <a:srgbClr val="00B050"/>
                </a:solidFill>
              </a:rPr>
              <a:t>Far</a:t>
            </a:r>
          </a:p>
        </p:txBody>
      </p:sp>
      <p:sp>
        <p:nvSpPr>
          <p:cNvPr id="12302" name="TextBox 22"/>
          <p:cNvSpPr txBox="1">
            <a:spLocks noChangeArrowheads="1"/>
          </p:cNvSpPr>
          <p:nvPr/>
        </p:nvSpPr>
        <p:spPr bwMode="auto">
          <a:xfrm>
            <a:off x="7529234" y="4930447"/>
            <a:ext cx="554099" cy="357948"/>
          </a:xfrm>
          <a:prstGeom prst="rect">
            <a:avLst/>
          </a:prstGeom>
          <a:noFill/>
          <a:ln w="9525">
            <a:noFill/>
            <a:miter lim="800000"/>
            <a:headEnd/>
            <a:tailEnd/>
          </a:ln>
        </p:spPr>
        <p:txBody>
          <a:bodyPr lIns="80165" tIns="40083" rIns="80165" bIns="40083">
            <a:spAutoFit/>
          </a:bodyPr>
          <a:lstStyle/>
          <a:p>
            <a:r>
              <a:rPr lang="en-GB">
                <a:solidFill>
                  <a:srgbClr val="FF0000"/>
                </a:solidFill>
              </a:rPr>
              <a:t>Far</a:t>
            </a:r>
          </a:p>
        </p:txBody>
      </p:sp>
      <p:sp>
        <p:nvSpPr>
          <p:cNvPr id="12303" name="TextBox 24"/>
          <p:cNvSpPr txBox="1">
            <a:spLocks noChangeArrowheads="1"/>
          </p:cNvSpPr>
          <p:nvPr/>
        </p:nvSpPr>
        <p:spPr bwMode="auto">
          <a:xfrm>
            <a:off x="875967" y="5192445"/>
            <a:ext cx="801271" cy="357948"/>
          </a:xfrm>
          <a:prstGeom prst="rect">
            <a:avLst/>
          </a:prstGeom>
          <a:noFill/>
          <a:ln w="9525">
            <a:noFill/>
            <a:miter lim="800000"/>
            <a:headEnd/>
            <a:tailEnd/>
          </a:ln>
        </p:spPr>
        <p:txBody>
          <a:bodyPr lIns="80165" tIns="40083" rIns="80165" bIns="40083">
            <a:spAutoFit/>
          </a:bodyPr>
          <a:lstStyle/>
          <a:p>
            <a:r>
              <a:rPr lang="en-GB"/>
              <a:t>Near</a:t>
            </a:r>
          </a:p>
        </p:txBody>
      </p:sp>
      <p:sp>
        <p:nvSpPr>
          <p:cNvPr id="12304" name="Freeform 21"/>
          <p:cNvSpPr>
            <a:spLocks/>
          </p:cNvSpPr>
          <p:nvPr/>
        </p:nvSpPr>
        <p:spPr bwMode="auto">
          <a:xfrm>
            <a:off x="1719338" y="2507691"/>
            <a:ext cx="3141256" cy="2681876"/>
          </a:xfrm>
          <a:custGeom>
            <a:avLst/>
            <a:gdLst>
              <a:gd name="T0" fmla="*/ 8231 w 3672689"/>
              <a:gd name="T1" fmla="*/ 198529 h 2957477"/>
              <a:gd name="T2" fmla="*/ 71169 w 3672689"/>
              <a:gd name="T3" fmla="*/ 119693 h 2957477"/>
              <a:gd name="T4" fmla="*/ 149842 w 3672689"/>
              <a:gd name="T5" fmla="*/ 56631 h 2957477"/>
              <a:gd name="T6" fmla="*/ 244255 w 3672689"/>
              <a:gd name="T7" fmla="*/ 9325 h 2957477"/>
              <a:gd name="T8" fmla="*/ 259984 w 3672689"/>
              <a:gd name="T9" fmla="*/ 56631 h 2957477"/>
              <a:gd name="T10" fmla="*/ 354398 w 3672689"/>
              <a:gd name="T11" fmla="*/ 88162 h 2957477"/>
              <a:gd name="T12" fmla="*/ 401597 w 3672689"/>
              <a:gd name="T13" fmla="*/ 119693 h 2957477"/>
              <a:gd name="T14" fmla="*/ 448802 w 3672689"/>
              <a:gd name="T15" fmla="*/ 166998 h 2957477"/>
              <a:gd name="T16" fmla="*/ 496008 w 3672689"/>
              <a:gd name="T17" fmla="*/ 182764 h 2957477"/>
              <a:gd name="T18" fmla="*/ 779230 w 3672689"/>
              <a:gd name="T19" fmla="*/ 166998 h 2957477"/>
              <a:gd name="T20" fmla="*/ 873639 w 3672689"/>
              <a:gd name="T21" fmla="*/ 135467 h 2957477"/>
              <a:gd name="T22" fmla="*/ 1015250 w 3672689"/>
              <a:gd name="T23" fmla="*/ 151233 h 2957477"/>
              <a:gd name="T24" fmla="*/ 1188333 w 3672689"/>
              <a:gd name="T25" fmla="*/ 198529 h 2957477"/>
              <a:gd name="T26" fmla="*/ 1235540 w 3672689"/>
              <a:gd name="T27" fmla="*/ 230069 h 2957477"/>
              <a:gd name="T28" fmla="*/ 1550229 w 3672689"/>
              <a:gd name="T29" fmla="*/ 277375 h 2957477"/>
              <a:gd name="T30" fmla="*/ 2085205 w 3672689"/>
              <a:gd name="T31" fmla="*/ 293140 h 2957477"/>
              <a:gd name="T32" fmla="*/ 2258290 w 3672689"/>
              <a:gd name="T33" fmla="*/ 324671 h 2957477"/>
              <a:gd name="T34" fmla="*/ 2352690 w 3672689"/>
              <a:gd name="T35" fmla="*/ 356202 h 2957477"/>
              <a:gd name="T36" fmla="*/ 2415630 w 3672689"/>
              <a:gd name="T37" fmla="*/ 371977 h 2957477"/>
              <a:gd name="T38" fmla="*/ 2572974 w 3672689"/>
              <a:gd name="T39" fmla="*/ 466579 h 2957477"/>
              <a:gd name="T40" fmla="*/ 2620177 w 3672689"/>
              <a:gd name="T41" fmla="*/ 513876 h 2957477"/>
              <a:gd name="T42" fmla="*/ 2777527 w 3672689"/>
              <a:gd name="T43" fmla="*/ 529650 h 2957477"/>
              <a:gd name="T44" fmla="*/ 2887669 w 3672689"/>
              <a:gd name="T45" fmla="*/ 561181 h 2957477"/>
              <a:gd name="T46" fmla="*/ 2934875 w 3672689"/>
              <a:gd name="T47" fmla="*/ 592712 h 2957477"/>
              <a:gd name="T48" fmla="*/ 2966340 w 3672689"/>
              <a:gd name="T49" fmla="*/ 640018 h 2957477"/>
              <a:gd name="T50" fmla="*/ 3013542 w 3672689"/>
              <a:gd name="T51" fmla="*/ 671549 h 2957477"/>
              <a:gd name="T52" fmla="*/ 3029280 w 3672689"/>
              <a:gd name="T53" fmla="*/ 718854 h 2957477"/>
              <a:gd name="T54" fmla="*/ 3076482 w 3672689"/>
              <a:gd name="T55" fmla="*/ 766160 h 2957477"/>
              <a:gd name="T56" fmla="*/ 3107955 w 3672689"/>
              <a:gd name="T57" fmla="*/ 829222 h 2957477"/>
              <a:gd name="T58" fmla="*/ 3139422 w 3672689"/>
              <a:gd name="T59" fmla="*/ 923824 h 2957477"/>
              <a:gd name="T60" fmla="*/ 3170891 w 3672689"/>
              <a:gd name="T61" fmla="*/ 971130 h 2957477"/>
              <a:gd name="T62" fmla="*/ 3249566 w 3672689"/>
              <a:gd name="T63" fmla="*/ 1128804 h 2957477"/>
              <a:gd name="T64" fmla="*/ 3296768 w 3672689"/>
              <a:gd name="T65" fmla="*/ 1160344 h 2957477"/>
              <a:gd name="T66" fmla="*/ 3343970 w 3672689"/>
              <a:gd name="T67" fmla="*/ 1270711 h 2957477"/>
              <a:gd name="T68" fmla="*/ 3328239 w 3672689"/>
              <a:gd name="T69" fmla="*/ 1444150 h 2957477"/>
              <a:gd name="T70" fmla="*/ 3391175 w 3672689"/>
              <a:gd name="T71" fmla="*/ 1554518 h 2957477"/>
              <a:gd name="T72" fmla="*/ 3485585 w 3672689"/>
              <a:gd name="T73" fmla="*/ 1586058 h 2957477"/>
              <a:gd name="T74" fmla="*/ 3501319 w 3672689"/>
              <a:gd name="T75" fmla="*/ 1633354 h 2957477"/>
              <a:gd name="T76" fmla="*/ 3564255 w 3672689"/>
              <a:gd name="T77" fmla="*/ 1743731 h 2957477"/>
              <a:gd name="T78" fmla="*/ 3532788 w 3672689"/>
              <a:gd name="T79" fmla="*/ 2122139 h 2957477"/>
              <a:gd name="T80" fmla="*/ 3501319 w 3672689"/>
              <a:gd name="T81" fmla="*/ 2232514 h 2957477"/>
              <a:gd name="T82" fmla="*/ 3532788 w 3672689"/>
              <a:gd name="T83" fmla="*/ 2469017 h 2957477"/>
              <a:gd name="T84" fmla="*/ 3548525 w 3672689"/>
              <a:gd name="T85" fmla="*/ 2516330 h 2957477"/>
              <a:gd name="T86" fmla="*/ 3564255 w 3672689"/>
              <a:gd name="T87" fmla="*/ 2626689 h 2957477"/>
              <a:gd name="T88" fmla="*/ 3611461 w 3672689"/>
              <a:gd name="T89" fmla="*/ 2768597 h 2957477"/>
              <a:gd name="T90" fmla="*/ 3627194 w 3672689"/>
              <a:gd name="T91" fmla="*/ 2815893 h 2957477"/>
              <a:gd name="T92" fmla="*/ 3658665 w 3672689"/>
              <a:gd name="T93" fmla="*/ 2863208 h 2957477"/>
              <a:gd name="T94" fmla="*/ 3658665 w 3672689"/>
              <a:gd name="T95" fmla="*/ 2957801 h 295747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672689"/>
              <a:gd name="T145" fmla="*/ 0 h 2957477"/>
              <a:gd name="T146" fmla="*/ 3672689 w 3672689"/>
              <a:gd name="T147" fmla="*/ 2957477 h 295747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672689" h="2957477">
                <a:moveTo>
                  <a:pt x="8249" y="198511"/>
                </a:moveTo>
                <a:cubicBezTo>
                  <a:pt x="38943" y="106434"/>
                  <a:pt x="0" y="190996"/>
                  <a:pt x="71311" y="119684"/>
                </a:cubicBezTo>
                <a:cubicBezTo>
                  <a:pt x="142621" y="48373"/>
                  <a:pt x="58063" y="87313"/>
                  <a:pt x="150139" y="56622"/>
                </a:cubicBezTo>
                <a:cubicBezTo>
                  <a:pt x="158105" y="51311"/>
                  <a:pt x="226083" y="0"/>
                  <a:pt x="244732" y="9325"/>
                </a:cubicBezTo>
                <a:cubicBezTo>
                  <a:pt x="259596" y="16757"/>
                  <a:pt x="246974" y="46963"/>
                  <a:pt x="260497" y="56622"/>
                </a:cubicBezTo>
                <a:cubicBezTo>
                  <a:pt x="287543" y="75941"/>
                  <a:pt x="327436" y="69716"/>
                  <a:pt x="355091" y="88153"/>
                </a:cubicBezTo>
                <a:cubicBezTo>
                  <a:pt x="370856" y="98663"/>
                  <a:pt x="387831" y="107554"/>
                  <a:pt x="402387" y="119684"/>
                </a:cubicBezTo>
                <a:cubicBezTo>
                  <a:pt x="419515" y="133957"/>
                  <a:pt x="431133" y="154613"/>
                  <a:pt x="449684" y="166980"/>
                </a:cubicBezTo>
                <a:cubicBezTo>
                  <a:pt x="463511" y="176198"/>
                  <a:pt x="481215" y="177491"/>
                  <a:pt x="496980" y="182746"/>
                </a:cubicBezTo>
                <a:cubicBezTo>
                  <a:pt x="591573" y="177491"/>
                  <a:pt x="686752" y="178731"/>
                  <a:pt x="780760" y="166980"/>
                </a:cubicBezTo>
                <a:cubicBezTo>
                  <a:pt x="813740" y="162857"/>
                  <a:pt x="875353" y="135449"/>
                  <a:pt x="875353" y="135449"/>
                </a:cubicBezTo>
                <a:cubicBezTo>
                  <a:pt x="922649" y="140704"/>
                  <a:pt x="970379" y="142945"/>
                  <a:pt x="1017242" y="151215"/>
                </a:cubicBezTo>
                <a:cubicBezTo>
                  <a:pt x="1092805" y="164550"/>
                  <a:pt x="1127826" y="177566"/>
                  <a:pt x="1190663" y="198511"/>
                </a:cubicBezTo>
                <a:cubicBezTo>
                  <a:pt x="1206429" y="209021"/>
                  <a:pt x="1220645" y="222347"/>
                  <a:pt x="1237960" y="230042"/>
                </a:cubicBezTo>
                <a:cubicBezTo>
                  <a:pt x="1348677" y="279249"/>
                  <a:pt x="1418909" y="271741"/>
                  <a:pt x="1553270" y="277339"/>
                </a:cubicBezTo>
                <a:cubicBezTo>
                  <a:pt x="1731868" y="284781"/>
                  <a:pt x="1910621" y="287849"/>
                  <a:pt x="2089297" y="293104"/>
                </a:cubicBezTo>
                <a:cubicBezTo>
                  <a:pt x="2218740" y="336252"/>
                  <a:pt x="2013150" y="271157"/>
                  <a:pt x="2262718" y="324635"/>
                </a:cubicBezTo>
                <a:cubicBezTo>
                  <a:pt x="2295217" y="331599"/>
                  <a:pt x="2325067" y="348105"/>
                  <a:pt x="2357311" y="356166"/>
                </a:cubicBezTo>
                <a:cubicBezTo>
                  <a:pt x="2378332" y="361421"/>
                  <a:pt x="2400085" y="364324"/>
                  <a:pt x="2420373" y="371932"/>
                </a:cubicBezTo>
                <a:cubicBezTo>
                  <a:pt x="2460182" y="386861"/>
                  <a:pt x="2556029" y="444525"/>
                  <a:pt x="2578029" y="466525"/>
                </a:cubicBezTo>
                <a:cubicBezTo>
                  <a:pt x="2593794" y="482291"/>
                  <a:pt x="2604015" y="507265"/>
                  <a:pt x="2625325" y="513822"/>
                </a:cubicBezTo>
                <a:cubicBezTo>
                  <a:pt x="2675803" y="529354"/>
                  <a:pt x="2730428" y="524332"/>
                  <a:pt x="2782980" y="529587"/>
                </a:cubicBezTo>
                <a:cubicBezTo>
                  <a:pt x="2803179" y="534637"/>
                  <a:pt x="2870726" y="549812"/>
                  <a:pt x="2893339" y="561118"/>
                </a:cubicBezTo>
                <a:cubicBezTo>
                  <a:pt x="2910286" y="569592"/>
                  <a:pt x="2924870" y="582139"/>
                  <a:pt x="2940635" y="592649"/>
                </a:cubicBezTo>
                <a:cubicBezTo>
                  <a:pt x="2951145" y="608415"/>
                  <a:pt x="2958768" y="626548"/>
                  <a:pt x="2972166" y="639946"/>
                </a:cubicBezTo>
                <a:cubicBezTo>
                  <a:pt x="2985564" y="653344"/>
                  <a:pt x="3007626" y="656681"/>
                  <a:pt x="3019463" y="671477"/>
                </a:cubicBezTo>
                <a:cubicBezTo>
                  <a:pt x="3029844" y="684454"/>
                  <a:pt x="3026011" y="704946"/>
                  <a:pt x="3035229" y="718773"/>
                </a:cubicBezTo>
                <a:cubicBezTo>
                  <a:pt x="3047596" y="737324"/>
                  <a:pt x="3069566" y="747927"/>
                  <a:pt x="3082525" y="766070"/>
                </a:cubicBezTo>
                <a:cubicBezTo>
                  <a:pt x="3096185" y="785194"/>
                  <a:pt x="3105328" y="807311"/>
                  <a:pt x="3114056" y="829132"/>
                </a:cubicBezTo>
                <a:cubicBezTo>
                  <a:pt x="3126400" y="859991"/>
                  <a:pt x="3127151" y="896070"/>
                  <a:pt x="3145587" y="923725"/>
                </a:cubicBezTo>
                <a:cubicBezTo>
                  <a:pt x="3156097" y="939491"/>
                  <a:pt x="3169423" y="953707"/>
                  <a:pt x="3177118" y="971022"/>
                </a:cubicBezTo>
                <a:cubicBezTo>
                  <a:pt x="3218183" y="1063418"/>
                  <a:pt x="3187739" y="1060470"/>
                  <a:pt x="3255946" y="1128677"/>
                </a:cubicBezTo>
                <a:cubicBezTo>
                  <a:pt x="3269344" y="1142075"/>
                  <a:pt x="3287477" y="1149698"/>
                  <a:pt x="3303242" y="1160208"/>
                </a:cubicBezTo>
                <a:cubicBezTo>
                  <a:pt x="3309397" y="1172519"/>
                  <a:pt x="3350539" y="1247371"/>
                  <a:pt x="3350539" y="1270566"/>
                </a:cubicBezTo>
                <a:cubicBezTo>
                  <a:pt x="3350539" y="1328611"/>
                  <a:pt x="3340028" y="1386180"/>
                  <a:pt x="3334773" y="1443987"/>
                </a:cubicBezTo>
                <a:cubicBezTo>
                  <a:pt x="3349454" y="1517389"/>
                  <a:pt x="3331638" y="1524925"/>
                  <a:pt x="3397835" y="1554346"/>
                </a:cubicBezTo>
                <a:cubicBezTo>
                  <a:pt x="3428207" y="1567845"/>
                  <a:pt x="3492429" y="1585877"/>
                  <a:pt x="3492429" y="1585877"/>
                </a:cubicBezTo>
                <a:cubicBezTo>
                  <a:pt x="3497684" y="1601642"/>
                  <a:pt x="3501648" y="1617899"/>
                  <a:pt x="3508194" y="1633173"/>
                </a:cubicBezTo>
                <a:cubicBezTo>
                  <a:pt x="3532196" y="1689178"/>
                  <a:pt x="3539590" y="1696033"/>
                  <a:pt x="3571256" y="1743532"/>
                </a:cubicBezTo>
                <a:cubicBezTo>
                  <a:pt x="3562236" y="1896885"/>
                  <a:pt x="3564441" y="1985966"/>
                  <a:pt x="3539725" y="2121904"/>
                </a:cubicBezTo>
                <a:cubicBezTo>
                  <a:pt x="3531805" y="2165461"/>
                  <a:pt x="3521703" y="2191735"/>
                  <a:pt x="3508194" y="2232263"/>
                </a:cubicBezTo>
                <a:cubicBezTo>
                  <a:pt x="3518704" y="2311091"/>
                  <a:pt x="3526651" y="2390303"/>
                  <a:pt x="3539725" y="2468746"/>
                </a:cubicBezTo>
                <a:cubicBezTo>
                  <a:pt x="3542457" y="2485138"/>
                  <a:pt x="3552232" y="2499747"/>
                  <a:pt x="3555491" y="2516042"/>
                </a:cubicBezTo>
                <a:cubicBezTo>
                  <a:pt x="3562779" y="2552480"/>
                  <a:pt x="3562900" y="2590193"/>
                  <a:pt x="3571256" y="2626401"/>
                </a:cubicBezTo>
                <a:cubicBezTo>
                  <a:pt x="3571258" y="2626412"/>
                  <a:pt x="3610669" y="2744638"/>
                  <a:pt x="3618553" y="2768291"/>
                </a:cubicBezTo>
                <a:cubicBezTo>
                  <a:pt x="3623808" y="2784056"/>
                  <a:pt x="3625100" y="2801760"/>
                  <a:pt x="3634318" y="2815587"/>
                </a:cubicBezTo>
                <a:cubicBezTo>
                  <a:pt x="3644828" y="2831353"/>
                  <a:pt x="3661739" y="2844387"/>
                  <a:pt x="3665849" y="2862884"/>
                </a:cubicBezTo>
                <a:cubicBezTo>
                  <a:pt x="3672689" y="2893664"/>
                  <a:pt x="3665849" y="2925946"/>
                  <a:pt x="3665849" y="2957477"/>
                </a:cubicBez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12305" name="TextBox 23"/>
          <p:cNvSpPr txBox="1">
            <a:spLocks noChangeArrowheads="1"/>
          </p:cNvSpPr>
          <p:nvPr/>
        </p:nvSpPr>
        <p:spPr bwMode="auto">
          <a:xfrm>
            <a:off x="3771408" y="4603670"/>
            <a:ext cx="677685" cy="357948"/>
          </a:xfrm>
          <a:prstGeom prst="rect">
            <a:avLst/>
          </a:prstGeom>
          <a:noFill/>
          <a:ln w="9525">
            <a:noFill/>
            <a:miter lim="800000"/>
            <a:headEnd/>
            <a:tailEnd/>
          </a:ln>
        </p:spPr>
        <p:txBody>
          <a:bodyPr lIns="80165" tIns="40083" rIns="80165" bIns="40083">
            <a:spAutoFit/>
          </a:bodyPr>
          <a:lstStyle/>
          <a:p>
            <a:r>
              <a:rPr lang="en-GB" b="1"/>
              <a:t>C 2</a:t>
            </a:r>
          </a:p>
        </p:txBody>
      </p:sp>
      <p:sp>
        <p:nvSpPr>
          <p:cNvPr id="12306" name="Cloud Callout 25"/>
          <p:cNvSpPr>
            <a:spLocks noChangeArrowheads="1"/>
          </p:cNvSpPr>
          <p:nvPr/>
        </p:nvSpPr>
        <p:spPr bwMode="auto">
          <a:xfrm>
            <a:off x="4462674" y="1535997"/>
            <a:ext cx="3744246" cy="3133892"/>
          </a:xfrm>
          <a:prstGeom prst="cloudCallout">
            <a:avLst>
              <a:gd name="adj1" fmla="val -50505"/>
              <a:gd name="adj2" fmla="val 53116"/>
            </a:avLst>
          </a:prstGeom>
          <a:noFill/>
          <a:ln w="9525" algn="ctr">
            <a:solidFill>
              <a:schemeClr val="tx1"/>
            </a:solidFill>
            <a:round/>
            <a:headEnd/>
            <a:tailEnd/>
          </a:ln>
        </p:spPr>
        <p:txBody>
          <a:bodyPr lIns="80165" tIns="40083" rIns="80165" bIns="40083"/>
          <a:lstStyle/>
          <a:p>
            <a:pPr eaLnBrk="0" hangingPunct="0"/>
            <a:endParaRPr lang="en-GB"/>
          </a:p>
        </p:txBody>
      </p:sp>
      <p:sp>
        <p:nvSpPr>
          <p:cNvPr id="12307" name="TextBox 29"/>
          <p:cNvSpPr txBox="1">
            <a:spLocks noChangeArrowheads="1"/>
          </p:cNvSpPr>
          <p:nvPr/>
        </p:nvSpPr>
        <p:spPr bwMode="auto">
          <a:xfrm>
            <a:off x="4757379" y="2319110"/>
            <a:ext cx="3325955" cy="911946"/>
          </a:xfrm>
          <a:prstGeom prst="rect">
            <a:avLst/>
          </a:prstGeom>
          <a:noFill/>
          <a:ln w="9525">
            <a:noFill/>
            <a:miter lim="800000"/>
            <a:headEnd/>
            <a:tailEnd/>
          </a:ln>
        </p:spPr>
        <p:txBody>
          <a:bodyPr lIns="80165" tIns="40083" rIns="80165" bIns="40083">
            <a:spAutoFit/>
          </a:bodyPr>
          <a:lstStyle/>
          <a:p>
            <a:r>
              <a:rPr lang="en-GB" dirty="0" smtClean="0"/>
              <a:t>Agreement about the need to act, uncertainty </a:t>
            </a:r>
            <a:r>
              <a:rPr lang="en-GB" dirty="0"/>
              <a:t>about outcomes, limited planning, iterative change,  </a:t>
            </a:r>
            <a:r>
              <a:rPr lang="en-GB" dirty="0" smtClean="0"/>
              <a:t>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endParaRPr lang="en-GB" dirty="0"/>
          </a:p>
        </p:txBody>
      </p:sp>
      <p:cxnSp>
        <p:nvCxnSpPr>
          <p:cNvPr id="13315" name="Straight Arrow Connector 15"/>
          <p:cNvCxnSpPr>
            <a:cxnSpLocks noChangeShapeType="1"/>
          </p:cNvCxnSpPr>
          <p:nvPr/>
        </p:nvCxnSpPr>
        <p:spPr bwMode="auto">
          <a:xfrm flipV="1">
            <a:off x="1677238" y="882443"/>
            <a:ext cx="0" cy="4310003"/>
          </a:xfrm>
          <a:prstGeom prst="straightConnector1">
            <a:avLst/>
          </a:prstGeom>
          <a:noFill/>
          <a:ln w="41275" algn="ctr">
            <a:solidFill>
              <a:srgbClr val="00B050"/>
            </a:solidFill>
            <a:round/>
            <a:headEnd/>
            <a:tailEnd type="arrow" w="med" len="med"/>
          </a:ln>
        </p:spPr>
      </p:cxnSp>
      <p:cxnSp>
        <p:nvCxnSpPr>
          <p:cNvPr id="13316" name="Straight Arrow Connector 17"/>
          <p:cNvCxnSpPr>
            <a:cxnSpLocks noChangeShapeType="1"/>
          </p:cNvCxnSpPr>
          <p:nvPr/>
        </p:nvCxnSpPr>
        <p:spPr bwMode="auto">
          <a:xfrm>
            <a:off x="1677238" y="5192445"/>
            <a:ext cx="5667297" cy="0"/>
          </a:xfrm>
          <a:prstGeom prst="straightConnector1">
            <a:avLst/>
          </a:prstGeom>
          <a:noFill/>
          <a:ln w="41275" algn="ctr">
            <a:solidFill>
              <a:srgbClr val="FF0000"/>
            </a:solidFill>
            <a:round/>
            <a:headEnd/>
            <a:tailEnd type="arrow" w="med" len="med"/>
          </a:ln>
        </p:spPr>
      </p:cxnSp>
      <p:sp>
        <p:nvSpPr>
          <p:cNvPr id="13317" name="Freeform 8"/>
          <p:cNvSpPr>
            <a:spLocks/>
          </p:cNvSpPr>
          <p:nvPr/>
        </p:nvSpPr>
        <p:spPr bwMode="auto">
          <a:xfrm>
            <a:off x="1712548" y="2759611"/>
            <a:ext cx="2674073" cy="2366615"/>
          </a:xfrm>
          <a:custGeom>
            <a:avLst/>
            <a:gdLst>
              <a:gd name="T0" fmla="*/ 0 w 3131046"/>
              <a:gd name="T1" fmla="*/ 0 h 2743200"/>
              <a:gd name="T2" fmla="*/ 31008 w 3131046"/>
              <a:gd name="T3" fmla="*/ 28745 h 2743200"/>
              <a:gd name="T4" fmla="*/ 93024 w 3131046"/>
              <a:gd name="T5" fmla="*/ 38329 h 2743200"/>
              <a:gd name="T6" fmla="*/ 310082 w 3131046"/>
              <a:gd name="T7" fmla="*/ 28745 h 2743200"/>
              <a:gd name="T8" fmla="*/ 558148 w 3131046"/>
              <a:gd name="T9" fmla="*/ 19165 h 2743200"/>
              <a:gd name="T10" fmla="*/ 883736 w 3131046"/>
              <a:gd name="T11" fmla="*/ 38329 h 2743200"/>
              <a:gd name="T12" fmla="*/ 945751 w 3131046"/>
              <a:gd name="T13" fmla="*/ 57492 h 2743200"/>
              <a:gd name="T14" fmla="*/ 992264 w 3131046"/>
              <a:gd name="T15" fmla="*/ 67074 h 2743200"/>
              <a:gd name="T16" fmla="*/ 1038776 w 3131046"/>
              <a:gd name="T17" fmla="*/ 86239 h 2743200"/>
              <a:gd name="T18" fmla="*/ 1162810 w 3131046"/>
              <a:gd name="T19" fmla="*/ 143733 h 2743200"/>
              <a:gd name="T20" fmla="*/ 1302347 w 3131046"/>
              <a:gd name="T21" fmla="*/ 172479 h 2743200"/>
              <a:gd name="T22" fmla="*/ 1348861 w 3131046"/>
              <a:gd name="T23" fmla="*/ 182062 h 2743200"/>
              <a:gd name="T24" fmla="*/ 1441885 w 3131046"/>
              <a:gd name="T25" fmla="*/ 210806 h 2743200"/>
              <a:gd name="T26" fmla="*/ 1534910 w 3131046"/>
              <a:gd name="T27" fmla="*/ 249134 h 2743200"/>
              <a:gd name="T28" fmla="*/ 1627933 w 3131046"/>
              <a:gd name="T29" fmla="*/ 268298 h 2743200"/>
              <a:gd name="T30" fmla="*/ 1969022 w 3131046"/>
              <a:gd name="T31" fmla="*/ 287464 h 2743200"/>
              <a:gd name="T32" fmla="*/ 2062047 w 3131046"/>
              <a:gd name="T33" fmla="*/ 325791 h 2743200"/>
              <a:gd name="T34" fmla="*/ 2108559 w 3131046"/>
              <a:gd name="T35" fmla="*/ 344956 h 2743200"/>
              <a:gd name="T36" fmla="*/ 2170576 w 3131046"/>
              <a:gd name="T37" fmla="*/ 402451 h 2743200"/>
              <a:gd name="T38" fmla="*/ 2186080 w 3131046"/>
              <a:gd name="T39" fmla="*/ 431194 h 2743200"/>
              <a:gd name="T40" fmla="*/ 2248098 w 3131046"/>
              <a:gd name="T41" fmla="*/ 440778 h 2743200"/>
              <a:gd name="T42" fmla="*/ 2294608 w 3131046"/>
              <a:gd name="T43" fmla="*/ 450359 h 2743200"/>
              <a:gd name="T44" fmla="*/ 2387633 w 3131046"/>
              <a:gd name="T45" fmla="*/ 488688 h 2743200"/>
              <a:gd name="T46" fmla="*/ 2480659 w 3131046"/>
              <a:gd name="T47" fmla="*/ 536599 h 2743200"/>
              <a:gd name="T48" fmla="*/ 2542674 w 3131046"/>
              <a:gd name="T49" fmla="*/ 594091 h 2743200"/>
              <a:gd name="T50" fmla="*/ 2558178 w 3131046"/>
              <a:gd name="T51" fmla="*/ 622837 h 2743200"/>
              <a:gd name="T52" fmla="*/ 2589184 w 3131046"/>
              <a:gd name="T53" fmla="*/ 651583 h 2743200"/>
              <a:gd name="T54" fmla="*/ 2620196 w 3131046"/>
              <a:gd name="T55" fmla="*/ 728241 h 2743200"/>
              <a:gd name="T56" fmla="*/ 2651202 w 3131046"/>
              <a:gd name="T57" fmla="*/ 785734 h 2743200"/>
              <a:gd name="T58" fmla="*/ 2666708 w 3131046"/>
              <a:gd name="T59" fmla="*/ 833645 h 2743200"/>
              <a:gd name="T60" fmla="*/ 2713217 w 3131046"/>
              <a:gd name="T61" fmla="*/ 843227 h 2743200"/>
              <a:gd name="T62" fmla="*/ 2837253 w 3131046"/>
              <a:gd name="T63" fmla="*/ 862391 h 2743200"/>
              <a:gd name="T64" fmla="*/ 2899268 w 3131046"/>
              <a:gd name="T65" fmla="*/ 871973 h 2743200"/>
              <a:gd name="T66" fmla="*/ 2914772 w 3131046"/>
              <a:gd name="T67" fmla="*/ 939047 h 2743200"/>
              <a:gd name="T68" fmla="*/ 2930276 w 3131046"/>
              <a:gd name="T69" fmla="*/ 967794 h 2743200"/>
              <a:gd name="T70" fmla="*/ 2961282 w 3131046"/>
              <a:gd name="T71" fmla="*/ 1101943 h 2743200"/>
              <a:gd name="T72" fmla="*/ 2976786 w 3131046"/>
              <a:gd name="T73" fmla="*/ 1130692 h 2743200"/>
              <a:gd name="T74" fmla="*/ 3023301 w 3131046"/>
              <a:gd name="T75" fmla="*/ 1207348 h 2743200"/>
              <a:gd name="T76" fmla="*/ 3038805 w 3131046"/>
              <a:gd name="T77" fmla="*/ 1274422 h 2743200"/>
              <a:gd name="T78" fmla="*/ 3069813 w 3131046"/>
              <a:gd name="T79" fmla="*/ 1312750 h 2743200"/>
              <a:gd name="T80" fmla="*/ 3069813 w 3131046"/>
              <a:gd name="T81" fmla="*/ 1667289 h 274320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31046"/>
              <a:gd name="T124" fmla="*/ 0 h 2743200"/>
              <a:gd name="T125" fmla="*/ 3131046 w 3131046"/>
              <a:gd name="T126" fmla="*/ 2743200 h 274320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31046" h="2743200">
                <a:moveTo>
                  <a:pt x="0" y="0"/>
                </a:moveTo>
                <a:cubicBezTo>
                  <a:pt x="10510" y="15765"/>
                  <a:pt x="15766" y="36786"/>
                  <a:pt x="31531" y="47296"/>
                </a:cubicBezTo>
                <a:cubicBezTo>
                  <a:pt x="49560" y="59315"/>
                  <a:pt x="72925" y="63062"/>
                  <a:pt x="94593" y="63062"/>
                </a:cubicBezTo>
                <a:cubicBezTo>
                  <a:pt x="168353" y="63062"/>
                  <a:pt x="241714" y="52202"/>
                  <a:pt x="315310" y="47296"/>
                </a:cubicBezTo>
                <a:lnTo>
                  <a:pt x="567558" y="31531"/>
                </a:lnTo>
                <a:cubicBezTo>
                  <a:pt x="596686" y="33351"/>
                  <a:pt x="816669" y="35740"/>
                  <a:pt x="898634" y="63062"/>
                </a:cubicBezTo>
                <a:cubicBezTo>
                  <a:pt x="920930" y="70494"/>
                  <a:pt x="940094" y="85335"/>
                  <a:pt x="961696" y="94593"/>
                </a:cubicBezTo>
                <a:cubicBezTo>
                  <a:pt x="976971" y="101139"/>
                  <a:pt x="993227" y="105103"/>
                  <a:pt x="1008993" y="110358"/>
                </a:cubicBezTo>
                <a:cubicBezTo>
                  <a:pt x="1024758" y="120868"/>
                  <a:pt x="1041494" y="130052"/>
                  <a:pt x="1056289" y="141889"/>
                </a:cubicBezTo>
                <a:cubicBezTo>
                  <a:pt x="1109647" y="184577"/>
                  <a:pt x="1088119" y="205052"/>
                  <a:pt x="1182413" y="236483"/>
                </a:cubicBezTo>
                <a:lnTo>
                  <a:pt x="1324303" y="283779"/>
                </a:lnTo>
                <a:cubicBezTo>
                  <a:pt x="1340069" y="289034"/>
                  <a:pt x="1357773" y="290327"/>
                  <a:pt x="1371600" y="299545"/>
                </a:cubicBezTo>
                <a:cubicBezTo>
                  <a:pt x="1432723" y="340294"/>
                  <a:pt x="1400921" y="325084"/>
                  <a:pt x="1466193" y="346841"/>
                </a:cubicBezTo>
                <a:cubicBezTo>
                  <a:pt x="1497724" y="367862"/>
                  <a:pt x="1524835" y="397919"/>
                  <a:pt x="1560786" y="409903"/>
                </a:cubicBezTo>
                <a:lnTo>
                  <a:pt x="1655379" y="441434"/>
                </a:lnTo>
                <a:cubicBezTo>
                  <a:pt x="1797533" y="488819"/>
                  <a:pt x="1686066" y="456326"/>
                  <a:pt x="2002220" y="472965"/>
                </a:cubicBezTo>
                <a:lnTo>
                  <a:pt x="2096813" y="536027"/>
                </a:lnTo>
                <a:lnTo>
                  <a:pt x="2144110" y="567558"/>
                </a:lnTo>
                <a:cubicBezTo>
                  <a:pt x="2165131" y="599089"/>
                  <a:pt x="2195188" y="626201"/>
                  <a:pt x="2207172" y="662152"/>
                </a:cubicBezTo>
                <a:cubicBezTo>
                  <a:pt x="2212427" y="677917"/>
                  <a:pt x="2209961" y="699067"/>
                  <a:pt x="2222938" y="709448"/>
                </a:cubicBezTo>
                <a:cubicBezTo>
                  <a:pt x="2239858" y="722984"/>
                  <a:pt x="2265166" y="719261"/>
                  <a:pt x="2286000" y="725214"/>
                </a:cubicBezTo>
                <a:cubicBezTo>
                  <a:pt x="2301979" y="729779"/>
                  <a:pt x="2317531" y="735724"/>
                  <a:pt x="2333296" y="740979"/>
                </a:cubicBezTo>
                <a:lnTo>
                  <a:pt x="2427889" y="804041"/>
                </a:lnTo>
                <a:cubicBezTo>
                  <a:pt x="2469933" y="832070"/>
                  <a:pt x="2489798" y="840846"/>
                  <a:pt x="2522482" y="882869"/>
                </a:cubicBezTo>
                <a:cubicBezTo>
                  <a:pt x="2545748" y="912782"/>
                  <a:pt x="2585545" y="977462"/>
                  <a:pt x="2585545" y="977462"/>
                </a:cubicBezTo>
                <a:cubicBezTo>
                  <a:pt x="2590800" y="993227"/>
                  <a:pt x="2593878" y="1009894"/>
                  <a:pt x="2601310" y="1024758"/>
                </a:cubicBezTo>
                <a:cubicBezTo>
                  <a:pt x="2609784" y="1041706"/>
                  <a:pt x="2626366" y="1054248"/>
                  <a:pt x="2632841" y="1072055"/>
                </a:cubicBezTo>
                <a:cubicBezTo>
                  <a:pt x="2647650" y="1112781"/>
                  <a:pt x="2650668" y="1157068"/>
                  <a:pt x="2664372" y="1198179"/>
                </a:cubicBezTo>
                <a:cubicBezTo>
                  <a:pt x="2674882" y="1229710"/>
                  <a:pt x="2687158" y="1260707"/>
                  <a:pt x="2695903" y="1292772"/>
                </a:cubicBezTo>
                <a:cubicBezTo>
                  <a:pt x="2702954" y="1318624"/>
                  <a:pt x="2696805" y="1349304"/>
                  <a:pt x="2711669" y="1371600"/>
                </a:cubicBezTo>
                <a:cubicBezTo>
                  <a:pt x="2720887" y="1385427"/>
                  <a:pt x="2742932" y="1382993"/>
                  <a:pt x="2758965" y="1387365"/>
                </a:cubicBezTo>
                <a:cubicBezTo>
                  <a:pt x="2800773" y="1398767"/>
                  <a:pt x="2843048" y="1408386"/>
                  <a:pt x="2885089" y="1418896"/>
                </a:cubicBezTo>
                <a:lnTo>
                  <a:pt x="2948151" y="1434662"/>
                </a:lnTo>
                <a:cubicBezTo>
                  <a:pt x="2953406" y="1471448"/>
                  <a:pt x="2956629" y="1508583"/>
                  <a:pt x="2963917" y="1545021"/>
                </a:cubicBezTo>
                <a:cubicBezTo>
                  <a:pt x="2967176" y="1561316"/>
                  <a:pt x="2976709" y="1575967"/>
                  <a:pt x="2979682" y="1592317"/>
                </a:cubicBezTo>
                <a:cubicBezTo>
                  <a:pt x="3003540" y="1723535"/>
                  <a:pt x="2985369" y="1696736"/>
                  <a:pt x="3011213" y="1813034"/>
                </a:cubicBezTo>
                <a:cubicBezTo>
                  <a:pt x="3014818" y="1829257"/>
                  <a:pt x="3022413" y="1844352"/>
                  <a:pt x="3026979" y="1860331"/>
                </a:cubicBezTo>
                <a:cubicBezTo>
                  <a:pt x="3055601" y="1960504"/>
                  <a:pt x="3025294" y="1888491"/>
                  <a:pt x="3074276" y="1986455"/>
                </a:cubicBezTo>
                <a:cubicBezTo>
                  <a:pt x="3079531" y="2023241"/>
                  <a:pt x="3080264" y="2060964"/>
                  <a:pt x="3090041" y="2096814"/>
                </a:cubicBezTo>
                <a:cubicBezTo>
                  <a:pt x="3096225" y="2119488"/>
                  <a:pt x="3120427" y="2136402"/>
                  <a:pt x="3121572" y="2159876"/>
                </a:cubicBezTo>
                <a:cubicBezTo>
                  <a:pt x="3131046" y="2354086"/>
                  <a:pt x="3121572" y="2548759"/>
                  <a:pt x="3121572" y="2743200"/>
                </a:cubicBez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13318" name="Freeform 9"/>
          <p:cNvSpPr>
            <a:spLocks/>
          </p:cNvSpPr>
          <p:nvPr/>
        </p:nvSpPr>
        <p:spPr bwMode="auto">
          <a:xfrm>
            <a:off x="1738352" y="4082555"/>
            <a:ext cx="1203265" cy="1114209"/>
          </a:xfrm>
          <a:custGeom>
            <a:avLst/>
            <a:gdLst>
              <a:gd name="T0" fmla="*/ 0 w 1407326"/>
              <a:gd name="T1" fmla="*/ 0 h 1229711"/>
              <a:gd name="T2" fmla="*/ 125477 w 1407326"/>
              <a:gd name="T3" fmla="*/ 62611 h 1229711"/>
              <a:gd name="T4" fmla="*/ 172534 w 1407326"/>
              <a:gd name="T5" fmla="*/ 78261 h 1229711"/>
              <a:gd name="T6" fmla="*/ 329384 w 1407326"/>
              <a:gd name="T7" fmla="*/ 109566 h 1229711"/>
              <a:gd name="T8" fmla="*/ 423494 w 1407326"/>
              <a:gd name="T9" fmla="*/ 140870 h 1229711"/>
              <a:gd name="T10" fmla="*/ 548973 w 1407326"/>
              <a:gd name="T11" fmla="*/ 156522 h 1229711"/>
              <a:gd name="T12" fmla="*/ 768562 w 1407326"/>
              <a:gd name="T13" fmla="*/ 187826 h 1229711"/>
              <a:gd name="T14" fmla="*/ 799931 w 1407326"/>
              <a:gd name="T15" fmla="*/ 234782 h 1229711"/>
              <a:gd name="T16" fmla="*/ 894040 w 1407326"/>
              <a:gd name="T17" fmla="*/ 328695 h 1229711"/>
              <a:gd name="T18" fmla="*/ 909726 w 1407326"/>
              <a:gd name="T19" fmla="*/ 375652 h 1229711"/>
              <a:gd name="T20" fmla="*/ 956780 w 1407326"/>
              <a:gd name="T21" fmla="*/ 406955 h 1229711"/>
              <a:gd name="T22" fmla="*/ 1082261 w 1407326"/>
              <a:gd name="T23" fmla="*/ 406955 h 1229711"/>
              <a:gd name="T24" fmla="*/ 1097946 w 1407326"/>
              <a:gd name="T25" fmla="*/ 453911 h 1229711"/>
              <a:gd name="T26" fmla="*/ 1129316 w 1407326"/>
              <a:gd name="T27" fmla="*/ 485216 h 1229711"/>
              <a:gd name="T28" fmla="*/ 1160686 w 1407326"/>
              <a:gd name="T29" fmla="*/ 547825 h 1229711"/>
              <a:gd name="T30" fmla="*/ 1192056 w 1407326"/>
              <a:gd name="T31" fmla="*/ 673041 h 1229711"/>
              <a:gd name="T32" fmla="*/ 1207741 w 1407326"/>
              <a:gd name="T33" fmla="*/ 782604 h 1229711"/>
              <a:gd name="T34" fmla="*/ 1270481 w 1407326"/>
              <a:gd name="T35" fmla="*/ 923474 h 1229711"/>
              <a:gd name="T36" fmla="*/ 1380275 w 1407326"/>
              <a:gd name="T37" fmla="*/ 986082 h 1229711"/>
              <a:gd name="T38" fmla="*/ 1395960 w 1407326"/>
              <a:gd name="T39" fmla="*/ 1033040 h 1229711"/>
              <a:gd name="T40" fmla="*/ 1395960 w 1407326"/>
              <a:gd name="T41" fmla="*/ 1220866 h 12297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07326"/>
              <a:gd name="T64" fmla="*/ 0 h 1229711"/>
              <a:gd name="T65" fmla="*/ 1407326 w 1407326"/>
              <a:gd name="T66" fmla="*/ 1229711 h 12297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07326" h="1229711">
                <a:moveTo>
                  <a:pt x="0" y="0"/>
                </a:moveTo>
                <a:cubicBezTo>
                  <a:pt x="52182" y="78273"/>
                  <a:pt x="7916" y="36794"/>
                  <a:pt x="126124" y="63063"/>
                </a:cubicBezTo>
                <a:cubicBezTo>
                  <a:pt x="142346" y="66668"/>
                  <a:pt x="157198" y="75223"/>
                  <a:pt x="173420" y="78828"/>
                </a:cubicBezTo>
                <a:cubicBezTo>
                  <a:pt x="282980" y="103175"/>
                  <a:pt x="241343" y="83440"/>
                  <a:pt x="331076" y="110359"/>
                </a:cubicBezTo>
                <a:cubicBezTo>
                  <a:pt x="362911" y="119909"/>
                  <a:pt x="392689" y="137767"/>
                  <a:pt x="425669" y="141890"/>
                </a:cubicBezTo>
                <a:lnTo>
                  <a:pt x="551793" y="157656"/>
                </a:lnTo>
                <a:cubicBezTo>
                  <a:pt x="593166" y="281777"/>
                  <a:pt x="534742" y="157485"/>
                  <a:pt x="772510" y="189187"/>
                </a:cubicBezTo>
                <a:cubicBezTo>
                  <a:pt x="791291" y="191691"/>
                  <a:pt x="793531" y="220718"/>
                  <a:pt x="804041" y="236483"/>
                </a:cubicBezTo>
                <a:cubicBezTo>
                  <a:pt x="836382" y="398182"/>
                  <a:pt x="782212" y="253461"/>
                  <a:pt x="898634" y="331076"/>
                </a:cubicBezTo>
                <a:cubicBezTo>
                  <a:pt x="912461" y="340294"/>
                  <a:pt x="904019" y="365396"/>
                  <a:pt x="914400" y="378373"/>
                </a:cubicBezTo>
                <a:cubicBezTo>
                  <a:pt x="926236" y="393169"/>
                  <a:pt x="945931" y="399394"/>
                  <a:pt x="961696" y="409904"/>
                </a:cubicBezTo>
                <a:cubicBezTo>
                  <a:pt x="1006884" y="394841"/>
                  <a:pt x="1037087" y="376082"/>
                  <a:pt x="1087820" y="409904"/>
                </a:cubicBezTo>
                <a:cubicBezTo>
                  <a:pt x="1101647" y="419122"/>
                  <a:pt x="1095036" y="442950"/>
                  <a:pt x="1103586" y="457200"/>
                </a:cubicBezTo>
                <a:cubicBezTo>
                  <a:pt x="1111234" y="469946"/>
                  <a:pt x="1126872" y="476364"/>
                  <a:pt x="1135117" y="488732"/>
                </a:cubicBezTo>
                <a:cubicBezTo>
                  <a:pt x="1148153" y="508287"/>
                  <a:pt x="1157390" y="530192"/>
                  <a:pt x="1166648" y="551794"/>
                </a:cubicBezTo>
                <a:cubicBezTo>
                  <a:pt x="1183261" y="590558"/>
                  <a:pt x="1191450" y="637543"/>
                  <a:pt x="1198179" y="677918"/>
                </a:cubicBezTo>
                <a:cubicBezTo>
                  <a:pt x="1204288" y="714572"/>
                  <a:pt x="1205589" y="752068"/>
                  <a:pt x="1213945" y="788276"/>
                </a:cubicBezTo>
                <a:cubicBezTo>
                  <a:pt x="1233810" y="874358"/>
                  <a:pt x="1237106" y="870314"/>
                  <a:pt x="1277007" y="930166"/>
                </a:cubicBezTo>
                <a:cubicBezTo>
                  <a:pt x="1312496" y="1036638"/>
                  <a:pt x="1257883" y="919239"/>
                  <a:pt x="1387365" y="993228"/>
                </a:cubicBezTo>
                <a:cubicBezTo>
                  <a:pt x="1401794" y="1001473"/>
                  <a:pt x="1402026" y="1023943"/>
                  <a:pt x="1403131" y="1040525"/>
                </a:cubicBezTo>
                <a:cubicBezTo>
                  <a:pt x="1407326" y="1103447"/>
                  <a:pt x="1403131" y="1166649"/>
                  <a:pt x="1403131" y="1229711"/>
                </a:cubicBez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13319" name="Freeform 12"/>
          <p:cNvSpPr>
            <a:spLocks/>
          </p:cNvSpPr>
          <p:nvPr/>
        </p:nvSpPr>
        <p:spPr bwMode="auto">
          <a:xfrm>
            <a:off x="4652806" y="843574"/>
            <a:ext cx="2644196" cy="1360372"/>
          </a:xfrm>
          <a:custGeom>
            <a:avLst/>
            <a:gdLst>
              <a:gd name="T0" fmla="*/ 0 w 3090042"/>
              <a:gd name="T1" fmla="*/ 0 h 1501081"/>
              <a:gd name="T2" fmla="*/ 15802 w 3090042"/>
              <a:gd name="T3" fmla="*/ 141133 h 1501081"/>
              <a:gd name="T4" fmla="*/ 47414 w 3090042"/>
              <a:gd name="T5" fmla="*/ 188177 h 1501081"/>
              <a:gd name="T6" fmla="*/ 189637 w 3090042"/>
              <a:gd name="T7" fmla="*/ 266582 h 1501081"/>
              <a:gd name="T8" fmla="*/ 237050 w 3090042"/>
              <a:gd name="T9" fmla="*/ 297944 h 1501081"/>
              <a:gd name="T10" fmla="*/ 268653 w 3090042"/>
              <a:gd name="T11" fmla="*/ 344989 h 1501081"/>
              <a:gd name="T12" fmla="*/ 410885 w 3090042"/>
              <a:gd name="T13" fmla="*/ 423395 h 1501081"/>
              <a:gd name="T14" fmla="*/ 489901 w 3090042"/>
              <a:gd name="T15" fmla="*/ 470439 h 1501081"/>
              <a:gd name="T16" fmla="*/ 600523 w 3090042"/>
              <a:gd name="T17" fmla="*/ 595889 h 1501081"/>
              <a:gd name="T18" fmla="*/ 663736 w 3090042"/>
              <a:gd name="T19" fmla="*/ 642933 h 1501081"/>
              <a:gd name="T20" fmla="*/ 758554 w 3090042"/>
              <a:gd name="T21" fmla="*/ 705658 h 1501081"/>
              <a:gd name="T22" fmla="*/ 821769 w 3090042"/>
              <a:gd name="T23" fmla="*/ 752702 h 1501081"/>
              <a:gd name="T24" fmla="*/ 869180 w 3090042"/>
              <a:gd name="T25" fmla="*/ 784064 h 1501081"/>
              <a:gd name="T26" fmla="*/ 948195 w 3090042"/>
              <a:gd name="T27" fmla="*/ 878152 h 1501081"/>
              <a:gd name="T28" fmla="*/ 964000 w 3090042"/>
              <a:gd name="T29" fmla="*/ 925197 h 1501081"/>
              <a:gd name="T30" fmla="*/ 1011408 w 3090042"/>
              <a:gd name="T31" fmla="*/ 1113373 h 1501081"/>
              <a:gd name="T32" fmla="*/ 1043016 w 3090042"/>
              <a:gd name="T33" fmla="*/ 1207460 h 1501081"/>
              <a:gd name="T34" fmla="*/ 1074623 w 3090042"/>
              <a:gd name="T35" fmla="*/ 1254505 h 1501081"/>
              <a:gd name="T36" fmla="*/ 1153638 w 3090042"/>
              <a:gd name="T37" fmla="*/ 1348591 h 1501081"/>
              <a:gd name="T38" fmla="*/ 1232655 w 3090042"/>
              <a:gd name="T39" fmla="*/ 1364274 h 1501081"/>
              <a:gd name="T40" fmla="*/ 1517113 w 3090042"/>
              <a:gd name="T41" fmla="*/ 1395636 h 1501081"/>
              <a:gd name="T42" fmla="*/ 1564523 w 3090042"/>
              <a:gd name="T43" fmla="*/ 1411316 h 1501081"/>
              <a:gd name="T44" fmla="*/ 1722555 w 3090042"/>
              <a:gd name="T45" fmla="*/ 1442680 h 1501081"/>
              <a:gd name="T46" fmla="*/ 1896391 w 3090042"/>
              <a:gd name="T47" fmla="*/ 1458361 h 1501081"/>
              <a:gd name="T48" fmla="*/ 1991210 w 3090042"/>
              <a:gd name="T49" fmla="*/ 1427001 h 1501081"/>
              <a:gd name="T50" fmla="*/ 2038618 w 3090042"/>
              <a:gd name="T51" fmla="*/ 1411316 h 1501081"/>
              <a:gd name="T52" fmla="*/ 2086029 w 3090042"/>
              <a:gd name="T53" fmla="*/ 1395636 h 1501081"/>
              <a:gd name="T54" fmla="*/ 2149241 w 3090042"/>
              <a:gd name="T55" fmla="*/ 1364274 h 1501081"/>
              <a:gd name="T56" fmla="*/ 2212452 w 3090042"/>
              <a:gd name="T57" fmla="*/ 1348591 h 1501081"/>
              <a:gd name="T58" fmla="*/ 2259865 w 3090042"/>
              <a:gd name="T59" fmla="*/ 1317231 h 1501081"/>
              <a:gd name="T60" fmla="*/ 2307275 w 3090042"/>
              <a:gd name="T61" fmla="*/ 1301548 h 1501081"/>
              <a:gd name="T62" fmla="*/ 2402092 w 3090042"/>
              <a:gd name="T63" fmla="*/ 1238823 h 1501081"/>
              <a:gd name="T64" fmla="*/ 2560124 w 3090042"/>
              <a:gd name="T65" fmla="*/ 1254505 h 1501081"/>
              <a:gd name="T66" fmla="*/ 2607535 w 3090042"/>
              <a:gd name="T67" fmla="*/ 1285867 h 1501081"/>
              <a:gd name="T68" fmla="*/ 2654943 w 3090042"/>
              <a:gd name="T69" fmla="*/ 1301548 h 1501081"/>
              <a:gd name="T70" fmla="*/ 2718156 w 3090042"/>
              <a:gd name="T71" fmla="*/ 1332911 h 1501081"/>
              <a:gd name="T72" fmla="*/ 2797175 w 3090042"/>
              <a:gd name="T73" fmla="*/ 1411316 h 1501081"/>
              <a:gd name="T74" fmla="*/ 2860384 w 3090042"/>
              <a:gd name="T75" fmla="*/ 1395636 h 1501081"/>
              <a:gd name="T76" fmla="*/ 3002614 w 3090042"/>
              <a:gd name="T77" fmla="*/ 1285867 h 1501081"/>
              <a:gd name="T78" fmla="*/ 3097435 w 3090042"/>
              <a:gd name="T79" fmla="*/ 1238823 h 1501081"/>
              <a:gd name="T80" fmla="*/ 3065826 w 3090042"/>
              <a:gd name="T81" fmla="*/ 1285867 h 15010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90042"/>
              <a:gd name="T124" fmla="*/ 0 h 1501081"/>
              <a:gd name="T125" fmla="*/ 3090042 w 3090042"/>
              <a:gd name="T126" fmla="*/ 1501081 h 150108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90042" h="1501081">
                <a:moveTo>
                  <a:pt x="0" y="0"/>
                </a:moveTo>
                <a:cubicBezTo>
                  <a:pt x="5255" y="47296"/>
                  <a:pt x="4224" y="95722"/>
                  <a:pt x="15766" y="141889"/>
                </a:cubicBezTo>
                <a:cubicBezTo>
                  <a:pt x="20362" y="160271"/>
                  <a:pt x="33037" y="176709"/>
                  <a:pt x="47297" y="189186"/>
                </a:cubicBezTo>
                <a:cubicBezTo>
                  <a:pt x="114018" y="247567"/>
                  <a:pt x="124226" y="246360"/>
                  <a:pt x="189187" y="268013"/>
                </a:cubicBezTo>
                <a:cubicBezTo>
                  <a:pt x="204952" y="278523"/>
                  <a:pt x="223085" y="286146"/>
                  <a:pt x="236483" y="299544"/>
                </a:cubicBezTo>
                <a:cubicBezTo>
                  <a:pt x="249881" y="312942"/>
                  <a:pt x="253754" y="334364"/>
                  <a:pt x="268014" y="346841"/>
                </a:cubicBezTo>
                <a:cubicBezTo>
                  <a:pt x="334735" y="405222"/>
                  <a:pt x="344943" y="404015"/>
                  <a:pt x="409904" y="425668"/>
                </a:cubicBezTo>
                <a:cubicBezTo>
                  <a:pt x="544704" y="560472"/>
                  <a:pt x="325016" y="350179"/>
                  <a:pt x="488731" y="472965"/>
                </a:cubicBezTo>
                <a:cubicBezTo>
                  <a:pt x="693252" y="626356"/>
                  <a:pt x="489688" y="489687"/>
                  <a:pt x="599090" y="599089"/>
                </a:cubicBezTo>
                <a:cubicBezTo>
                  <a:pt x="617670" y="617669"/>
                  <a:pt x="640626" y="631318"/>
                  <a:pt x="662152" y="646386"/>
                </a:cubicBezTo>
                <a:cubicBezTo>
                  <a:pt x="693197" y="668118"/>
                  <a:pt x="726428" y="686711"/>
                  <a:pt x="756745" y="709448"/>
                </a:cubicBezTo>
                <a:cubicBezTo>
                  <a:pt x="777766" y="725213"/>
                  <a:pt x="798425" y="741472"/>
                  <a:pt x="819807" y="756744"/>
                </a:cubicBezTo>
                <a:cubicBezTo>
                  <a:pt x="835226" y="767757"/>
                  <a:pt x="852548" y="776145"/>
                  <a:pt x="867104" y="788275"/>
                </a:cubicBezTo>
                <a:cubicBezTo>
                  <a:pt x="896988" y="813178"/>
                  <a:pt x="928216" y="847438"/>
                  <a:pt x="945931" y="882868"/>
                </a:cubicBezTo>
                <a:cubicBezTo>
                  <a:pt x="953363" y="897732"/>
                  <a:pt x="956442" y="914399"/>
                  <a:pt x="961697" y="930165"/>
                </a:cubicBezTo>
                <a:cubicBezTo>
                  <a:pt x="984967" y="1093051"/>
                  <a:pt x="960995" y="987355"/>
                  <a:pt x="1008994" y="1119351"/>
                </a:cubicBezTo>
                <a:cubicBezTo>
                  <a:pt x="1020352" y="1150587"/>
                  <a:pt x="1022089" y="1186289"/>
                  <a:pt x="1040525" y="1213944"/>
                </a:cubicBezTo>
                <a:cubicBezTo>
                  <a:pt x="1051035" y="1229710"/>
                  <a:pt x="1062655" y="1244790"/>
                  <a:pt x="1072056" y="1261241"/>
                </a:cubicBezTo>
                <a:cubicBezTo>
                  <a:pt x="1101745" y="1313197"/>
                  <a:pt x="1092349" y="1333884"/>
                  <a:pt x="1150883" y="1355834"/>
                </a:cubicBezTo>
                <a:cubicBezTo>
                  <a:pt x="1175973" y="1365243"/>
                  <a:pt x="1203279" y="1367195"/>
                  <a:pt x="1229711" y="1371600"/>
                </a:cubicBezTo>
                <a:cubicBezTo>
                  <a:pt x="1344777" y="1390778"/>
                  <a:pt x="1385467" y="1391492"/>
                  <a:pt x="1513490" y="1403131"/>
                </a:cubicBezTo>
                <a:cubicBezTo>
                  <a:pt x="1529256" y="1408386"/>
                  <a:pt x="1544491" y="1415637"/>
                  <a:pt x="1560787" y="1418896"/>
                </a:cubicBezTo>
                <a:cubicBezTo>
                  <a:pt x="1741944" y="1455127"/>
                  <a:pt x="1611587" y="1414810"/>
                  <a:pt x="1718442" y="1450427"/>
                </a:cubicBezTo>
                <a:cubicBezTo>
                  <a:pt x="1794422" y="1501081"/>
                  <a:pt x="1761625" y="1494101"/>
                  <a:pt x="1891863" y="1466193"/>
                </a:cubicBezTo>
                <a:cubicBezTo>
                  <a:pt x="1924362" y="1459229"/>
                  <a:pt x="1954925" y="1445172"/>
                  <a:pt x="1986456" y="1434662"/>
                </a:cubicBezTo>
                <a:lnTo>
                  <a:pt x="2033752" y="1418896"/>
                </a:lnTo>
                <a:cubicBezTo>
                  <a:pt x="2049518" y="1413641"/>
                  <a:pt x="2066185" y="1410563"/>
                  <a:pt x="2081049" y="1403131"/>
                </a:cubicBezTo>
                <a:cubicBezTo>
                  <a:pt x="2102070" y="1392621"/>
                  <a:pt x="2122106" y="1379852"/>
                  <a:pt x="2144111" y="1371600"/>
                </a:cubicBezTo>
                <a:cubicBezTo>
                  <a:pt x="2164399" y="1363992"/>
                  <a:pt x="2186152" y="1361089"/>
                  <a:pt x="2207173" y="1355834"/>
                </a:cubicBezTo>
                <a:cubicBezTo>
                  <a:pt x="2222938" y="1345324"/>
                  <a:pt x="2237522" y="1332777"/>
                  <a:pt x="2254469" y="1324303"/>
                </a:cubicBezTo>
                <a:cubicBezTo>
                  <a:pt x="2269333" y="1316871"/>
                  <a:pt x="2287239" y="1316608"/>
                  <a:pt x="2301766" y="1308537"/>
                </a:cubicBezTo>
                <a:cubicBezTo>
                  <a:pt x="2334893" y="1290133"/>
                  <a:pt x="2396359" y="1245475"/>
                  <a:pt x="2396359" y="1245475"/>
                </a:cubicBezTo>
                <a:cubicBezTo>
                  <a:pt x="2448911" y="1250730"/>
                  <a:pt x="2502553" y="1249365"/>
                  <a:pt x="2554014" y="1261241"/>
                </a:cubicBezTo>
                <a:cubicBezTo>
                  <a:pt x="2572477" y="1265502"/>
                  <a:pt x="2584363" y="1284298"/>
                  <a:pt x="2601311" y="1292772"/>
                </a:cubicBezTo>
                <a:cubicBezTo>
                  <a:pt x="2616175" y="1300204"/>
                  <a:pt x="2633333" y="1301991"/>
                  <a:pt x="2648607" y="1308537"/>
                </a:cubicBezTo>
                <a:cubicBezTo>
                  <a:pt x="2670209" y="1317795"/>
                  <a:pt x="2690648" y="1329558"/>
                  <a:pt x="2711669" y="1340068"/>
                </a:cubicBezTo>
                <a:cubicBezTo>
                  <a:pt x="2729371" y="1366621"/>
                  <a:pt x="2751774" y="1413364"/>
                  <a:pt x="2790497" y="1418896"/>
                </a:cubicBezTo>
                <a:cubicBezTo>
                  <a:pt x="2811947" y="1421960"/>
                  <a:pt x="2832538" y="1408386"/>
                  <a:pt x="2853559" y="1403131"/>
                </a:cubicBezTo>
                <a:cubicBezTo>
                  <a:pt x="2927653" y="1329037"/>
                  <a:pt x="2882304" y="1368202"/>
                  <a:pt x="2995449" y="1292772"/>
                </a:cubicBezTo>
                <a:cubicBezTo>
                  <a:pt x="3056573" y="1252022"/>
                  <a:pt x="3024769" y="1267233"/>
                  <a:pt x="3090042" y="1245475"/>
                </a:cubicBezTo>
                <a:lnTo>
                  <a:pt x="3058511" y="1292772"/>
                </a:lnTo>
              </a:path>
            </a:pathLst>
          </a:custGeom>
          <a:noFill/>
          <a:ln w="9525" cap="flat" cmpd="sng" algn="ctr">
            <a:solidFill>
              <a:schemeClr val="tx1"/>
            </a:solidFill>
            <a:prstDash val="solid"/>
            <a:round/>
            <a:headEnd type="none" w="med" len="med"/>
            <a:tailEnd type="none" w="med" len="med"/>
          </a:ln>
        </p:spPr>
        <p:txBody>
          <a:bodyPr lIns="80165" tIns="40083" rIns="80165" bIns="40083"/>
          <a:lstStyle/>
          <a:p>
            <a:endParaRPr lang="en-GB"/>
          </a:p>
        </p:txBody>
      </p:sp>
      <p:sp>
        <p:nvSpPr>
          <p:cNvPr id="13320" name="TextBox 13"/>
          <p:cNvSpPr txBox="1">
            <a:spLocks noChangeArrowheads="1"/>
          </p:cNvSpPr>
          <p:nvPr/>
        </p:nvSpPr>
        <p:spPr bwMode="auto">
          <a:xfrm>
            <a:off x="1799466" y="4474111"/>
            <a:ext cx="1109557" cy="357948"/>
          </a:xfrm>
          <a:prstGeom prst="rect">
            <a:avLst/>
          </a:prstGeom>
          <a:noFill/>
          <a:ln w="9525">
            <a:noFill/>
            <a:miter lim="800000"/>
            <a:headEnd/>
            <a:tailEnd/>
          </a:ln>
        </p:spPr>
        <p:txBody>
          <a:bodyPr lIns="80165" tIns="40083" rIns="80165" bIns="40083">
            <a:spAutoFit/>
          </a:bodyPr>
          <a:lstStyle/>
          <a:p>
            <a:r>
              <a:rPr lang="en-GB" b="1"/>
              <a:t>Simple</a:t>
            </a:r>
          </a:p>
        </p:txBody>
      </p:sp>
      <p:sp>
        <p:nvSpPr>
          <p:cNvPr id="13321" name="TextBox 14"/>
          <p:cNvSpPr txBox="1">
            <a:spLocks noChangeArrowheads="1"/>
          </p:cNvSpPr>
          <p:nvPr/>
        </p:nvSpPr>
        <p:spPr bwMode="auto">
          <a:xfrm>
            <a:off x="2785437" y="4016335"/>
            <a:ext cx="1787242" cy="357948"/>
          </a:xfrm>
          <a:prstGeom prst="rect">
            <a:avLst/>
          </a:prstGeom>
          <a:noFill/>
          <a:ln w="9525">
            <a:noFill/>
            <a:miter lim="800000"/>
            <a:headEnd/>
            <a:tailEnd/>
          </a:ln>
        </p:spPr>
        <p:txBody>
          <a:bodyPr lIns="80165" tIns="40083" rIns="80165" bIns="40083">
            <a:spAutoFit/>
          </a:bodyPr>
          <a:lstStyle/>
          <a:p>
            <a:r>
              <a:rPr lang="en-GB" b="1"/>
              <a:t>Complicated</a:t>
            </a:r>
          </a:p>
        </p:txBody>
      </p:sp>
      <p:sp>
        <p:nvSpPr>
          <p:cNvPr id="13322" name="TextBox 15"/>
          <p:cNvSpPr txBox="1">
            <a:spLocks noChangeArrowheads="1"/>
          </p:cNvSpPr>
          <p:nvPr/>
        </p:nvSpPr>
        <p:spPr bwMode="auto">
          <a:xfrm>
            <a:off x="5557292" y="3559999"/>
            <a:ext cx="1787242" cy="357948"/>
          </a:xfrm>
          <a:prstGeom prst="rect">
            <a:avLst/>
          </a:prstGeom>
          <a:noFill/>
          <a:ln w="9525">
            <a:noFill/>
            <a:miter lim="800000"/>
            <a:headEnd/>
            <a:tailEnd/>
          </a:ln>
        </p:spPr>
        <p:txBody>
          <a:bodyPr lIns="80165" tIns="40083" rIns="80165" bIns="40083">
            <a:spAutoFit/>
          </a:bodyPr>
          <a:lstStyle/>
          <a:p>
            <a:r>
              <a:rPr lang="en-GB" b="1"/>
              <a:t>Complex</a:t>
            </a:r>
          </a:p>
        </p:txBody>
      </p:sp>
      <p:sp>
        <p:nvSpPr>
          <p:cNvPr id="13323" name="TextBox 16"/>
          <p:cNvSpPr txBox="1">
            <a:spLocks noChangeArrowheads="1"/>
          </p:cNvSpPr>
          <p:nvPr/>
        </p:nvSpPr>
        <p:spPr bwMode="auto">
          <a:xfrm>
            <a:off x="5865579" y="1209219"/>
            <a:ext cx="985971" cy="357948"/>
          </a:xfrm>
          <a:prstGeom prst="rect">
            <a:avLst/>
          </a:prstGeom>
          <a:noFill/>
          <a:ln w="9525">
            <a:noFill/>
            <a:miter lim="800000"/>
            <a:headEnd/>
            <a:tailEnd/>
          </a:ln>
        </p:spPr>
        <p:txBody>
          <a:bodyPr lIns="80165" tIns="40083" rIns="80165" bIns="40083">
            <a:spAutoFit/>
          </a:bodyPr>
          <a:lstStyle/>
          <a:p>
            <a:r>
              <a:rPr lang="en-GB" b="1"/>
              <a:t>Chaos</a:t>
            </a:r>
          </a:p>
        </p:txBody>
      </p:sp>
      <p:sp>
        <p:nvSpPr>
          <p:cNvPr id="13324" name="TextBox 17"/>
          <p:cNvSpPr txBox="1">
            <a:spLocks noChangeArrowheads="1"/>
          </p:cNvSpPr>
          <p:nvPr/>
        </p:nvSpPr>
        <p:spPr bwMode="auto">
          <a:xfrm>
            <a:off x="4079693" y="5388223"/>
            <a:ext cx="2031698" cy="357948"/>
          </a:xfrm>
          <a:prstGeom prst="rect">
            <a:avLst/>
          </a:prstGeom>
          <a:noFill/>
          <a:ln w="9525">
            <a:noFill/>
            <a:miter lim="800000"/>
            <a:headEnd/>
            <a:tailEnd/>
          </a:ln>
        </p:spPr>
        <p:txBody>
          <a:bodyPr lIns="80165" tIns="40083" rIns="80165" bIns="40083">
            <a:spAutoFit/>
          </a:bodyPr>
          <a:lstStyle/>
          <a:p>
            <a:r>
              <a:rPr lang="en-GB" b="1">
                <a:solidFill>
                  <a:srgbClr val="FF0000"/>
                </a:solidFill>
              </a:rPr>
              <a:t>Certainty</a:t>
            </a:r>
          </a:p>
        </p:txBody>
      </p:sp>
      <p:sp>
        <p:nvSpPr>
          <p:cNvPr id="13325" name="TextBox 19"/>
          <p:cNvSpPr txBox="1">
            <a:spLocks noChangeArrowheads="1"/>
          </p:cNvSpPr>
          <p:nvPr/>
        </p:nvSpPr>
        <p:spPr bwMode="auto">
          <a:xfrm>
            <a:off x="1060667" y="1535997"/>
            <a:ext cx="308285" cy="2573939"/>
          </a:xfrm>
          <a:prstGeom prst="rect">
            <a:avLst/>
          </a:prstGeom>
          <a:noFill/>
          <a:ln w="9525">
            <a:noFill/>
            <a:miter lim="800000"/>
            <a:headEnd/>
            <a:tailEnd/>
          </a:ln>
        </p:spPr>
        <p:txBody>
          <a:bodyPr lIns="80165" tIns="40083" rIns="80165" bIns="40083">
            <a:spAutoFit/>
          </a:bodyPr>
          <a:lstStyle/>
          <a:p>
            <a:r>
              <a:rPr lang="en-GB">
                <a:solidFill>
                  <a:srgbClr val="00B050"/>
                </a:solidFill>
              </a:rPr>
              <a:t>Agreement </a:t>
            </a:r>
          </a:p>
        </p:txBody>
      </p:sp>
      <p:sp>
        <p:nvSpPr>
          <p:cNvPr id="13326" name="TextBox 20"/>
          <p:cNvSpPr txBox="1">
            <a:spLocks noChangeArrowheads="1"/>
          </p:cNvSpPr>
          <p:nvPr/>
        </p:nvSpPr>
        <p:spPr bwMode="auto">
          <a:xfrm>
            <a:off x="1430066" y="424667"/>
            <a:ext cx="738799" cy="357948"/>
          </a:xfrm>
          <a:prstGeom prst="rect">
            <a:avLst/>
          </a:prstGeom>
          <a:noFill/>
          <a:ln w="9525">
            <a:noFill/>
            <a:miter lim="800000"/>
            <a:headEnd/>
            <a:tailEnd/>
          </a:ln>
        </p:spPr>
        <p:txBody>
          <a:bodyPr lIns="80165" tIns="40083" rIns="80165" bIns="40083">
            <a:spAutoFit/>
          </a:bodyPr>
          <a:lstStyle/>
          <a:p>
            <a:r>
              <a:rPr lang="en-GB">
                <a:solidFill>
                  <a:srgbClr val="00B050"/>
                </a:solidFill>
              </a:rPr>
              <a:t>Low</a:t>
            </a:r>
          </a:p>
        </p:txBody>
      </p:sp>
      <p:sp>
        <p:nvSpPr>
          <p:cNvPr id="13327" name="TextBox 22"/>
          <p:cNvSpPr txBox="1">
            <a:spLocks noChangeArrowheads="1"/>
          </p:cNvSpPr>
          <p:nvPr/>
        </p:nvSpPr>
        <p:spPr bwMode="auto">
          <a:xfrm>
            <a:off x="7529235" y="4930447"/>
            <a:ext cx="677686" cy="357948"/>
          </a:xfrm>
          <a:prstGeom prst="rect">
            <a:avLst/>
          </a:prstGeom>
          <a:noFill/>
          <a:ln w="9525">
            <a:noFill/>
            <a:miter lim="800000"/>
            <a:headEnd/>
            <a:tailEnd/>
          </a:ln>
        </p:spPr>
        <p:txBody>
          <a:bodyPr lIns="80165" tIns="40083" rIns="80165" bIns="40083">
            <a:spAutoFit/>
          </a:bodyPr>
          <a:lstStyle/>
          <a:p>
            <a:r>
              <a:rPr lang="en-GB">
                <a:solidFill>
                  <a:srgbClr val="FF0000"/>
                </a:solidFill>
              </a:rPr>
              <a:t>Low</a:t>
            </a:r>
          </a:p>
        </p:txBody>
      </p:sp>
      <p:sp>
        <p:nvSpPr>
          <p:cNvPr id="13328" name="TextBox 24"/>
          <p:cNvSpPr txBox="1">
            <a:spLocks noChangeArrowheads="1"/>
          </p:cNvSpPr>
          <p:nvPr/>
        </p:nvSpPr>
        <p:spPr bwMode="auto">
          <a:xfrm>
            <a:off x="875967" y="5192445"/>
            <a:ext cx="801271" cy="357948"/>
          </a:xfrm>
          <a:prstGeom prst="rect">
            <a:avLst/>
          </a:prstGeom>
          <a:noFill/>
          <a:ln w="9525">
            <a:noFill/>
            <a:miter lim="800000"/>
            <a:headEnd/>
            <a:tailEnd/>
          </a:ln>
        </p:spPr>
        <p:txBody>
          <a:bodyPr lIns="80165" tIns="40083" rIns="80165" bIns="40083">
            <a:spAutoFit/>
          </a:bodyPr>
          <a:lstStyle/>
          <a:p>
            <a:r>
              <a:rPr lang="en-GB"/>
              <a:t>High</a:t>
            </a:r>
          </a:p>
        </p:txBody>
      </p:sp>
      <p:sp>
        <p:nvSpPr>
          <p:cNvPr id="19" name="Cloud 18"/>
          <p:cNvSpPr/>
          <p:nvPr/>
        </p:nvSpPr>
        <p:spPr bwMode="auto">
          <a:xfrm>
            <a:off x="2724323" y="1731776"/>
            <a:ext cx="3387069" cy="1828224"/>
          </a:xfrm>
          <a:prstGeom prst="cloud">
            <a:avLst/>
          </a:prstGeom>
          <a:noFill/>
          <a:ln w="9525" cap="flat" cmpd="sng" algn="ctr">
            <a:solidFill>
              <a:schemeClr val="tx1"/>
            </a:solidFill>
            <a:prstDash val="solid"/>
            <a:round/>
            <a:headEnd type="none" w="med" len="med"/>
            <a:tailEnd type="none" w="med" len="med"/>
          </a:ln>
          <a:effectLst/>
        </p:spPr>
        <p:txBody>
          <a:bodyPr lIns="80165" tIns="40083" rIns="80165" bIns="40083"/>
          <a:lstStyle/>
          <a:p>
            <a:pPr eaLnBrk="0" hangingPunct="0">
              <a:defRPr/>
            </a:pPr>
            <a:endParaRPr lang="en-GB">
              <a:latin typeface="Arial" charset="0"/>
              <a:ea typeface="ＭＳ Ｐゴシック" pitchFamily="1" charset="-128"/>
            </a:endParaRPr>
          </a:p>
        </p:txBody>
      </p:sp>
      <p:sp>
        <p:nvSpPr>
          <p:cNvPr id="13330" name="TextBox 21"/>
          <p:cNvSpPr txBox="1">
            <a:spLocks noChangeArrowheads="1"/>
          </p:cNvSpPr>
          <p:nvPr/>
        </p:nvSpPr>
        <p:spPr bwMode="auto">
          <a:xfrm>
            <a:off x="3278422" y="2123332"/>
            <a:ext cx="2956556" cy="911946"/>
          </a:xfrm>
          <a:prstGeom prst="rect">
            <a:avLst/>
          </a:prstGeom>
          <a:noFill/>
          <a:ln w="9525">
            <a:noFill/>
            <a:miter lim="800000"/>
            <a:headEnd/>
            <a:tailEnd/>
          </a:ln>
        </p:spPr>
        <p:txBody>
          <a:bodyPr lIns="80165" tIns="40083" rIns="80165" bIns="40083">
            <a:spAutoFit/>
          </a:bodyPr>
          <a:lstStyle/>
          <a:p>
            <a:r>
              <a:rPr lang="en-GB"/>
              <a:t>Intuition, patterns, creativity, outcomes first agenda building, PDSA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GB" dirty="0" smtClean="0"/>
              <a:t>What enables you to complete a highly complex task ?</a:t>
            </a:r>
          </a:p>
        </p:txBody>
      </p:sp>
      <p:sp>
        <p:nvSpPr>
          <p:cNvPr id="3" name="Content Placeholder 2"/>
          <p:cNvSpPr>
            <a:spLocks noGrp="1"/>
          </p:cNvSpPr>
          <p:nvPr>
            <p:ph sz="half" idx="1"/>
          </p:nvPr>
        </p:nvSpPr>
        <p:spPr/>
        <p:txBody>
          <a:bodyPr/>
          <a:lstStyle/>
          <a:p>
            <a:r>
              <a:rPr lang="en-GB" dirty="0" smtClean="0"/>
              <a:t>Clear individual objective</a:t>
            </a:r>
          </a:p>
          <a:p>
            <a:r>
              <a:rPr lang="en-GB" dirty="0" smtClean="0"/>
              <a:t>A few simple rules</a:t>
            </a:r>
          </a:p>
          <a:p>
            <a:r>
              <a:rPr lang="en-GB" dirty="0" smtClean="0"/>
              <a:t>Continuous feedback</a:t>
            </a:r>
          </a:p>
          <a:p>
            <a:r>
              <a:rPr lang="en-GB" dirty="0" smtClean="0"/>
              <a:t>Discretion and freedom of action</a:t>
            </a:r>
          </a:p>
        </p:txBody>
      </p:sp>
      <p:sp>
        <p:nvSpPr>
          <p:cNvPr id="4" name="Content Placeholder 3"/>
          <p:cNvSpPr>
            <a:spLocks noGrp="1"/>
          </p:cNvSpPr>
          <p:nvPr>
            <p:ph sz="half" idx="2"/>
          </p:nvPr>
        </p:nvSpPr>
        <p:spPr/>
        <p:txBody>
          <a:bodyPr/>
          <a:lstStyle/>
          <a:p>
            <a:r>
              <a:rPr lang="en-GB" smtClean="0"/>
              <a:t>Skill/will of participants</a:t>
            </a:r>
          </a:p>
          <a:p>
            <a:r>
              <a:rPr lang="en-GB" smtClean="0"/>
              <a:t>Underlying purpose</a:t>
            </a:r>
          </a:p>
          <a:p>
            <a:r>
              <a:rPr lang="en-GB" smtClean="0"/>
              <a:t>Clear boundary</a:t>
            </a:r>
          </a:p>
          <a:p>
            <a:r>
              <a:rPr lang="en-GB" smtClean="0"/>
              <a:t>Tolerance of uncertainty and ambiguity</a:t>
            </a:r>
          </a:p>
        </p:txBody>
      </p:sp>
      <p:sp>
        <p:nvSpPr>
          <p:cNvPr id="5" name="Footer Placeholder 4"/>
          <p:cNvSpPr>
            <a:spLocks noGrp="1"/>
          </p:cNvSpPr>
          <p:nvPr>
            <p:ph type="ftr" sz="quarter" idx="10"/>
          </p:nvPr>
        </p:nvSpPr>
        <p:spPr/>
        <p:txBody>
          <a:bodyPr/>
          <a:lstStyle/>
          <a:p>
            <a:pPr>
              <a:defRPr/>
            </a:pPr>
            <a:r>
              <a:rPr lang="en-GB" smtClean="0"/>
              <a:t>Insert name of presentation on Master Slide</a:t>
            </a:r>
            <a:endParaRPr lang="en-GB"/>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20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20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312</Words>
  <Application>Microsoft Office PowerPoint</Application>
  <PresentationFormat>On-screen Show (4:3)</PresentationFormat>
  <Paragraphs>95</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Purpose – to develop our ways of working together</vt:lpstr>
      <vt:lpstr>Slide 3</vt:lpstr>
      <vt:lpstr>Slide 4</vt:lpstr>
      <vt:lpstr>Slide 5</vt:lpstr>
      <vt:lpstr>Slide 6</vt:lpstr>
      <vt:lpstr>Slide 7</vt:lpstr>
      <vt:lpstr>What enables you to complete a highly complex task ?</vt:lpstr>
    </vt:vector>
  </TitlesOfParts>
  <Company>Public Health Wales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Grant Evans</dc:creator>
  <cp:lastModifiedBy>Grant Evans</cp:lastModifiedBy>
  <cp:revision>1</cp:revision>
  <dcterms:created xsi:type="dcterms:W3CDTF">2017-05-26T11:09:21Z</dcterms:created>
  <dcterms:modified xsi:type="dcterms:W3CDTF">2017-05-26T11:11:37Z</dcterms:modified>
</cp:coreProperties>
</file>