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0" r:id="rId2"/>
    <p:sldId id="259" r:id="rId3"/>
    <p:sldId id="261" r:id="rId4"/>
    <p:sldId id="262" r:id="rId5"/>
    <p:sldId id="263" r:id="rId6"/>
    <p:sldId id="265" r:id="rId7"/>
    <p:sldId id="268" r:id="rId8"/>
    <p:sldId id="266" r:id="rId9"/>
    <p:sldId id="264"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CC40"/>
    <a:srgbClr val="0070C0"/>
    <a:srgbClr val="97D256"/>
    <a:srgbClr val="94C2C1"/>
    <a:srgbClr val="AACECD"/>
    <a:srgbClr val="2997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416922-DC76-D3B9-1833-EF806BD402DC}"/>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FBD0A6CC-5934-9DE7-B7BA-755581989EEC}"/>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18314486-871F-D646-9C6F-CDE89D65820D}" type="datetime1">
              <a:rPr lang="en-GB"/>
              <a:pPr lvl="0"/>
              <a:t>31/08/2023</a:t>
            </a:fld>
            <a:endParaRPr lang="en-GB"/>
          </a:p>
        </p:txBody>
      </p:sp>
      <p:sp>
        <p:nvSpPr>
          <p:cNvPr id="4" name="Slide Image Placeholder 3">
            <a:extLst>
              <a:ext uri="{FF2B5EF4-FFF2-40B4-BE49-F238E27FC236}">
                <a16:creationId xmlns:a16="http://schemas.microsoft.com/office/drawing/2014/main" id="{E8C13526-2C5D-457B-F915-08A8503343AE}"/>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DF64618C-7981-B28B-098E-6A53BF9D492D}"/>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0B7467F1-0796-371E-8BE4-EFC77FCEA7EF}"/>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0EB2B2A6-E722-7953-1B9A-7B94CD25EA67}"/>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0E39D49A-6EAA-C04B-A126-E197535D9B6F}" type="slidenum">
              <a:t>‹#›</a:t>
            </a:fld>
            <a:endParaRPr lang="en-GB"/>
          </a:p>
        </p:txBody>
      </p:sp>
    </p:spTree>
    <p:extLst>
      <p:ext uri="{BB962C8B-B14F-4D97-AF65-F5344CB8AC3E}">
        <p14:creationId xmlns:p14="http://schemas.microsoft.com/office/powerpoint/2010/main" val="3058524030"/>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445F8-1CAF-FE12-976A-42CA546807F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A541FC9-7E04-95FA-E085-E4ED6424D8B1}"/>
              </a:ext>
            </a:extLst>
          </p:cNvPr>
          <p:cNvSpPr txBox="1">
            <a:spLocks noGrp="1"/>
          </p:cNvSpPr>
          <p:nvPr>
            <p:ph type="body" sz="quarter" idx="1"/>
          </p:nvPr>
        </p:nvSpPr>
        <p:spPr/>
        <p:txBody>
          <a:bodyPr/>
          <a:lstStyle/>
          <a:p>
            <a:pPr lvl="0"/>
            <a:r>
              <a:rPr lang="en-US"/>
              <a:t>Please remain on mute unless talking</a:t>
            </a:r>
          </a:p>
          <a:p>
            <a:pPr lvl="0"/>
            <a:br>
              <a:rPr lang="en-US"/>
            </a:br>
            <a:r>
              <a:rPr lang="en-US"/>
              <a:t>We plan to record this session so we can share the video after the event on the FAB website. </a:t>
            </a:r>
          </a:p>
          <a:p>
            <a:pPr lvl="0"/>
            <a:endParaRPr lang="en-US"/>
          </a:p>
          <a:p>
            <a:pPr lvl="0"/>
            <a:r>
              <a:rPr lang="en-US"/>
              <a:t>Please keep your cameras on, it’s really nice for presenters to see you when they are</a:t>
            </a:r>
          </a:p>
          <a:p>
            <a:pPr lvl="0"/>
            <a:br>
              <a:rPr lang="en-US"/>
            </a:br>
            <a:r>
              <a:rPr lang="en-US"/>
              <a:t>The Q&amp;A function has been enabled. Please use it if you have any questions. The hosts on this call will bring them in at the end of this presentation. We’re using the Q&amp;A function today as sometimes questions can get lost in the chat when there are a lot of comments. We will be monitoring both the chat and Q&amp;A but the latter will be the most effective place to put your question for us to bring up again at the end. If you would prefer to ask your question at the end directly simply pop your hand up using the raise hand function. Please only raise your hand once the presentation has finished.</a:t>
            </a:r>
          </a:p>
          <a:p>
            <a:pPr lvl="0"/>
            <a:endParaRPr lang="en-US"/>
          </a:p>
          <a:p>
            <a:pPr lvl="0"/>
            <a:r>
              <a:rPr lang="en-US"/>
              <a:t>Please also use your reactions, they are a great way to support the presenter!</a:t>
            </a:r>
          </a:p>
          <a:p>
            <a:pPr lvl="0"/>
            <a:endParaRPr lang="en-US"/>
          </a:p>
          <a:p>
            <a:pPr lvl="0"/>
            <a:br>
              <a:rPr lang="en-US"/>
            </a:br>
            <a:endParaRPr lang="en-US"/>
          </a:p>
          <a:p>
            <a:pPr lvl="0"/>
            <a:endParaRPr lang="en-GB"/>
          </a:p>
        </p:txBody>
      </p:sp>
      <p:sp>
        <p:nvSpPr>
          <p:cNvPr id="4" name="Slide Number Placeholder 3">
            <a:extLst>
              <a:ext uri="{FF2B5EF4-FFF2-40B4-BE49-F238E27FC236}">
                <a16:creationId xmlns:a16="http://schemas.microsoft.com/office/drawing/2014/main" id="{99F4EF18-A810-F6CF-55D2-CD9CE043F17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CFD797-25B5-B942-9F6D-4B0B7D319C69}" type="slidenum">
              <a:t>1</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9FE46-FD7C-D237-32C0-2D40E6F03D7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0528235-BFAE-C217-08A4-42690C2F7BD5}"/>
              </a:ext>
            </a:extLst>
          </p:cNvPr>
          <p:cNvSpPr txBox="1">
            <a:spLocks noGrp="1"/>
          </p:cNvSpPr>
          <p:nvPr>
            <p:ph type="body" sz="quarter" idx="1"/>
          </p:nvPr>
        </p:nvSpPr>
        <p:spPr/>
        <p:txBody>
          <a:bodyPr/>
          <a:lstStyle/>
          <a:p>
            <a:pPr lvl="0"/>
            <a:r>
              <a:rPr lang="en-US"/>
              <a:t>Please remain on mute unless talking</a:t>
            </a:r>
          </a:p>
          <a:p>
            <a:pPr lvl="0"/>
            <a:br>
              <a:rPr lang="en-US"/>
            </a:br>
            <a:r>
              <a:rPr lang="en-US"/>
              <a:t>We plan to record this session so we can share the video after the event on the FAB website. </a:t>
            </a:r>
          </a:p>
          <a:p>
            <a:pPr lvl="0"/>
            <a:endParaRPr lang="en-US"/>
          </a:p>
          <a:p>
            <a:pPr lvl="0"/>
            <a:r>
              <a:rPr lang="en-US"/>
              <a:t>Please keep your cameras on, it’s really nice for presenters to see you when they are</a:t>
            </a:r>
          </a:p>
          <a:p>
            <a:pPr lvl="0"/>
            <a:br>
              <a:rPr lang="en-US"/>
            </a:br>
            <a:r>
              <a:rPr lang="en-US"/>
              <a:t>The Q&amp;A function has been enabled. Please use it if you have any questions. The hosts on this call will bring them in at the end of this presentation. We’re using the Q&amp;A function today as sometimes questions can get lost in the chat when there are a lot of comments. We will be monitoring both the chat and Q&amp;A but the latter will be the most effective place to put your question for us to bring up again at the end. If you would prefer to ask your question at the end directly simply pop your hand up using the raise hand function. Please only raise your hand once the presentation has finished.</a:t>
            </a:r>
          </a:p>
          <a:p>
            <a:pPr lvl="0"/>
            <a:endParaRPr lang="en-US"/>
          </a:p>
          <a:p>
            <a:pPr lvl="0"/>
            <a:r>
              <a:rPr lang="en-US"/>
              <a:t>Please also use your reactions, they are a great way to support the presenter!</a:t>
            </a:r>
          </a:p>
          <a:p>
            <a:pPr lvl="0"/>
            <a:endParaRPr lang="en-US"/>
          </a:p>
          <a:p>
            <a:pPr lvl="0"/>
            <a:br>
              <a:rPr lang="en-US"/>
            </a:br>
            <a:endParaRPr lang="en-US"/>
          </a:p>
          <a:p>
            <a:pPr lvl="0"/>
            <a:endParaRPr lang="en-GB"/>
          </a:p>
        </p:txBody>
      </p:sp>
      <p:sp>
        <p:nvSpPr>
          <p:cNvPr id="4" name="Slide Number Placeholder 3">
            <a:extLst>
              <a:ext uri="{FF2B5EF4-FFF2-40B4-BE49-F238E27FC236}">
                <a16:creationId xmlns:a16="http://schemas.microsoft.com/office/drawing/2014/main" id="{E13F9505-B64D-6AC0-96DC-B4D0CBC91A9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674111-9DB3-5D40-B273-AB90CD13D4E1}" type="slidenum">
              <a:t>3</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9FE46-FD7C-D237-32C0-2D40E6F03D7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0528235-BFAE-C217-08A4-42690C2F7BD5}"/>
              </a:ext>
            </a:extLst>
          </p:cNvPr>
          <p:cNvSpPr txBox="1">
            <a:spLocks noGrp="1"/>
          </p:cNvSpPr>
          <p:nvPr>
            <p:ph type="body" sz="quarter" idx="1"/>
          </p:nvPr>
        </p:nvSpPr>
        <p:spPr/>
        <p:txBody>
          <a:bodyPr/>
          <a:lstStyle/>
          <a:p>
            <a:pPr lvl="0"/>
            <a:r>
              <a:rPr lang="en-US"/>
              <a:t>Please remain on mute unless talking</a:t>
            </a:r>
          </a:p>
          <a:p>
            <a:pPr lvl="0"/>
            <a:br>
              <a:rPr lang="en-US"/>
            </a:br>
            <a:r>
              <a:rPr lang="en-US"/>
              <a:t>We plan to record this session so we can share the video after the event on the FAB website. </a:t>
            </a:r>
          </a:p>
          <a:p>
            <a:pPr lvl="0"/>
            <a:endParaRPr lang="en-US"/>
          </a:p>
          <a:p>
            <a:pPr lvl="0"/>
            <a:r>
              <a:rPr lang="en-US"/>
              <a:t>Please keep your cameras on, it’s really nice for presenters to see you when they are</a:t>
            </a:r>
          </a:p>
          <a:p>
            <a:pPr lvl="0"/>
            <a:br>
              <a:rPr lang="en-US"/>
            </a:br>
            <a:r>
              <a:rPr lang="en-US"/>
              <a:t>The Q&amp;A function has been enabled. Please use it if you have any questions. The hosts on this call will bring them in at the end of this presentation. We’re using the Q&amp;A function today as sometimes questions can get lost in the chat when there are a lot of comments. We will be monitoring both the chat and Q&amp;A but the latter will be the most effective place to put your question for us to bring up again at the end. If you would prefer to ask your question at the end directly simply pop your hand up using the raise hand function. Please only raise your hand once the presentation has finished.</a:t>
            </a:r>
          </a:p>
          <a:p>
            <a:pPr lvl="0"/>
            <a:endParaRPr lang="en-US"/>
          </a:p>
          <a:p>
            <a:pPr lvl="0"/>
            <a:r>
              <a:rPr lang="en-US"/>
              <a:t>Please also use your reactions, they are a great way to support the presenter!</a:t>
            </a:r>
          </a:p>
          <a:p>
            <a:pPr lvl="0"/>
            <a:endParaRPr lang="en-US"/>
          </a:p>
          <a:p>
            <a:pPr lvl="0"/>
            <a:br>
              <a:rPr lang="en-US"/>
            </a:br>
            <a:endParaRPr lang="en-US"/>
          </a:p>
          <a:p>
            <a:pPr lvl="0"/>
            <a:endParaRPr lang="en-GB"/>
          </a:p>
        </p:txBody>
      </p:sp>
      <p:sp>
        <p:nvSpPr>
          <p:cNvPr id="4" name="Slide Number Placeholder 3">
            <a:extLst>
              <a:ext uri="{FF2B5EF4-FFF2-40B4-BE49-F238E27FC236}">
                <a16:creationId xmlns:a16="http://schemas.microsoft.com/office/drawing/2014/main" id="{E13F9505-B64D-6AC0-96DC-B4D0CBC91A9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674111-9DB3-5D40-B273-AB90CD13D4E1}" type="slidenum">
              <a:t>4</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52747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9FE46-FD7C-D237-32C0-2D40E6F03D7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0528235-BFAE-C217-08A4-42690C2F7BD5}"/>
              </a:ext>
            </a:extLst>
          </p:cNvPr>
          <p:cNvSpPr txBox="1">
            <a:spLocks noGrp="1"/>
          </p:cNvSpPr>
          <p:nvPr>
            <p:ph type="body" sz="quarter" idx="1"/>
          </p:nvPr>
        </p:nvSpPr>
        <p:spPr/>
        <p:txBody>
          <a:bodyPr/>
          <a:lstStyle/>
          <a:p>
            <a:pPr lvl="0"/>
            <a:r>
              <a:rPr lang="en-US"/>
              <a:t>Please remain on mute unless talking</a:t>
            </a:r>
          </a:p>
          <a:p>
            <a:pPr lvl="0"/>
            <a:br>
              <a:rPr lang="en-US"/>
            </a:br>
            <a:r>
              <a:rPr lang="en-US"/>
              <a:t>We plan to record this session so we can share the video after the event on the FAB website. </a:t>
            </a:r>
          </a:p>
          <a:p>
            <a:pPr lvl="0"/>
            <a:endParaRPr lang="en-US"/>
          </a:p>
          <a:p>
            <a:pPr lvl="0"/>
            <a:r>
              <a:rPr lang="en-US"/>
              <a:t>Please keep your cameras on, it’s really nice for presenters to see you when they are</a:t>
            </a:r>
          </a:p>
          <a:p>
            <a:pPr lvl="0"/>
            <a:br>
              <a:rPr lang="en-US"/>
            </a:br>
            <a:r>
              <a:rPr lang="en-US"/>
              <a:t>The Q&amp;A function has been enabled. Please use it if you have any questions. The hosts on this call will bring them in at the end of this presentation. We’re using the Q&amp;A function today as sometimes questions can get lost in the chat when there are a lot of comments. We will be monitoring both the chat and Q&amp;A but the latter will be the most effective place to put your question for us to bring up again at the end. If you would prefer to ask your question at the end directly simply pop your hand up using the raise hand function. Please only raise your hand once the presentation has finished.</a:t>
            </a:r>
          </a:p>
          <a:p>
            <a:pPr lvl="0"/>
            <a:endParaRPr lang="en-US"/>
          </a:p>
          <a:p>
            <a:pPr lvl="0"/>
            <a:r>
              <a:rPr lang="en-US"/>
              <a:t>Please also use your reactions, they are a great way to support the presenter!</a:t>
            </a:r>
          </a:p>
          <a:p>
            <a:pPr lvl="0"/>
            <a:endParaRPr lang="en-US"/>
          </a:p>
          <a:p>
            <a:pPr lvl="0"/>
            <a:br>
              <a:rPr lang="en-US"/>
            </a:br>
            <a:endParaRPr lang="en-US"/>
          </a:p>
          <a:p>
            <a:pPr lvl="0"/>
            <a:endParaRPr lang="en-GB"/>
          </a:p>
        </p:txBody>
      </p:sp>
      <p:sp>
        <p:nvSpPr>
          <p:cNvPr id="4" name="Slide Number Placeholder 3">
            <a:extLst>
              <a:ext uri="{FF2B5EF4-FFF2-40B4-BE49-F238E27FC236}">
                <a16:creationId xmlns:a16="http://schemas.microsoft.com/office/drawing/2014/main" id="{E13F9505-B64D-6AC0-96DC-B4D0CBC91A9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674111-9DB3-5D40-B273-AB90CD13D4E1}" type="slidenum">
              <a:t>5</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95505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9FE46-FD7C-D237-32C0-2D40E6F03D7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0528235-BFAE-C217-08A4-42690C2F7BD5}"/>
              </a:ext>
            </a:extLst>
          </p:cNvPr>
          <p:cNvSpPr txBox="1">
            <a:spLocks noGrp="1"/>
          </p:cNvSpPr>
          <p:nvPr>
            <p:ph type="body" sz="quarter" idx="1"/>
          </p:nvPr>
        </p:nvSpPr>
        <p:spPr/>
        <p:txBody>
          <a:bodyPr/>
          <a:lstStyle/>
          <a:p>
            <a:pPr lvl="0"/>
            <a:r>
              <a:rPr lang="en-US"/>
              <a:t>Please remain on mute unless talking</a:t>
            </a:r>
          </a:p>
          <a:p>
            <a:pPr lvl="0"/>
            <a:br>
              <a:rPr lang="en-US"/>
            </a:br>
            <a:r>
              <a:rPr lang="en-US"/>
              <a:t>We plan to record this session so we can share the video after the event on the FAB website. </a:t>
            </a:r>
          </a:p>
          <a:p>
            <a:pPr lvl="0"/>
            <a:endParaRPr lang="en-US"/>
          </a:p>
          <a:p>
            <a:pPr lvl="0"/>
            <a:r>
              <a:rPr lang="en-US"/>
              <a:t>Please keep your cameras on, it’s really nice for presenters to see you when they are</a:t>
            </a:r>
          </a:p>
          <a:p>
            <a:pPr lvl="0"/>
            <a:br>
              <a:rPr lang="en-US"/>
            </a:br>
            <a:r>
              <a:rPr lang="en-US"/>
              <a:t>The Q&amp;A function has been enabled. Please use it if you have any questions. The hosts on this call will bring them in at the end of this presentation. We’re using the Q&amp;A function today as sometimes questions can get lost in the chat when there are a lot of comments. We will be monitoring both the chat and Q&amp;A but the latter will be the most effective place to put your question for us to bring up again at the end. If you would prefer to ask your question at the end directly simply pop your hand up using the raise hand function. Please only raise your hand once the presentation has finished.</a:t>
            </a:r>
          </a:p>
          <a:p>
            <a:pPr lvl="0"/>
            <a:endParaRPr lang="en-US"/>
          </a:p>
          <a:p>
            <a:pPr lvl="0"/>
            <a:r>
              <a:rPr lang="en-US"/>
              <a:t>Please also use your reactions, they are a great way to support the presenter!</a:t>
            </a:r>
          </a:p>
          <a:p>
            <a:pPr lvl="0"/>
            <a:endParaRPr lang="en-US"/>
          </a:p>
          <a:p>
            <a:pPr lvl="0"/>
            <a:br>
              <a:rPr lang="en-US"/>
            </a:br>
            <a:endParaRPr lang="en-US"/>
          </a:p>
          <a:p>
            <a:pPr lvl="0"/>
            <a:endParaRPr lang="en-GB"/>
          </a:p>
        </p:txBody>
      </p:sp>
      <p:sp>
        <p:nvSpPr>
          <p:cNvPr id="4" name="Slide Number Placeholder 3">
            <a:extLst>
              <a:ext uri="{FF2B5EF4-FFF2-40B4-BE49-F238E27FC236}">
                <a16:creationId xmlns:a16="http://schemas.microsoft.com/office/drawing/2014/main" id="{E13F9505-B64D-6AC0-96DC-B4D0CBC91A9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674111-9DB3-5D40-B273-AB90CD13D4E1}" type="slidenum">
              <a:t>6</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738087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9FE46-FD7C-D237-32C0-2D40E6F03D7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0528235-BFAE-C217-08A4-42690C2F7BD5}"/>
              </a:ext>
            </a:extLst>
          </p:cNvPr>
          <p:cNvSpPr txBox="1">
            <a:spLocks noGrp="1"/>
          </p:cNvSpPr>
          <p:nvPr>
            <p:ph type="body" sz="quarter" idx="1"/>
          </p:nvPr>
        </p:nvSpPr>
        <p:spPr/>
        <p:txBody>
          <a:bodyPr/>
          <a:lstStyle/>
          <a:p>
            <a:pPr lvl="0"/>
            <a:r>
              <a:rPr lang="en-US"/>
              <a:t>Please remain on mute unless talking</a:t>
            </a:r>
          </a:p>
          <a:p>
            <a:pPr lvl="0"/>
            <a:br>
              <a:rPr lang="en-US"/>
            </a:br>
            <a:r>
              <a:rPr lang="en-US"/>
              <a:t>We plan to record this session so we can share the video after the event on the FAB website. </a:t>
            </a:r>
          </a:p>
          <a:p>
            <a:pPr lvl="0"/>
            <a:endParaRPr lang="en-US"/>
          </a:p>
          <a:p>
            <a:pPr lvl="0"/>
            <a:r>
              <a:rPr lang="en-US"/>
              <a:t>Please keep your cameras on, it’s really nice for presenters to see you when they are</a:t>
            </a:r>
          </a:p>
          <a:p>
            <a:pPr lvl="0"/>
            <a:br>
              <a:rPr lang="en-US"/>
            </a:br>
            <a:r>
              <a:rPr lang="en-US"/>
              <a:t>The Q&amp;A function has been enabled. Please use it if you have any questions. The hosts on this call will bring them in at the end of this presentation. We’re using the Q&amp;A function today as sometimes questions can get lost in the chat when there are a lot of comments. We will be monitoring both the chat and Q&amp;A but the latter will be the most effective place to put your question for us to bring up again at the end. If you would prefer to ask your question at the end directly simply pop your hand up using the raise hand function. Please only raise your hand once the presentation has finished.</a:t>
            </a:r>
          </a:p>
          <a:p>
            <a:pPr lvl="0"/>
            <a:endParaRPr lang="en-US"/>
          </a:p>
          <a:p>
            <a:pPr lvl="0"/>
            <a:r>
              <a:rPr lang="en-US"/>
              <a:t>Please also use your reactions, they are a great way to support the presenter!</a:t>
            </a:r>
          </a:p>
          <a:p>
            <a:pPr lvl="0"/>
            <a:endParaRPr lang="en-US"/>
          </a:p>
          <a:p>
            <a:pPr lvl="0"/>
            <a:br>
              <a:rPr lang="en-US"/>
            </a:br>
            <a:endParaRPr lang="en-US"/>
          </a:p>
          <a:p>
            <a:pPr lvl="0"/>
            <a:endParaRPr lang="en-GB"/>
          </a:p>
        </p:txBody>
      </p:sp>
      <p:sp>
        <p:nvSpPr>
          <p:cNvPr id="4" name="Slide Number Placeholder 3">
            <a:extLst>
              <a:ext uri="{FF2B5EF4-FFF2-40B4-BE49-F238E27FC236}">
                <a16:creationId xmlns:a16="http://schemas.microsoft.com/office/drawing/2014/main" id="{E13F9505-B64D-6AC0-96DC-B4D0CBC91A9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674111-9DB3-5D40-B273-AB90CD13D4E1}" type="slidenum">
              <a:t>8</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649054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9FE46-FD7C-D237-32C0-2D40E6F03D7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0528235-BFAE-C217-08A4-42690C2F7BD5}"/>
              </a:ext>
            </a:extLst>
          </p:cNvPr>
          <p:cNvSpPr txBox="1">
            <a:spLocks noGrp="1"/>
          </p:cNvSpPr>
          <p:nvPr>
            <p:ph type="body" sz="quarter" idx="1"/>
          </p:nvPr>
        </p:nvSpPr>
        <p:spPr/>
        <p:txBody>
          <a:bodyPr/>
          <a:lstStyle/>
          <a:p>
            <a:pPr lvl="0"/>
            <a:r>
              <a:rPr lang="en-US"/>
              <a:t>Please remain on mute unless talking</a:t>
            </a:r>
          </a:p>
          <a:p>
            <a:pPr lvl="0"/>
            <a:br>
              <a:rPr lang="en-US"/>
            </a:br>
            <a:r>
              <a:rPr lang="en-US"/>
              <a:t>We plan to record this session so we can share the video after the event on the FAB website. </a:t>
            </a:r>
          </a:p>
          <a:p>
            <a:pPr lvl="0"/>
            <a:endParaRPr lang="en-US"/>
          </a:p>
          <a:p>
            <a:pPr lvl="0"/>
            <a:r>
              <a:rPr lang="en-US"/>
              <a:t>Please keep your cameras on, it’s really nice for presenters to see you when they are</a:t>
            </a:r>
          </a:p>
          <a:p>
            <a:pPr lvl="0"/>
            <a:br>
              <a:rPr lang="en-US"/>
            </a:br>
            <a:r>
              <a:rPr lang="en-US"/>
              <a:t>The Q&amp;A function has been enabled. Please use it if you have any questions. The hosts on this call will bring them in at the end of this presentation. We’re using the Q&amp;A function today as sometimes questions can get lost in the chat when there are a lot of comments. We will be monitoring both the chat and Q&amp;A but the latter will be the most effective place to put your question for us to bring up again at the end. If you would prefer to ask your question at the end directly simply pop your hand up using the raise hand function. Please only raise your hand once the presentation has finished.</a:t>
            </a:r>
          </a:p>
          <a:p>
            <a:pPr lvl="0"/>
            <a:endParaRPr lang="en-US"/>
          </a:p>
          <a:p>
            <a:pPr lvl="0"/>
            <a:r>
              <a:rPr lang="en-US"/>
              <a:t>Please also use your reactions, they are a great way to support the presenter!</a:t>
            </a:r>
          </a:p>
          <a:p>
            <a:pPr lvl="0"/>
            <a:endParaRPr lang="en-US"/>
          </a:p>
          <a:p>
            <a:pPr lvl="0"/>
            <a:br>
              <a:rPr lang="en-US"/>
            </a:br>
            <a:endParaRPr lang="en-US"/>
          </a:p>
          <a:p>
            <a:pPr lvl="0"/>
            <a:endParaRPr lang="en-GB"/>
          </a:p>
        </p:txBody>
      </p:sp>
      <p:sp>
        <p:nvSpPr>
          <p:cNvPr id="4" name="Slide Number Placeholder 3">
            <a:extLst>
              <a:ext uri="{FF2B5EF4-FFF2-40B4-BE49-F238E27FC236}">
                <a16:creationId xmlns:a16="http://schemas.microsoft.com/office/drawing/2014/main" id="{E13F9505-B64D-6AC0-96DC-B4D0CBC91A9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674111-9DB3-5D40-B273-AB90CD13D4E1}" type="slidenum">
              <a:t>9</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971640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9FE46-FD7C-D237-32C0-2D40E6F03D7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0528235-BFAE-C217-08A4-42690C2F7BD5}"/>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E13F9505-B64D-6AC0-96DC-B4D0CBC91A9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674111-9DB3-5D40-B273-AB90CD13D4E1}" type="slidenum">
              <a:t>10</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724064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3E47-D2C9-5445-6235-084A76044063}"/>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342CECAB-DE98-8D4D-BD69-412F8CA77F27}"/>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2B66F584-CA11-C5CD-47E2-88CBF7DCA1AB}"/>
              </a:ext>
            </a:extLst>
          </p:cNvPr>
          <p:cNvSpPr txBox="1">
            <a:spLocks noGrp="1"/>
          </p:cNvSpPr>
          <p:nvPr>
            <p:ph type="dt" sz="half" idx="7"/>
          </p:nvPr>
        </p:nvSpPr>
        <p:spPr/>
        <p:txBody>
          <a:bodyPr/>
          <a:lstStyle>
            <a:lvl1pPr>
              <a:defRPr/>
            </a:lvl1pPr>
          </a:lstStyle>
          <a:p>
            <a:pPr lvl="0"/>
            <a:fld id="{4C4E91FD-9B0C-3945-A275-585BB22D0414}" type="datetime1">
              <a:rPr lang="en-GB"/>
              <a:pPr lvl="0"/>
              <a:t>31/08/2023</a:t>
            </a:fld>
            <a:endParaRPr lang="en-GB"/>
          </a:p>
        </p:txBody>
      </p:sp>
      <p:sp>
        <p:nvSpPr>
          <p:cNvPr id="5" name="Footer Placeholder 4">
            <a:extLst>
              <a:ext uri="{FF2B5EF4-FFF2-40B4-BE49-F238E27FC236}">
                <a16:creationId xmlns:a16="http://schemas.microsoft.com/office/drawing/2014/main" id="{3F9242E8-99DA-A1A6-3657-1DDEB7AB91B9}"/>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73FB00F2-5324-2563-0409-1B211D804A92}"/>
              </a:ext>
            </a:extLst>
          </p:cNvPr>
          <p:cNvSpPr txBox="1">
            <a:spLocks noGrp="1"/>
          </p:cNvSpPr>
          <p:nvPr>
            <p:ph type="sldNum" sz="quarter" idx="8"/>
          </p:nvPr>
        </p:nvSpPr>
        <p:spPr/>
        <p:txBody>
          <a:bodyPr/>
          <a:lstStyle>
            <a:lvl1pPr>
              <a:defRPr/>
            </a:lvl1pPr>
          </a:lstStyle>
          <a:p>
            <a:pPr lvl="0"/>
            <a:fld id="{4D9931CD-B869-E74B-BD34-A5C5E5A8F7C0}" type="slidenum">
              <a:t>‹#›</a:t>
            </a:fld>
            <a:endParaRPr lang="en-GB"/>
          </a:p>
        </p:txBody>
      </p:sp>
    </p:spTree>
    <p:extLst>
      <p:ext uri="{BB962C8B-B14F-4D97-AF65-F5344CB8AC3E}">
        <p14:creationId xmlns:p14="http://schemas.microsoft.com/office/powerpoint/2010/main" val="188388444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3BB9-1873-EE4A-AD0F-52B6A903F849}"/>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79A45A67-8761-AAFA-457B-1DBE31DD605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F44294-7B99-796B-CEAD-88D36D2950AF}"/>
              </a:ext>
            </a:extLst>
          </p:cNvPr>
          <p:cNvSpPr txBox="1">
            <a:spLocks noGrp="1"/>
          </p:cNvSpPr>
          <p:nvPr>
            <p:ph type="dt" sz="half" idx="7"/>
          </p:nvPr>
        </p:nvSpPr>
        <p:spPr/>
        <p:txBody>
          <a:bodyPr/>
          <a:lstStyle>
            <a:lvl1pPr>
              <a:defRPr/>
            </a:lvl1pPr>
          </a:lstStyle>
          <a:p>
            <a:pPr lvl="0"/>
            <a:fld id="{4279E49D-153B-944B-90C8-9F6C95AB2D1F}" type="datetime1">
              <a:rPr lang="en-GB"/>
              <a:pPr lvl="0"/>
              <a:t>31/08/2023</a:t>
            </a:fld>
            <a:endParaRPr lang="en-GB"/>
          </a:p>
        </p:txBody>
      </p:sp>
      <p:sp>
        <p:nvSpPr>
          <p:cNvPr id="5" name="Footer Placeholder 4">
            <a:extLst>
              <a:ext uri="{FF2B5EF4-FFF2-40B4-BE49-F238E27FC236}">
                <a16:creationId xmlns:a16="http://schemas.microsoft.com/office/drawing/2014/main" id="{15F1F5D1-5CE6-C25A-E1E2-44683137A584}"/>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866A6F31-D539-5BAB-FE2D-AE427F2433DA}"/>
              </a:ext>
            </a:extLst>
          </p:cNvPr>
          <p:cNvSpPr txBox="1">
            <a:spLocks noGrp="1"/>
          </p:cNvSpPr>
          <p:nvPr>
            <p:ph type="sldNum" sz="quarter" idx="8"/>
          </p:nvPr>
        </p:nvSpPr>
        <p:spPr/>
        <p:txBody>
          <a:bodyPr/>
          <a:lstStyle>
            <a:lvl1pPr>
              <a:defRPr/>
            </a:lvl1pPr>
          </a:lstStyle>
          <a:p>
            <a:pPr lvl="0"/>
            <a:fld id="{DDB80A91-B1C2-F84E-A8F5-13B47ABEE710}" type="slidenum">
              <a:t>‹#›</a:t>
            </a:fld>
            <a:endParaRPr lang="en-GB"/>
          </a:p>
        </p:txBody>
      </p:sp>
    </p:spTree>
    <p:extLst>
      <p:ext uri="{BB962C8B-B14F-4D97-AF65-F5344CB8AC3E}">
        <p14:creationId xmlns:p14="http://schemas.microsoft.com/office/powerpoint/2010/main" val="2865340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EFFE63-81F7-4302-AFC6-E1AE9A6CDF05}"/>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76F6F75B-5F21-4465-E114-DF1E1695A8CD}"/>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DB6313-5FF6-C1AB-59D9-11FDC7CFEF87}"/>
              </a:ext>
            </a:extLst>
          </p:cNvPr>
          <p:cNvSpPr txBox="1">
            <a:spLocks noGrp="1"/>
          </p:cNvSpPr>
          <p:nvPr>
            <p:ph type="dt" sz="half" idx="7"/>
          </p:nvPr>
        </p:nvSpPr>
        <p:spPr/>
        <p:txBody>
          <a:bodyPr/>
          <a:lstStyle>
            <a:lvl1pPr>
              <a:defRPr/>
            </a:lvl1pPr>
          </a:lstStyle>
          <a:p>
            <a:pPr lvl="0"/>
            <a:fld id="{3977D223-BD42-CF42-92B6-1DC41F8795A8}" type="datetime1">
              <a:rPr lang="en-GB"/>
              <a:pPr lvl="0"/>
              <a:t>31/08/2023</a:t>
            </a:fld>
            <a:endParaRPr lang="en-GB"/>
          </a:p>
        </p:txBody>
      </p:sp>
      <p:sp>
        <p:nvSpPr>
          <p:cNvPr id="5" name="Footer Placeholder 4">
            <a:extLst>
              <a:ext uri="{FF2B5EF4-FFF2-40B4-BE49-F238E27FC236}">
                <a16:creationId xmlns:a16="http://schemas.microsoft.com/office/drawing/2014/main" id="{A659947F-BF44-CA1C-876B-BA68EB52C0D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D2AFFEE-6179-F8D8-245B-7EB34DA7904C}"/>
              </a:ext>
            </a:extLst>
          </p:cNvPr>
          <p:cNvSpPr txBox="1">
            <a:spLocks noGrp="1"/>
          </p:cNvSpPr>
          <p:nvPr>
            <p:ph type="sldNum" sz="quarter" idx="8"/>
          </p:nvPr>
        </p:nvSpPr>
        <p:spPr/>
        <p:txBody>
          <a:bodyPr/>
          <a:lstStyle>
            <a:lvl1pPr>
              <a:defRPr/>
            </a:lvl1pPr>
          </a:lstStyle>
          <a:p>
            <a:pPr lvl="0"/>
            <a:fld id="{86FDA58B-DB6C-3E47-957F-E3709DCC8C8D}" type="slidenum">
              <a:t>‹#›</a:t>
            </a:fld>
            <a:endParaRPr lang="en-GB"/>
          </a:p>
        </p:txBody>
      </p:sp>
    </p:spTree>
    <p:extLst>
      <p:ext uri="{BB962C8B-B14F-4D97-AF65-F5344CB8AC3E}">
        <p14:creationId xmlns:p14="http://schemas.microsoft.com/office/powerpoint/2010/main" val="128331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C656-1072-E393-6101-8841819D302D}"/>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4F5CAE5F-7B90-0346-9B7A-709B749B7AFC}"/>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F09DED-885F-E051-7CF2-F26E9C0B7C73}"/>
              </a:ext>
            </a:extLst>
          </p:cNvPr>
          <p:cNvSpPr txBox="1">
            <a:spLocks noGrp="1"/>
          </p:cNvSpPr>
          <p:nvPr>
            <p:ph type="dt" sz="half" idx="7"/>
          </p:nvPr>
        </p:nvSpPr>
        <p:spPr/>
        <p:txBody>
          <a:bodyPr/>
          <a:lstStyle>
            <a:lvl1pPr>
              <a:defRPr/>
            </a:lvl1pPr>
          </a:lstStyle>
          <a:p>
            <a:pPr lvl="0"/>
            <a:fld id="{ED3A22AF-A08C-8047-AB8B-BD879F19F68E}" type="datetime1">
              <a:rPr lang="en-GB"/>
              <a:pPr lvl="0"/>
              <a:t>31/08/2023</a:t>
            </a:fld>
            <a:endParaRPr lang="en-GB"/>
          </a:p>
        </p:txBody>
      </p:sp>
      <p:sp>
        <p:nvSpPr>
          <p:cNvPr id="5" name="Footer Placeholder 4">
            <a:extLst>
              <a:ext uri="{FF2B5EF4-FFF2-40B4-BE49-F238E27FC236}">
                <a16:creationId xmlns:a16="http://schemas.microsoft.com/office/drawing/2014/main" id="{79C62E0E-1234-8D4C-47CA-63A185DB8CE0}"/>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E572D8FA-7F4D-2339-807C-1CB3FFB80B40}"/>
              </a:ext>
            </a:extLst>
          </p:cNvPr>
          <p:cNvSpPr txBox="1">
            <a:spLocks noGrp="1"/>
          </p:cNvSpPr>
          <p:nvPr>
            <p:ph type="sldNum" sz="quarter" idx="8"/>
          </p:nvPr>
        </p:nvSpPr>
        <p:spPr/>
        <p:txBody>
          <a:bodyPr/>
          <a:lstStyle>
            <a:lvl1pPr>
              <a:defRPr/>
            </a:lvl1pPr>
          </a:lstStyle>
          <a:p>
            <a:pPr lvl="0"/>
            <a:fld id="{39BB4CF1-0F83-D948-A0E7-F614F6184A0E}" type="slidenum">
              <a:t>‹#›</a:t>
            </a:fld>
            <a:endParaRPr lang="en-GB"/>
          </a:p>
        </p:txBody>
      </p:sp>
    </p:spTree>
    <p:extLst>
      <p:ext uri="{BB962C8B-B14F-4D97-AF65-F5344CB8AC3E}">
        <p14:creationId xmlns:p14="http://schemas.microsoft.com/office/powerpoint/2010/main" val="985584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273-7BD7-A6AD-9EC7-6F33338DD329}"/>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2CCA77A4-D71C-96F4-5494-7EA9C425D257}"/>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44040FC0-4AA4-0392-379C-4C53F1E05281}"/>
              </a:ext>
            </a:extLst>
          </p:cNvPr>
          <p:cNvSpPr txBox="1">
            <a:spLocks noGrp="1"/>
          </p:cNvSpPr>
          <p:nvPr>
            <p:ph type="dt" sz="half" idx="7"/>
          </p:nvPr>
        </p:nvSpPr>
        <p:spPr/>
        <p:txBody>
          <a:bodyPr/>
          <a:lstStyle>
            <a:lvl1pPr>
              <a:defRPr/>
            </a:lvl1pPr>
          </a:lstStyle>
          <a:p>
            <a:pPr lvl="0"/>
            <a:fld id="{8CBFAAE9-6098-FD48-8055-3C09117E3744}" type="datetime1">
              <a:rPr lang="en-GB"/>
              <a:pPr lvl="0"/>
              <a:t>31/08/2023</a:t>
            </a:fld>
            <a:endParaRPr lang="en-GB"/>
          </a:p>
        </p:txBody>
      </p:sp>
      <p:sp>
        <p:nvSpPr>
          <p:cNvPr id="5" name="Footer Placeholder 4">
            <a:extLst>
              <a:ext uri="{FF2B5EF4-FFF2-40B4-BE49-F238E27FC236}">
                <a16:creationId xmlns:a16="http://schemas.microsoft.com/office/drawing/2014/main" id="{18AA762C-A88F-1F8E-2B4E-C5F87A614BF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55310C3B-DE8C-7524-F1C6-0D5ED5023B05}"/>
              </a:ext>
            </a:extLst>
          </p:cNvPr>
          <p:cNvSpPr txBox="1">
            <a:spLocks noGrp="1"/>
          </p:cNvSpPr>
          <p:nvPr>
            <p:ph type="sldNum" sz="quarter" idx="8"/>
          </p:nvPr>
        </p:nvSpPr>
        <p:spPr/>
        <p:txBody>
          <a:bodyPr/>
          <a:lstStyle>
            <a:lvl1pPr>
              <a:defRPr/>
            </a:lvl1pPr>
          </a:lstStyle>
          <a:p>
            <a:pPr lvl="0"/>
            <a:fld id="{FBE78841-608D-9D40-8DE6-2D53CA14F36B}" type="slidenum">
              <a:t>‹#›</a:t>
            </a:fld>
            <a:endParaRPr lang="en-GB"/>
          </a:p>
        </p:txBody>
      </p:sp>
    </p:spTree>
    <p:extLst>
      <p:ext uri="{BB962C8B-B14F-4D97-AF65-F5344CB8AC3E}">
        <p14:creationId xmlns:p14="http://schemas.microsoft.com/office/powerpoint/2010/main" val="2061650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5455-E5FF-A358-04AD-79069D1E0B81}"/>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25F9E0F3-6010-9FC8-E47D-2F0B90ED5829}"/>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9637B95-9B21-31AC-C463-56D9FA094CD9}"/>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E51837-8BAD-0F8C-931F-F2E903C84379}"/>
              </a:ext>
            </a:extLst>
          </p:cNvPr>
          <p:cNvSpPr txBox="1">
            <a:spLocks noGrp="1"/>
          </p:cNvSpPr>
          <p:nvPr>
            <p:ph type="dt" sz="half" idx="7"/>
          </p:nvPr>
        </p:nvSpPr>
        <p:spPr/>
        <p:txBody>
          <a:bodyPr/>
          <a:lstStyle>
            <a:lvl1pPr>
              <a:defRPr/>
            </a:lvl1pPr>
          </a:lstStyle>
          <a:p>
            <a:pPr lvl="0"/>
            <a:fld id="{297D2014-59B0-0445-BEC5-2FD68B28C881}" type="datetime1">
              <a:rPr lang="en-GB"/>
              <a:pPr lvl="0"/>
              <a:t>31/08/2023</a:t>
            </a:fld>
            <a:endParaRPr lang="en-GB"/>
          </a:p>
        </p:txBody>
      </p:sp>
      <p:sp>
        <p:nvSpPr>
          <p:cNvPr id="6" name="Footer Placeholder 5">
            <a:extLst>
              <a:ext uri="{FF2B5EF4-FFF2-40B4-BE49-F238E27FC236}">
                <a16:creationId xmlns:a16="http://schemas.microsoft.com/office/drawing/2014/main" id="{EF3ED7D5-5691-6619-B87B-28764AC8C7C3}"/>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6CFB483E-B90C-FEE4-D131-513A98DAC150}"/>
              </a:ext>
            </a:extLst>
          </p:cNvPr>
          <p:cNvSpPr txBox="1">
            <a:spLocks noGrp="1"/>
          </p:cNvSpPr>
          <p:nvPr>
            <p:ph type="sldNum" sz="quarter" idx="8"/>
          </p:nvPr>
        </p:nvSpPr>
        <p:spPr/>
        <p:txBody>
          <a:bodyPr/>
          <a:lstStyle>
            <a:lvl1pPr>
              <a:defRPr/>
            </a:lvl1pPr>
          </a:lstStyle>
          <a:p>
            <a:pPr lvl="0"/>
            <a:fld id="{D9FE0283-8AD2-324B-B8FF-2E3F07EB9767}" type="slidenum">
              <a:t>‹#›</a:t>
            </a:fld>
            <a:endParaRPr lang="en-GB"/>
          </a:p>
        </p:txBody>
      </p:sp>
    </p:spTree>
    <p:extLst>
      <p:ext uri="{BB962C8B-B14F-4D97-AF65-F5344CB8AC3E}">
        <p14:creationId xmlns:p14="http://schemas.microsoft.com/office/powerpoint/2010/main" val="223207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6BCF-8E86-1DB9-AB84-08BA0CFD3DFE}"/>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7C3336D6-FD0B-D4DD-ED2C-C0DC882D520F}"/>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F4889130-BC98-8686-97BD-2F908483C82B}"/>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3120892-E8CB-8F43-13BA-D29A01A71D5C}"/>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D05DF41D-4E79-DAD9-7D47-168B6FB4F871}"/>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D8235B0-1BFC-A0AF-9440-C027E29B0169}"/>
              </a:ext>
            </a:extLst>
          </p:cNvPr>
          <p:cNvSpPr txBox="1">
            <a:spLocks noGrp="1"/>
          </p:cNvSpPr>
          <p:nvPr>
            <p:ph type="dt" sz="half" idx="7"/>
          </p:nvPr>
        </p:nvSpPr>
        <p:spPr/>
        <p:txBody>
          <a:bodyPr/>
          <a:lstStyle>
            <a:lvl1pPr>
              <a:defRPr/>
            </a:lvl1pPr>
          </a:lstStyle>
          <a:p>
            <a:pPr lvl="0"/>
            <a:fld id="{0C0244E8-FE8C-874D-B811-9D125785512D}" type="datetime1">
              <a:rPr lang="en-GB"/>
              <a:pPr lvl="0"/>
              <a:t>31/08/2023</a:t>
            </a:fld>
            <a:endParaRPr lang="en-GB"/>
          </a:p>
        </p:txBody>
      </p:sp>
      <p:sp>
        <p:nvSpPr>
          <p:cNvPr id="8" name="Footer Placeholder 7">
            <a:extLst>
              <a:ext uri="{FF2B5EF4-FFF2-40B4-BE49-F238E27FC236}">
                <a16:creationId xmlns:a16="http://schemas.microsoft.com/office/drawing/2014/main" id="{AFF60CE3-A7DF-794C-8158-553A6DA2FD03}"/>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6A45715B-1EB1-066D-481E-9BCA1E14C0AB}"/>
              </a:ext>
            </a:extLst>
          </p:cNvPr>
          <p:cNvSpPr txBox="1">
            <a:spLocks noGrp="1"/>
          </p:cNvSpPr>
          <p:nvPr>
            <p:ph type="sldNum" sz="quarter" idx="8"/>
          </p:nvPr>
        </p:nvSpPr>
        <p:spPr/>
        <p:txBody>
          <a:bodyPr/>
          <a:lstStyle>
            <a:lvl1pPr>
              <a:defRPr/>
            </a:lvl1pPr>
          </a:lstStyle>
          <a:p>
            <a:pPr lvl="0"/>
            <a:fld id="{9B3BB87E-0F86-9A42-9072-748C4C726336}" type="slidenum">
              <a:t>‹#›</a:t>
            </a:fld>
            <a:endParaRPr lang="en-GB"/>
          </a:p>
        </p:txBody>
      </p:sp>
    </p:spTree>
    <p:extLst>
      <p:ext uri="{BB962C8B-B14F-4D97-AF65-F5344CB8AC3E}">
        <p14:creationId xmlns:p14="http://schemas.microsoft.com/office/powerpoint/2010/main" val="2608552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C20CF-6153-8E97-FC0E-3C5451276F9A}"/>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1E252305-0CE6-E0E4-A6D8-82E74654C3C0}"/>
              </a:ext>
            </a:extLst>
          </p:cNvPr>
          <p:cNvSpPr txBox="1">
            <a:spLocks noGrp="1"/>
          </p:cNvSpPr>
          <p:nvPr>
            <p:ph type="dt" sz="half" idx="7"/>
          </p:nvPr>
        </p:nvSpPr>
        <p:spPr/>
        <p:txBody>
          <a:bodyPr/>
          <a:lstStyle>
            <a:lvl1pPr>
              <a:defRPr/>
            </a:lvl1pPr>
          </a:lstStyle>
          <a:p>
            <a:pPr lvl="0"/>
            <a:fld id="{6C4B990A-3B68-884F-B56B-EC2ED2C4ED2A}" type="datetime1">
              <a:rPr lang="en-GB"/>
              <a:pPr lvl="0"/>
              <a:t>31/08/2023</a:t>
            </a:fld>
            <a:endParaRPr lang="en-GB"/>
          </a:p>
        </p:txBody>
      </p:sp>
      <p:sp>
        <p:nvSpPr>
          <p:cNvPr id="4" name="Footer Placeholder 3">
            <a:extLst>
              <a:ext uri="{FF2B5EF4-FFF2-40B4-BE49-F238E27FC236}">
                <a16:creationId xmlns:a16="http://schemas.microsoft.com/office/drawing/2014/main" id="{85A1FF85-71A7-1ECA-FC61-ED38DEA0C1BD}"/>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1960F20F-B8B6-9742-4DF4-4F8250DD2633}"/>
              </a:ext>
            </a:extLst>
          </p:cNvPr>
          <p:cNvSpPr txBox="1">
            <a:spLocks noGrp="1"/>
          </p:cNvSpPr>
          <p:nvPr>
            <p:ph type="sldNum" sz="quarter" idx="8"/>
          </p:nvPr>
        </p:nvSpPr>
        <p:spPr/>
        <p:txBody>
          <a:bodyPr/>
          <a:lstStyle>
            <a:lvl1pPr>
              <a:defRPr/>
            </a:lvl1pPr>
          </a:lstStyle>
          <a:p>
            <a:pPr lvl="0"/>
            <a:fld id="{E915C0B5-F1BD-C04C-A4CF-5D690B9DBE76}" type="slidenum">
              <a:t>‹#›</a:t>
            </a:fld>
            <a:endParaRPr lang="en-GB"/>
          </a:p>
        </p:txBody>
      </p:sp>
    </p:spTree>
    <p:extLst>
      <p:ext uri="{BB962C8B-B14F-4D97-AF65-F5344CB8AC3E}">
        <p14:creationId xmlns:p14="http://schemas.microsoft.com/office/powerpoint/2010/main" val="1257619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78C794-6035-ABE7-372D-9E745AB85C41}"/>
              </a:ext>
            </a:extLst>
          </p:cNvPr>
          <p:cNvSpPr txBox="1">
            <a:spLocks noGrp="1"/>
          </p:cNvSpPr>
          <p:nvPr>
            <p:ph type="dt" sz="half" idx="7"/>
          </p:nvPr>
        </p:nvSpPr>
        <p:spPr/>
        <p:txBody>
          <a:bodyPr/>
          <a:lstStyle>
            <a:lvl1pPr>
              <a:defRPr/>
            </a:lvl1pPr>
          </a:lstStyle>
          <a:p>
            <a:pPr lvl="0"/>
            <a:fld id="{2BA6A6A6-D1A6-8346-9A86-431E64552211}" type="datetime1">
              <a:rPr lang="en-GB"/>
              <a:pPr lvl="0"/>
              <a:t>31/08/2023</a:t>
            </a:fld>
            <a:endParaRPr lang="en-GB"/>
          </a:p>
        </p:txBody>
      </p:sp>
      <p:sp>
        <p:nvSpPr>
          <p:cNvPr id="3" name="Footer Placeholder 2">
            <a:extLst>
              <a:ext uri="{FF2B5EF4-FFF2-40B4-BE49-F238E27FC236}">
                <a16:creationId xmlns:a16="http://schemas.microsoft.com/office/drawing/2014/main" id="{DE2ECBD5-7DE8-BDB5-1C27-D78133109B45}"/>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8AA47843-E998-DFC3-C136-83536FCB812C}"/>
              </a:ext>
            </a:extLst>
          </p:cNvPr>
          <p:cNvSpPr txBox="1">
            <a:spLocks noGrp="1"/>
          </p:cNvSpPr>
          <p:nvPr>
            <p:ph type="sldNum" sz="quarter" idx="8"/>
          </p:nvPr>
        </p:nvSpPr>
        <p:spPr/>
        <p:txBody>
          <a:bodyPr/>
          <a:lstStyle>
            <a:lvl1pPr>
              <a:defRPr/>
            </a:lvl1pPr>
          </a:lstStyle>
          <a:p>
            <a:pPr lvl="0"/>
            <a:fld id="{19312C7F-FE70-1142-83E9-47A897356A01}" type="slidenum">
              <a:t>‹#›</a:t>
            </a:fld>
            <a:endParaRPr lang="en-GB"/>
          </a:p>
        </p:txBody>
      </p:sp>
    </p:spTree>
    <p:extLst>
      <p:ext uri="{BB962C8B-B14F-4D97-AF65-F5344CB8AC3E}">
        <p14:creationId xmlns:p14="http://schemas.microsoft.com/office/powerpoint/2010/main" val="375406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38B23-3398-09A1-E567-F3685354BC3D}"/>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5B050487-B0DD-FAEA-88A6-D0297711D806}"/>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0C32D58-971D-09A9-CD29-A27C6900CEB9}"/>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CBEB5F8D-9EC6-3A82-A627-CBD9BB9386F3}"/>
              </a:ext>
            </a:extLst>
          </p:cNvPr>
          <p:cNvSpPr txBox="1">
            <a:spLocks noGrp="1"/>
          </p:cNvSpPr>
          <p:nvPr>
            <p:ph type="dt" sz="half" idx="7"/>
          </p:nvPr>
        </p:nvSpPr>
        <p:spPr/>
        <p:txBody>
          <a:bodyPr/>
          <a:lstStyle>
            <a:lvl1pPr>
              <a:defRPr/>
            </a:lvl1pPr>
          </a:lstStyle>
          <a:p>
            <a:pPr lvl="0"/>
            <a:fld id="{680AED7B-607C-9549-85DE-8E2E869251A8}" type="datetime1">
              <a:rPr lang="en-GB"/>
              <a:pPr lvl="0"/>
              <a:t>31/08/2023</a:t>
            </a:fld>
            <a:endParaRPr lang="en-GB"/>
          </a:p>
        </p:txBody>
      </p:sp>
      <p:sp>
        <p:nvSpPr>
          <p:cNvPr id="6" name="Footer Placeholder 5">
            <a:extLst>
              <a:ext uri="{FF2B5EF4-FFF2-40B4-BE49-F238E27FC236}">
                <a16:creationId xmlns:a16="http://schemas.microsoft.com/office/drawing/2014/main" id="{711E7990-C248-BAA5-FBE1-786307BBEEF3}"/>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6712AA3E-54E9-8DD6-A967-92964211271B}"/>
              </a:ext>
            </a:extLst>
          </p:cNvPr>
          <p:cNvSpPr txBox="1">
            <a:spLocks noGrp="1"/>
          </p:cNvSpPr>
          <p:nvPr>
            <p:ph type="sldNum" sz="quarter" idx="8"/>
          </p:nvPr>
        </p:nvSpPr>
        <p:spPr/>
        <p:txBody>
          <a:bodyPr/>
          <a:lstStyle>
            <a:lvl1pPr>
              <a:defRPr/>
            </a:lvl1pPr>
          </a:lstStyle>
          <a:p>
            <a:pPr lvl="0"/>
            <a:fld id="{64D5BDAD-FE0C-D64C-A2C6-36F4F6801178}" type="slidenum">
              <a:t>‹#›</a:t>
            </a:fld>
            <a:endParaRPr lang="en-GB"/>
          </a:p>
        </p:txBody>
      </p:sp>
    </p:spTree>
    <p:extLst>
      <p:ext uri="{BB962C8B-B14F-4D97-AF65-F5344CB8AC3E}">
        <p14:creationId xmlns:p14="http://schemas.microsoft.com/office/powerpoint/2010/main" val="4166816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44CC-04AF-FB42-4ADC-CCEAE7AEE37B}"/>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699D6901-2B78-AE93-639D-C0CF6C31C191}"/>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C307A39C-B2EC-9667-E9CE-256290B0B30E}"/>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77B48ABF-055A-7A52-9AB2-370020ABB01C}"/>
              </a:ext>
            </a:extLst>
          </p:cNvPr>
          <p:cNvSpPr txBox="1">
            <a:spLocks noGrp="1"/>
          </p:cNvSpPr>
          <p:nvPr>
            <p:ph type="dt" sz="half" idx="7"/>
          </p:nvPr>
        </p:nvSpPr>
        <p:spPr/>
        <p:txBody>
          <a:bodyPr/>
          <a:lstStyle>
            <a:lvl1pPr>
              <a:defRPr/>
            </a:lvl1pPr>
          </a:lstStyle>
          <a:p>
            <a:pPr lvl="0"/>
            <a:fld id="{9EA8BDA0-FF66-174E-8E21-AB1499476120}" type="datetime1">
              <a:rPr lang="en-GB"/>
              <a:pPr lvl="0"/>
              <a:t>31/08/2023</a:t>
            </a:fld>
            <a:endParaRPr lang="en-GB"/>
          </a:p>
        </p:txBody>
      </p:sp>
      <p:sp>
        <p:nvSpPr>
          <p:cNvPr id="6" name="Footer Placeholder 5">
            <a:extLst>
              <a:ext uri="{FF2B5EF4-FFF2-40B4-BE49-F238E27FC236}">
                <a16:creationId xmlns:a16="http://schemas.microsoft.com/office/drawing/2014/main" id="{5B1BD4F5-D560-E5F5-FA81-B38519F7DBCB}"/>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2602EBD2-BEDD-73E9-62C8-7E7DA494556A}"/>
              </a:ext>
            </a:extLst>
          </p:cNvPr>
          <p:cNvSpPr txBox="1">
            <a:spLocks noGrp="1"/>
          </p:cNvSpPr>
          <p:nvPr>
            <p:ph type="sldNum" sz="quarter" idx="8"/>
          </p:nvPr>
        </p:nvSpPr>
        <p:spPr/>
        <p:txBody>
          <a:bodyPr/>
          <a:lstStyle>
            <a:lvl1pPr>
              <a:defRPr/>
            </a:lvl1pPr>
          </a:lstStyle>
          <a:p>
            <a:pPr lvl="0"/>
            <a:fld id="{C76E9D33-1A49-234F-9A28-1A2F89C37775}" type="slidenum">
              <a:t>‹#›</a:t>
            </a:fld>
            <a:endParaRPr lang="en-GB"/>
          </a:p>
        </p:txBody>
      </p:sp>
    </p:spTree>
    <p:extLst>
      <p:ext uri="{BB962C8B-B14F-4D97-AF65-F5344CB8AC3E}">
        <p14:creationId xmlns:p14="http://schemas.microsoft.com/office/powerpoint/2010/main" val="1442502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CB2206-2284-0725-06CE-2A212306AE5D}"/>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71BE91B8-0437-C6D2-D2BB-CCF59DA53CC0}"/>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90667A-6948-0AA2-923B-BC8ADC5E487F}"/>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32B71AE3-2B11-2B4C-B507-44870F36B996}" type="datetime1">
              <a:rPr lang="en-GB"/>
              <a:pPr lvl="0"/>
              <a:t>31/08/2023</a:t>
            </a:fld>
            <a:endParaRPr lang="en-GB"/>
          </a:p>
        </p:txBody>
      </p:sp>
      <p:sp>
        <p:nvSpPr>
          <p:cNvPr id="5" name="Footer Placeholder 4">
            <a:extLst>
              <a:ext uri="{FF2B5EF4-FFF2-40B4-BE49-F238E27FC236}">
                <a16:creationId xmlns:a16="http://schemas.microsoft.com/office/drawing/2014/main" id="{F36996C2-9213-2D91-05BB-4A2FAF81BE55}"/>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3B8C2513-3ADD-F4D9-87DE-EBC7A2FCC88E}"/>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943BC54E-DC97-9546-99E4-10D21424A195}"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s://q.health.org.uk/" TargetMode="External"/><Relationship Id="rId3" Type="http://schemas.openxmlformats.org/officeDocument/2006/relationships/image" Target="../media/image6.png"/><Relationship Id="rId7" Type="http://schemas.openxmlformats.org/officeDocument/2006/relationships/hyperlink" Target="https://q.health.org.uk/community/groups/staff-wellbeing-and-quality-health-care/"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www.cope-scotland.org/" TargetMode="External"/><Relationship Id="rId5" Type="http://schemas.openxmlformats.org/officeDocument/2006/relationships/hyperlink" Target="mailto:hilda@cope-scotland.org" TargetMode="External"/><Relationship Id="rId4" Type="http://schemas.openxmlformats.org/officeDocument/2006/relationships/image" Target="../media/image7.png"/><Relationship Id="rId9" Type="http://schemas.openxmlformats.org/officeDocument/2006/relationships/image" Target="../media/image1.jp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www.cope-scotland.org/" TargetMode="External"/><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mailto:hilda@cope-scotland.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www.cope-scotland.org/"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ww.liberatingstructures.com/7-15-solution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pic>
        <p:nvPicPr>
          <p:cNvPr id="3" name="Picture 4" descr="A picture containing diagram&#10;&#10;Description automatically generated">
            <a:extLst>
              <a:ext uri="{FF2B5EF4-FFF2-40B4-BE49-F238E27FC236}">
                <a16:creationId xmlns:a16="http://schemas.microsoft.com/office/drawing/2014/main" id="{1614BEB4-6F18-FFB3-530A-D28AAB3090DB}"/>
              </a:ext>
            </a:extLst>
          </p:cNvPr>
          <p:cNvPicPr>
            <a:picLocks noChangeAspect="1"/>
          </p:cNvPicPr>
          <p:nvPr/>
        </p:nvPicPr>
        <p:blipFill>
          <a:blip r:embed="rId3"/>
          <a:srcRect l="75869" t="13034" r="1731" b="13907"/>
          <a:stretch>
            <a:fillRect/>
          </a:stretch>
        </p:blipFill>
        <p:spPr>
          <a:xfrm>
            <a:off x="10363196" y="0"/>
            <a:ext cx="1828800" cy="1078169"/>
          </a:xfrm>
          <a:prstGeom prst="rect">
            <a:avLst/>
          </a:prstGeom>
          <a:noFill/>
          <a:ln cap="flat">
            <a:noFill/>
          </a:ln>
        </p:spPr>
      </p:pic>
      <p:sp>
        <p:nvSpPr>
          <p:cNvPr id="5" name="TextBox 5">
            <a:extLst>
              <a:ext uri="{FF2B5EF4-FFF2-40B4-BE49-F238E27FC236}">
                <a16:creationId xmlns:a16="http://schemas.microsoft.com/office/drawing/2014/main" id="{37AF4683-CC74-F481-7A81-3E8E1228340C}"/>
              </a:ext>
            </a:extLst>
          </p:cNvPr>
          <p:cNvSpPr txBox="1"/>
          <p:nvPr/>
        </p:nvSpPr>
        <p:spPr>
          <a:xfrm>
            <a:off x="4369202" y="363393"/>
            <a:ext cx="3343737" cy="70788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none" strike="noStrike" kern="1200" cap="none" spc="0" baseline="0" dirty="0">
                <a:solidFill>
                  <a:srgbClr val="0070C0"/>
                </a:solidFill>
                <a:uFillTx/>
                <a:latin typeface="Calibri"/>
              </a:rPr>
              <a:t>Housekeeping</a:t>
            </a:r>
            <a:endParaRPr lang="en-GB" sz="4000" b="1" i="0" u="none" strike="noStrike" kern="1200" cap="none" spc="0" baseline="0" dirty="0">
              <a:solidFill>
                <a:srgbClr val="00B0F0"/>
              </a:solidFill>
              <a:uFillTx/>
              <a:latin typeface="Bahnschrift" pitchFamily="34"/>
            </a:endParaRPr>
          </a:p>
        </p:txBody>
      </p:sp>
      <p:pic>
        <p:nvPicPr>
          <p:cNvPr id="7" name="Picture 8">
            <a:extLst>
              <a:ext uri="{FF2B5EF4-FFF2-40B4-BE49-F238E27FC236}">
                <a16:creationId xmlns:a16="http://schemas.microsoft.com/office/drawing/2014/main" id="{52B3A794-BB48-33E7-E4BA-D6F385071F9C}"/>
              </a:ext>
            </a:extLst>
          </p:cNvPr>
          <p:cNvPicPr>
            <a:picLocks noChangeAspect="1"/>
          </p:cNvPicPr>
          <p:nvPr/>
        </p:nvPicPr>
        <p:blipFill>
          <a:blip r:embed="rId4"/>
          <a:stretch>
            <a:fillRect/>
          </a:stretch>
        </p:blipFill>
        <p:spPr>
          <a:xfrm>
            <a:off x="1552727" y="3995973"/>
            <a:ext cx="1083728" cy="999064"/>
          </a:xfrm>
          <a:prstGeom prst="rect">
            <a:avLst/>
          </a:prstGeom>
          <a:noFill/>
          <a:ln cap="flat">
            <a:noFill/>
          </a:ln>
        </p:spPr>
      </p:pic>
      <p:sp>
        <p:nvSpPr>
          <p:cNvPr id="8" name="Rectangle 9">
            <a:extLst>
              <a:ext uri="{FF2B5EF4-FFF2-40B4-BE49-F238E27FC236}">
                <a16:creationId xmlns:a16="http://schemas.microsoft.com/office/drawing/2014/main" id="{819AEEAD-6B11-3F38-457B-D309C022554A}"/>
              </a:ext>
            </a:extLst>
          </p:cNvPr>
          <p:cNvSpPr/>
          <p:nvPr/>
        </p:nvSpPr>
        <p:spPr>
          <a:xfrm>
            <a:off x="5601308" y="3336663"/>
            <a:ext cx="924855" cy="523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Q&amp;A</a:t>
            </a:r>
          </a:p>
        </p:txBody>
      </p:sp>
      <p:sp>
        <p:nvSpPr>
          <p:cNvPr id="9" name="Rectangle 10">
            <a:extLst>
              <a:ext uri="{FF2B5EF4-FFF2-40B4-BE49-F238E27FC236}">
                <a16:creationId xmlns:a16="http://schemas.microsoft.com/office/drawing/2014/main" id="{D3EB8F24-8922-426C-B6A9-EF3D9974A680}"/>
              </a:ext>
            </a:extLst>
          </p:cNvPr>
          <p:cNvSpPr/>
          <p:nvPr/>
        </p:nvSpPr>
        <p:spPr>
          <a:xfrm>
            <a:off x="1668097" y="3381838"/>
            <a:ext cx="852988" cy="52321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Chat</a:t>
            </a:r>
          </a:p>
        </p:txBody>
      </p:sp>
      <p:sp>
        <p:nvSpPr>
          <p:cNvPr id="10" name="Rectangle 11">
            <a:extLst>
              <a:ext uri="{FF2B5EF4-FFF2-40B4-BE49-F238E27FC236}">
                <a16:creationId xmlns:a16="http://schemas.microsoft.com/office/drawing/2014/main" id="{28518B35-39B1-0083-0FD6-6B77E616FB24}"/>
              </a:ext>
            </a:extLst>
          </p:cNvPr>
          <p:cNvSpPr/>
          <p:nvPr/>
        </p:nvSpPr>
        <p:spPr>
          <a:xfrm>
            <a:off x="4411741" y="1326227"/>
            <a:ext cx="3258658" cy="523220"/>
          </a:xfrm>
          <a:prstGeom prst="rect">
            <a:avLst/>
          </a:prstGeom>
          <a:noFill/>
          <a:ln cap="flat">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Mute </a:t>
            </a:r>
            <a:r>
              <a:rPr lang="en-GB" sz="2800" dirty="0">
                <a:solidFill>
                  <a:srgbClr val="000000"/>
                </a:solidFill>
                <a:latin typeface="Calibri"/>
              </a:rPr>
              <a:t>unless talking</a:t>
            </a:r>
            <a:endParaRPr lang="en-GB" sz="2800" b="0" i="0" u="none" strike="noStrike" kern="1200" cap="none" spc="0" baseline="0" dirty="0">
              <a:solidFill>
                <a:srgbClr val="000000"/>
              </a:solidFill>
              <a:uFillTx/>
              <a:latin typeface="Calibri"/>
            </a:endParaRPr>
          </a:p>
        </p:txBody>
      </p:sp>
      <p:pic>
        <p:nvPicPr>
          <p:cNvPr id="11" name="Picture 12">
            <a:extLst>
              <a:ext uri="{FF2B5EF4-FFF2-40B4-BE49-F238E27FC236}">
                <a16:creationId xmlns:a16="http://schemas.microsoft.com/office/drawing/2014/main" id="{DD00743C-262F-0D35-EB6B-C6179219C98E}"/>
              </a:ext>
            </a:extLst>
          </p:cNvPr>
          <p:cNvPicPr>
            <a:picLocks noChangeAspect="1"/>
          </p:cNvPicPr>
          <p:nvPr/>
        </p:nvPicPr>
        <p:blipFill>
          <a:blip r:embed="rId5"/>
          <a:stretch>
            <a:fillRect/>
          </a:stretch>
        </p:blipFill>
        <p:spPr>
          <a:xfrm>
            <a:off x="5480072" y="1977980"/>
            <a:ext cx="1121996" cy="991090"/>
          </a:xfrm>
          <a:prstGeom prst="rect">
            <a:avLst/>
          </a:prstGeom>
          <a:noFill/>
          <a:ln cap="flat">
            <a:noFill/>
          </a:ln>
        </p:spPr>
      </p:pic>
      <p:sp>
        <p:nvSpPr>
          <p:cNvPr id="12" name="Rectangle 13">
            <a:extLst>
              <a:ext uri="{FF2B5EF4-FFF2-40B4-BE49-F238E27FC236}">
                <a16:creationId xmlns:a16="http://schemas.microsoft.com/office/drawing/2014/main" id="{CC9A3438-C2C3-4FAD-C795-53A5C94D9A91}"/>
              </a:ext>
            </a:extLst>
          </p:cNvPr>
          <p:cNvSpPr/>
          <p:nvPr/>
        </p:nvSpPr>
        <p:spPr>
          <a:xfrm>
            <a:off x="1286592" y="1307495"/>
            <a:ext cx="1638842" cy="52321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Recording</a:t>
            </a:r>
          </a:p>
        </p:txBody>
      </p:sp>
      <p:sp>
        <p:nvSpPr>
          <p:cNvPr id="13" name="Rectangle 14">
            <a:extLst>
              <a:ext uri="{FF2B5EF4-FFF2-40B4-BE49-F238E27FC236}">
                <a16:creationId xmlns:a16="http://schemas.microsoft.com/office/drawing/2014/main" id="{B418C5EC-2170-2E52-D508-1896A81E5C2D}"/>
              </a:ext>
            </a:extLst>
          </p:cNvPr>
          <p:cNvSpPr/>
          <p:nvPr/>
        </p:nvSpPr>
        <p:spPr>
          <a:xfrm>
            <a:off x="9013427" y="1321074"/>
            <a:ext cx="1878078" cy="523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Camera on!</a:t>
            </a:r>
          </a:p>
        </p:txBody>
      </p:sp>
      <p:sp>
        <p:nvSpPr>
          <p:cNvPr id="15" name="Rectangle 16">
            <a:extLst>
              <a:ext uri="{FF2B5EF4-FFF2-40B4-BE49-F238E27FC236}">
                <a16:creationId xmlns:a16="http://schemas.microsoft.com/office/drawing/2014/main" id="{20644AA8-8F2F-74D6-76CA-0AA08600E331}"/>
              </a:ext>
            </a:extLst>
          </p:cNvPr>
          <p:cNvSpPr/>
          <p:nvPr/>
        </p:nvSpPr>
        <p:spPr>
          <a:xfrm>
            <a:off x="9151290" y="3435412"/>
            <a:ext cx="1674064" cy="523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dirty="0">
                <a:solidFill>
                  <a:srgbClr val="000000"/>
                </a:solidFill>
                <a:latin typeface="Calibri"/>
              </a:rPr>
              <a:t>R</a:t>
            </a:r>
            <a:r>
              <a:rPr lang="en-GB" sz="2800" b="0" i="0" u="none" strike="noStrike" kern="1200" cap="none" spc="0" baseline="0" dirty="0">
                <a:solidFill>
                  <a:srgbClr val="000000"/>
                </a:solidFill>
                <a:uFillTx/>
                <a:latin typeface="Calibri"/>
              </a:rPr>
              <a:t>eactions</a:t>
            </a:r>
          </a:p>
        </p:txBody>
      </p:sp>
      <p:pic>
        <p:nvPicPr>
          <p:cNvPr id="16" name="Picture 17">
            <a:extLst>
              <a:ext uri="{FF2B5EF4-FFF2-40B4-BE49-F238E27FC236}">
                <a16:creationId xmlns:a16="http://schemas.microsoft.com/office/drawing/2014/main" id="{3779237D-D910-7FAF-C0A0-E4CC39A41C5E}"/>
              </a:ext>
            </a:extLst>
          </p:cNvPr>
          <p:cNvPicPr>
            <a:picLocks noChangeAspect="1"/>
          </p:cNvPicPr>
          <p:nvPr/>
        </p:nvPicPr>
        <p:blipFill>
          <a:blip r:embed="rId6"/>
          <a:stretch>
            <a:fillRect/>
          </a:stretch>
        </p:blipFill>
        <p:spPr>
          <a:xfrm>
            <a:off x="1557939" y="1930617"/>
            <a:ext cx="1104896" cy="866778"/>
          </a:xfrm>
          <a:prstGeom prst="rect">
            <a:avLst/>
          </a:prstGeom>
          <a:noFill/>
          <a:ln cap="flat">
            <a:noFill/>
          </a:ln>
        </p:spPr>
      </p:pic>
      <p:pic>
        <p:nvPicPr>
          <p:cNvPr id="17" name="Picture 18">
            <a:extLst>
              <a:ext uri="{FF2B5EF4-FFF2-40B4-BE49-F238E27FC236}">
                <a16:creationId xmlns:a16="http://schemas.microsoft.com/office/drawing/2014/main" id="{7744695C-43BF-EA4B-F905-AA9BC2DAEFC0}"/>
              </a:ext>
            </a:extLst>
          </p:cNvPr>
          <p:cNvPicPr>
            <a:picLocks noChangeAspect="1"/>
          </p:cNvPicPr>
          <p:nvPr/>
        </p:nvPicPr>
        <p:blipFill>
          <a:blip r:embed="rId7"/>
          <a:stretch>
            <a:fillRect/>
          </a:stretch>
        </p:blipFill>
        <p:spPr>
          <a:xfrm>
            <a:off x="5480072" y="3933914"/>
            <a:ext cx="1167328" cy="1532251"/>
          </a:xfrm>
          <a:prstGeom prst="rect">
            <a:avLst/>
          </a:prstGeom>
          <a:noFill/>
          <a:ln cap="flat">
            <a:noFill/>
          </a:ln>
        </p:spPr>
      </p:pic>
      <p:pic>
        <p:nvPicPr>
          <p:cNvPr id="18" name="Picture 17"/>
          <p:cNvPicPr>
            <a:picLocks noChangeAspect="1"/>
          </p:cNvPicPr>
          <p:nvPr/>
        </p:nvPicPr>
        <p:blipFill rotWithShape="1">
          <a:blip r:embed="rId8"/>
          <a:srcRect l="4387" t="23396" r="64736" b="59449"/>
          <a:stretch/>
        </p:blipFill>
        <p:spPr>
          <a:xfrm>
            <a:off x="7712939" y="5458293"/>
            <a:ext cx="4479057" cy="1399705"/>
          </a:xfrm>
          <a:prstGeom prst="rect">
            <a:avLst/>
          </a:prstGeom>
        </p:spPr>
      </p:pic>
      <p:pic>
        <p:nvPicPr>
          <p:cNvPr id="19" name="Picture 18"/>
          <p:cNvPicPr>
            <a:picLocks noChangeAspect="1"/>
          </p:cNvPicPr>
          <p:nvPr/>
        </p:nvPicPr>
        <p:blipFill rotWithShape="1">
          <a:blip r:embed="rId9"/>
          <a:srcRect l="3772" t="43918" r="54516" b="26839"/>
          <a:stretch/>
        </p:blipFill>
        <p:spPr>
          <a:xfrm>
            <a:off x="128337" y="5347562"/>
            <a:ext cx="3255596" cy="1283899"/>
          </a:xfrm>
          <a:prstGeom prst="rect">
            <a:avLst/>
          </a:prstGeom>
        </p:spPr>
      </p:pic>
      <p:pic>
        <p:nvPicPr>
          <p:cNvPr id="1026" name="Picture 2" descr="5 Things every Microsoft Teams Meeting Newbie Should Know – Joanne C Klein"/>
          <p:cNvPicPr>
            <a:picLocks noChangeAspect="1" noChangeArrowheads="1"/>
          </p:cNvPicPr>
          <p:nvPr/>
        </p:nvPicPr>
        <p:blipFill rotWithShape="1">
          <a:blip r:embed="rId10">
            <a:extLst>
              <a:ext uri="{28A0092B-C50C-407E-A947-70E740481C1C}">
                <a14:useLocalDpi xmlns:a14="http://schemas.microsoft.com/office/drawing/2010/main" val="0"/>
              </a:ext>
            </a:extLst>
          </a:blip>
          <a:srcRect l="23566" t="51608" r="68574" b="28572"/>
          <a:stretch/>
        </p:blipFill>
        <p:spPr bwMode="auto">
          <a:xfrm>
            <a:off x="9419305" y="1968032"/>
            <a:ext cx="1066323" cy="829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Use Live Emoji on Microsoft Teams"/>
          <p:cNvPicPr>
            <a:picLocks noChangeAspect="1" noChangeArrowheads="1"/>
          </p:cNvPicPr>
          <p:nvPr/>
        </p:nvPicPr>
        <p:blipFill rotWithShape="1">
          <a:blip r:embed="rId11">
            <a:extLst>
              <a:ext uri="{28A0092B-C50C-407E-A947-70E740481C1C}">
                <a14:useLocalDpi xmlns:a14="http://schemas.microsoft.com/office/drawing/2010/main" val="0"/>
              </a:ext>
            </a:extLst>
          </a:blip>
          <a:srcRect l="55532" t="1845" r="28402" b="78006"/>
          <a:stretch/>
        </p:blipFill>
        <p:spPr bwMode="auto">
          <a:xfrm>
            <a:off x="9491017" y="4078410"/>
            <a:ext cx="994611" cy="8341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519334DB-EC8F-4050-9C6E-F92B6A72DA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44" name="Color Cover">
              <a:extLst>
                <a:ext uri="{FF2B5EF4-FFF2-40B4-BE49-F238E27FC236}">
                  <a16:creationId xmlns:a16="http://schemas.microsoft.com/office/drawing/2014/main" id="{EA01B1DD-00B6-4407-827C-3F408B773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olor Cover">
              <a:extLst>
                <a:ext uri="{FF2B5EF4-FFF2-40B4-BE49-F238E27FC236}">
                  <a16:creationId xmlns:a16="http://schemas.microsoft.com/office/drawing/2014/main" id="{AF1D500A-77DB-437E-A54D-45B239D6D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3F87BA2A-0B66-4DEF-A04F-2CC1722572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48" name="Color">
              <a:extLst>
                <a:ext uri="{FF2B5EF4-FFF2-40B4-BE49-F238E27FC236}">
                  <a16:creationId xmlns:a16="http://schemas.microsoft.com/office/drawing/2014/main" id="{522B2F8C-7861-41DA-AB7F-C621655E4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Color">
              <a:extLst>
                <a:ext uri="{FF2B5EF4-FFF2-40B4-BE49-F238E27FC236}">
                  <a16:creationId xmlns:a16="http://schemas.microsoft.com/office/drawing/2014/main" id="{90AE996F-5C1A-4DD0-B66D-9C837744A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descr="A screenshot of a computer&#10;&#10;Description automatically generated"/>
          <p:cNvPicPr>
            <a:picLocks noChangeAspect="1"/>
          </p:cNvPicPr>
          <p:nvPr/>
        </p:nvPicPr>
        <p:blipFill rotWithShape="1">
          <a:blip r:embed="rId3"/>
          <a:srcRect l="4387" t="23396" r="64736" b="59449"/>
          <a:stretch/>
        </p:blipFill>
        <p:spPr>
          <a:xfrm>
            <a:off x="6708758" y="1692207"/>
            <a:ext cx="4358797" cy="1362210"/>
          </a:xfrm>
          <a:prstGeom prst="rect">
            <a:avLst/>
          </a:prstGeom>
        </p:spPr>
      </p:pic>
      <p:pic>
        <p:nvPicPr>
          <p:cNvPr id="11" name="Picture 10" descr="A screenshot of a computer&#10;&#10;Description automatically generated"/>
          <p:cNvPicPr>
            <a:picLocks noChangeAspect="1"/>
          </p:cNvPicPr>
          <p:nvPr/>
        </p:nvPicPr>
        <p:blipFill rotWithShape="1">
          <a:blip r:embed="rId4"/>
          <a:srcRect l="3772" t="43918" r="54516" b="26839"/>
          <a:stretch/>
        </p:blipFill>
        <p:spPr>
          <a:xfrm>
            <a:off x="6708758" y="3967953"/>
            <a:ext cx="4358797" cy="1718899"/>
          </a:xfrm>
          <a:prstGeom prst="rect">
            <a:avLst/>
          </a:prstGeom>
        </p:spPr>
      </p:pic>
      <p:grpSp>
        <p:nvGrpSpPr>
          <p:cNvPr id="51" name="Group 50">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52" name="Freeform: Shape 5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3" name="Freeform: Shape 52">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4" name="Freeform: Shape 53">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 name="Freeform: Shape 54">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6" name="Freeform: Shape 55">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7" name="Freeform: Shape 56">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8" name="Freeform: Shape 57">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6" name="Subtitle 2">
            <a:extLst>
              <a:ext uri="{FF2B5EF4-FFF2-40B4-BE49-F238E27FC236}">
                <a16:creationId xmlns:a16="http://schemas.microsoft.com/office/drawing/2014/main" id="{6267E02A-6BA7-6B4B-E152-DD2BEBBF62C4}"/>
              </a:ext>
            </a:extLst>
          </p:cNvPr>
          <p:cNvSpPr txBox="1">
            <a:spLocks noGrp="1"/>
          </p:cNvSpPr>
          <p:nvPr>
            <p:ph type="subTitle" idx="1"/>
          </p:nvPr>
        </p:nvSpPr>
        <p:spPr>
          <a:xfrm>
            <a:off x="831825" y="1447844"/>
            <a:ext cx="5203989" cy="2346080"/>
          </a:xfrm>
        </p:spPr>
        <p:txBody>
          <a:bodyPr anchor="t">
            <a:noAutofit/>
          </a:bodyPr>
          <a:lstStyle/>
          <a:p>
            <a:pPr algn="l">
              <a:spcAft>
                <a:spcPts val="800"/>
              </a:spcAft>
            </a:pPr>
            <a:r>
              <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Contact details.</a:t>
            </a:r>
          </a:p>
          <a:p>
            <a:pPr algn="l">
              <a:spcAft>
                <a:spcPts val="800"/>
              </a:spcAft>
            </a:pPr>
            <a:r>
              <a:rPr lang="en-GB" sz="20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5"/>
              </a:rPr>
              <a:t>hilda@cope-scotland.org</a:t>
            </a: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spcAft>
                <a:spcPts val="800"/>
              </a:spcAft>
            </a:pPr>
            <a:r>
              <a:rPr lang="en-GB" sz="20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6"/>
              </a:rPr>
              <a:t>www.cope-scotland.org</a:t>
            </a: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spcAft>
                <a:spcPts val="800"/>
              </a:spcAft>
            </a:pPr>
            <a:r>
              <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@COPEScotland</a:t>
            </a:r>
          </a:p>
          <a:p>
            <a:pPr algn="l">
              <a:spcAft>
                <a:spcPts val="800"/>
              </a:spcAft>
            </a:pPr>
            <a:r>
              <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Staff wellbeing SIG the Q Community </a:t>
            </a:r>
            <a:r>
              <a:rPr lang="en-GB" sz="20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7"/>
              </a:rPr>
              <a:t>https://q.health.org.uk/community/groups/staff-wellbeing-and-quality-health-care/</a:t>
            </a: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spcAft>
                <a:spcPts val="800"/>
              </a:spcAft>
            </a:pPr>
            <a:r>
              <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 more information on the Q Community </a:t>
            </a:r>
            <a:r>
              <a:rPr lang="en-GB" sz="20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8"/>
              </a:rPr>
              <a:t>https://q.health.org.uk/</a:t>
            </a:r>
            <a:r>
              <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lvl="0" algn="l"/>
            <a:endParaRPr lang="en-GB" sz="2000" b="1" dirty="0">
              <a:solidFill>
                <a:schemeClr val="bg1"/>
              </a:solidFill>
              <a:latin typeface="Arial" panose="020B0604020202020204" pitchFamily="34" charset="0"/>
              <a:cs typeface="Arial" panose="020B0604020202020204" pitchFamily="34" charset="0"/>
            </a:endParaRPr>
          </a:p>
          <a:p>
            <a:pPr lvl="0" algn="l"/>
            <a:r>
              <a:rPr lang="en-GB"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0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Q&amp;A</a:t>
            </a:r>
          </a:p>
        </p:txBody>
      </p:sp>
      <p:pic>
        <p:nvPicPr>
          <p:cNvPr id="3" name="Picture 4" descr="A picture containing diagram&#10;&#10;Description automatically generated">
            <a:extLst>
              <a:ext uri="{FF2B5EF4-FFF2-40B4-BE49-F238E27FC236}">
                <a16:creationId xmlns:a16="http://schemas.microsoft.com/office/drawing/2014/main" id="{2906DAAB-A3A5-A0EE-2096-190B77E7F7BF}"/>
              </a:ext>
            </a:extLst>
          </p:cNvPr>
          <p:cNvPicPr>
            <a:picLocks noChangeAspect="1"/>
          </p:cNvPicPr>
          <p:nvPr/>
        </p:nvPicPr>
        <p:blipFill>
          <a:blip r:embed="rId9"/>
          <a:srcRect l="75869" t="13034" r="1731" b="13907"/>
          <a:stretch>
            <a:fillRect/>
          </a:stretch>
        </p:blipFill>
        <p:spPr>
          <a:xfrm>
            <a:off x="10363196" y="0"/>
            <a:ext cx="1828800" cy="1078169"/>
          </a:xfrm>
          <a:prstGeom prst="rect">
            <a:avLst/>
          </a:prstGeom>
          <a:noFill/>
          <a:ln cap="flat">
            <a:noFill/>
          </a:ln>
        </p:spPr>
      </p:pic>
    </p:spTree>
    <p:extLst>
      <p:ext uri="{BB962C8B-B14F-4D97-AF65-F5344CB8AC3E}">
        <p14:creationId xmlns:p14="http://schemas.microsoft.com/office/powerpoint/2010/main" val="189268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pic>
        <p:nvPicPr>
          <p:cNvPr id="3" name="Picture 4" descr="A picture containing diagram&#10;&#10;Description automatically generated">
            <a:extLst>
              <a:ext uri="{FF2B5EF4-FFF2-40B4-BE49-F238E27FC236}">
                <a16:creationId xmlns:a16="http://schemas.microsoft.com/office/drawing/2014/main" id="{DF233DBF-B751-BF79-B244-6708D6AEECEE}"/>
              </a:ext>
            </a:extLst>
          </p:cNvPr>
          <p:cNvPicPr>
            <a:picLocks noChangeAspect="1"/>
          </p:cNvPicPr>
          <p:nvPr/>
        </p:nvPicPr>
        <p:blipFill>
          <a:blip r:embed="rId2"/>
          <a:srcRect l="75869" t="13034" r="1731" b="13907"/>
          <a:stretch>
            <a:fillRect/>
          </a:stretch>
        </p:blipFill>
        <p:spPr>
          <a:xfrm>
            <a:off x="10363196" y="0"/>
            <a:ext cx="1828800" cy="1078169"/>
          </a:xfrm>
          <a:prstGeom prst="rect">
            <a:avLst/>
          </a:prstGeom>
          <a:noFill/>
          <a:ln cap="flat">
            <a:noFill/>
          </a:ln>
        </p:spPr>
      </p:pic>
      <p:sp>
        <p:nvSpPr>
          <p:cNvPr id="5" name="Title 1">
            <a:extLst>
              <a:ext uri="{FF2B5EF4-FFF2-40B4-BE49-F238E27FC236}">
                <a16:creationId xmlns:a16="http://schemas.microsoft.com/office/drawing/2014/main" id="{7592C0E8-DB36-A9EC-4A39-E39F132C239A}"/>
              </a:ext>
            </a:extLst>
          </p:cNvPr>
          <p:cNvSpPr txBox="1">
            <a:spLocks noGrp="1"/>
          </p:cNvSpPr>
          <p:nvPr>
            <p:ph type="ctrTitle"/>
          </p:nvPr>
        </p:nvSpPr>
        <p:spPr>
          <a:xfrm>
            <a:off x="2384079" y="1778349"/>
            <a:ext cx="7964028" cy="907679"/>
          </a:xfrm>
        </p:spPr>
        <p:txBody>
          <a:bodyPr>
            <a:normAutofit fontScale="90000"/>
          </a:bodyPr>
          <a:lstStyle/>
          <a:p>
            <a:pPr lvl="0" algn="l"/>
            <a:r>
              <a:rPr lang="en-GB" sz="4800" b="1" dirty="0">
                <a:solidFill>
                  <a:srgbClr val="0070C0"/>
                </a:solidFill>
                <a:latin typeface="+mn-lt"/>
                <a:cs typeface="Calibri Light" panose="020F0302020204030204" pitchFamily="34" charset="0"/>
              </a:rPr>
              <a:t>Ways to mitigate climate crisis despair and inspire action</a:t>
            </a:r>
          </a:p>
        </p:txBody>
      </p:sp>
      <p:sp>
        <p:nvSpPr>
          <p:cNvPr id="7" name="Subtitle 2">
            <a:extLst>
              <a:ext uri="{FF2B5EF4-FFF2-40B4-BE49-F238E27FC236}">
                <a16:creationId xmlns:a16="http://schemas.microsoft.com/office/drawing/2014/main" id="{6267E02A-6BA7-6B4B-E152-DD2BEBBF62C4}"/>
              </a:ext>
            </a:extLst>
          </p:cNvPr>
          <p:cNvSpPr txBox="1">
            <a:spLocks noGrp="1"/>
          </p:cNvSpPr>
          <p:nvPr>
            <p:ph type="subTitle" idx="1"/>
          </p:nvPr>
        </p:nvSpPr>
        <p:spPr>
          <a:xfrm>
            <a:off x="3283327" y="3406833"/>
            <a:ext cx="6068296" cy="841119"/>
          </a:xfrm>
        </p:spPr>
        <p:txBody>
          <a:bodyPr anchor="ctr">
            <a:noAutofit/>
          </a:bodyPr>
          <a:lstStyle/>
          <a:p>
            <a:pPr lvl="0"/>
            <a:r>
              <a:rPr lang="en-GB" sz="2800" b="1" dirty="0">
                <a:solidFill>
                  <a:srgbClr val="0070C0"/>
                </a:solidFill>
                <a:latin typeface="+mn-lt"/>
                <a:cs typeface="Calibri Light" panose="020F0302020204030204" pitchFamily="34" charset="0"/>
              </a:rPr>
              <a:t>Hilda Campbell MBE FRSA</a:t>
            </a:r>
            <a:br>
              <a:rPr lang="en-GB" sz="2800" b="1" dirty="0">
                <a:solidFill>
                  <a:srgbClr val="0070C0"/>
                </a:solidFill>
                <a:latin typeface="+mn-lt"/>
                <a:cs typeface="Calibri Light" panose="020F0302020204030204" pitchFamily="34" charset="0"/>
              </a:rPr>
            </a:br>
            <a:r>
              <a:rPr lang="en-GB" sz="2800" dirty="0">
                <a:solidFill>
                  <a:srgbClr val="0070C0"/>
                </a:solidFill>
                <a:latin typeface="+mn-lt"/>
                <a:cs typeface="Calibri Light" panose="020F0302020204030204" pitchFamily="34" charset="0"/>
              </a:rPr>
              <a:t>COPE Scotland</a:t>
            </a:r>
          </a:p>
          <a:p>
            <a:pPr lvl="0"/>
            <a:r>
              <a:rPr lang="en-GB" sz="2800" dirty="0">
                <a:solidFill>
                  <a:srgbClr val="0070C0"/>
                </a:solidFill>
                <a:latin typeface="+mn-lt"/>
                <a:cs typeface="Calibri Light" panose="020F0302020204030204" pitchFamily="34" charset="0"/>
                <a:hlinkClick r:id="rId3"/>
              </a:rPr>
              <a:t>www.cope-scotland.org</a:t>
            </a:r>
            <a:endParaRPr lang="en-GB" sz="2800" dirty="0">
              <a:solidFill>
                <a:srgbClr val="0070C0"/>
              </a:solidFill>
              <a:latin typeface="+mn-lt"/>
              <a:cs typeface="Calibri Light" panose="020F0302020204030204" pitchFamily="34" charset="0"/>
            </a:endParaRPr>
          </a:p>
          <a:p>
            <a:pPr lvl="0"/>
            <a:r>
              <a:rPr lang="en-GB" sz="2800" dirty="0">
                <a:solidFill>
                  <a:srgbClr val="0070C0"/>
                </a:solidFill>
                <a:latin typeface="+mn-lt"/>
                <a:cs typeface="Calibri Light" panose="020F0302020204030204" pitchFamily="34" charset="0"/>
              </a:rPr>
              <a:t>@COPEScotland</a:t>
            </a:r>
          </a:p>
        </p:txBody>
      </p:sp>
      <p:pic>
        <p:nvPicPr>
          <p:cNvPr id="8" name="Picture 7"/>
          <p:cNvPicPr>
            <a:picLocks noChangeAspect="1"/>
          </p:cNvPicPr>
          <p:nvPr/>
        </p:nvPicPr>
        <p:blipFill rotWithShape="1">
          <a:blip r:embed="rId4"/>
          <a:srcRect l="4387" t="23396" r="64736" b="59449"/>
          <a:stretch/>
        </p:blipFill>
        <p:spPr>
          <a:xfrm>
            <a:off x="115942" y="0"/>
            <a:ext cx="4668253" cy="1458828"/>
          </a:xfrm>
          <a:prstGeom prst="rect">
            <a:avLst/>
          </a:prstGeom>
        </p:spPr>
      </p:pic>
      <p:pic>
        <p:nvPicPr>
          <p:cNvPr id="9" name="Picture 8"/>
          <p:cNvPicPr>
            <a:picLocks noChangeAspect="1"/>
          </p:cNvPicPr>
          <p:nvPr/>
        </p:nvPicPr>
        <p:blipFill rotWithShape="1">
          <a:blip r:embed="rId5"/>
          <a:srcRect l="3772" t="44581" r="51579" b="13470"/>
          <a:stretch/>
        </p:blipFill>
        <p:spPr>
          <a:xfrm>
            <a:off x="0" y="4517807"/>
            <a:ext cx="4154905" cy="2195814"/>
          </a:xfrm>
          <a:prstGeom prst="rect">
            <a:avLst/>
          </a:prstGeom>
        </p:spPr>
      </p:pic>
      <p:pic>
        <p:nvPicPr>
          <p:cNvPr id="4" name="Picture 3" descr="A logo with a tree and text&#10;&#10;Description automatically generated">
            <a:extLst>
              <a:ext uri="{FF2B5EF4-FFF2-40B4-BE49-F238E27FC236}">
                <a16:creationId xmlns:a16="http://schemas.microsoft.com/office/drawing/2014/main" id="{EE2F5D13-6E21-0AAC-2E11-A9D380D31A1B}"/>
              </a:ext>
            </a:extLst>
          </p:cNvPr>
          <p:cNvPicPr>
            <a:picLocks noChangeAspect="1"/>
          </p:cNvPicPr>
          <p:nvPr/>
        </p:nvPicPr>
        <p:blipFill>
          <a:blip r:embed="rId6"/>
          <a:stretch>
            <a:fillRect/>
          </a:stretch>
        </p:blipFill>
        <p:spPr>
          <a:xfrm>
            <a:off x="5129378" y="4763999"/>
            <a:ext cx="2376193" cy="110595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D7C60AB4-7BB0-B1E6-008A-3E33085F23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7097" y="5045678"/>
            <a:ext cx="3649305" cy="587150"/>
          </a:xfrm>
          <a:prstGeom prst="rect">
            <a:avLst/>
          </a:prstGeom>
        </p:spPr>
      </p:pic>
      <p:pic>
        <p:nvPicPr>
          <p:cNvPr id="6" name="Picture 5" descr="A logo with hands and a sun&#10;&#10;Description automatically generated">
            <a:extLst>
              <a:ext uri="{FF2B5EF4-FFF2-40B4-BE49-F238E27FC236}">
                <a16:creationId xmlns:a16="http://schemas.microsoft.com/office/drawing/2014/main" id="{538C3FA4-35BD-FEA7-EC69-B8368D6442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4873" y="270314"/>
            <a:ext cx="1349446" cy="1349446"/>
          </a:xfrm>
          <a:prstGeom prst="rect">
            <a:avLst/>
          </a:prstGeom>
        </p:spPr>
      </p:pic>
      <p:pic>
        <p:nvPicPr>
          <p:cNvPr id="10" name="Picture 9" descr="A logo with hands and a sun&#10;&#10;Description automatically generated">
            <a:extLst>
              <a:ext uri="{FF2B5EF4-FFF2-40B4-BE49-F238E27FC236}">
                <a16:creationId xmlns:a16="http://schemas.microsoft.com/office/drawing/2014/main" id="{CFA439FE-1F31-464E-4B63-02B11025C0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7346" y="4763999"/>
            <a:ext cx="1349446" cy="13494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diagram&#10;&#10;Description automatically generated">
            <a:extLst>
              <a:ext uri="{FF2B5EF4-FFF2-40B4-BE49-F238E27FC236}">
                <a16:creationId xmlns:a16="http://schemas.microsoft.com/office/drawing/2014/main" id="{2906DAAB-A3A5-A0EE-2096-190B77E7F7BF}"/>
              </a:ext>
            </a:extLst>
          </p:cNvPr>
          <p:cNvPicPr>
            <a:picLocks noChangeAspect="1"/>
          </p:cNvPicPr>
          <p:nvPr/>
        </p:nvPicPr>
        <p:blipFill>
          <a:blip r:embed="rId3"/>
          <a:srcRect l="75869" t="13034" r="1731" b="13907"/>
          <a:stretch>
            <a:fillRect/>
          </a:stretch>
        </p:blipFill>
        <p:spPr>
          <a:xfrm>
            <a:off x="10363196" y="0"/>
            <a:ext cx="1828800" cy="1078169"/>
          </a:xfrm>
          <a:prstGeom prst="rect">
            <a:avLst/>
          </a:prstGeom>
          <a:noFill/>
          <a:ln cap="flat">
            <a:noFill/>
          </a:ln>
        </p:spPr>
      </p:pic>
      <p:pic>
        <p:nvPicPr>
          <p:cNvPr id="9" name="Picture 8"/>
          <p:cNvPicPr>
            <a:picLocks noChangeAspect="1"/>
          </p:cNvPicPr>
          <p:nvPr/>
        </p:nvPicPr>
        <p:blipFill rotWithShape="1">
          <a:blip r:embed="rId4"/>
          <a:srcRect l="4387" t="23396" r="64736" b="59449"/>
          <a:stretch/>
        </p:blipFill>
        <p:spPr>
          <a:xfrm>
            <a:off x="7030776" y="5300263"/>
            <a:ext cx="4984757" cy="1557736"/>
          </a:xfrm>
          <a:prstGeom prst="rect">
            <a:avLst/>
          </a:prstGeom>
        </p:spPr>
      </p:pic>
      <p:pic>
        <p:nvPicPr>
          <p:cNvPr id="11" name="Picture 10"/>
          <p:cNvPicPr>
            <a:picLocks noChangeAspect="1"/>
          </p:cNvPicPr>
          <p:nvPr/>
        </p:nvPicPr>
        <p:blipFill rotWithShape="1">
          <a:blip r:embed="rId5"/>
          <a:srcRect l="3772" t="43918" r="54516" b="26839"/>
          <a:stretch/>
        </p:blipFill>
        <p:spPr>
          <a:xfrm>
            <a:off x="128337" y="5347562"/>
            <a:ext cx="3255596" cy="1283899"/>
          </a:xfrm>
          <a:prstGeom prst="rect">
            <a:avLst/>
          </a:prstGeom>
        </p:spPr>
      </p:pic>
      <p:sp>
        <p:nvSpPr>
          <p:cNvPr id="2" name="TextBox 1">
            <a:extLst>
              <a:ext uri="{FF2B5EF4-FFF2-40B4-BE49-F238E27FC236}">
                <a16:creationId xmlns:a16="http://schemas.microsoft.com/office/drawing/2014/main" id="{5FD1D74E-7C5B-E948-E547-20D846659927}"/>
              </a:ext>
            </a:extLst>
          </p:cNvPr>
          <p:cNvSpPr txBox="1"/>
          <p:nvPr/>
        </p:nvSpPr>
        <p:spPr>
          <a:xfrm>
            <a:off x="591854" y="317458"/>
            <a:ext cx="5584157" cy="830997"/>
          </a:xfrm>
          <a:prstGeom prst="rect">
            <a:avLst/>
          </a:prstGeom>
          <a:noFill/>
        </p:spPr>
        <p:txBody>
          <a:bodyPr wrap="none" rtlCol="0">
            <a:spAutoFit/>
          </a:bodyPr>
          <a:lstStyle/>
          <a:p>
            <a:r>
              <a:rPr lang="en-GB" sz="4800" dirty="0"/>
              <a:t>The session will cover</a:t>
            </a:r>
          </a:p>
        </p:txBody>
      </p:sp>
      <p:sp>
        <p:nvSpPr>
          <p:cNvPr id="4" name="TextBox 3">
            <a:extLst>
              <a:ext uri="{FF2B5EF4-FFF2-40B4-BE49-F238E27FC236}">
                <a16:creationId xmlns:a16="http://schemas.microsoft.com/office/drawing/2014/main" id="{474B1884-CB55-41E8-3195-50823DE322CB}"/>
              </a:ext>
            </a:extLst>
          </p:cNvPr>
          <p:cNvSpPr txBox="1"/>
          <p:nvPr/>
        </p:nvSpPr>
        <p:spPr>
          <a:xfrm>
            <a:off x="720120" y="1721866"/>
            <a:ext cx="10266440" cy="3846181"/>
          </a:xfrm>
          <a:prstGeom prst="rect">
            <a:avLst/>
          </a:prstGeom>
          <a:noFill/>
        </p:spPr>
        <p:txBody>
          <a:bodyPr wrap="square" rtlCol="0">
            <a:spAutoFit/>
          </a:bodyPr>
          <a:lstStyle/>
          <a:p>
            <a:pPr marL="342900" lvl="0" indent="-342900">
              <a:lnSpc>
                <a:spcPct val="107000"/>
              </a:lnSpc>
              <a:spcAft>
                <a:spcPts val="800"/>
              </a:spcAft>
              <a:buFont typeface="+mj-lt"/>
              <a:buAutoNum type="arabicPeriod"/>
              <a:tabLst>
                <a:tab pos="457200" algn="l"/>
              </a:tabLst>
            </a:pPr>
            <a:r>
              <a:rPr lang="en-GB" sz="2000" kern="0" dirty="0">
                <a:solidFill>
                  <a:srgbClr val="252423"/>
                </a:solidFill>
                <a:effectLst/>
                <a:latin typeface="Segoe UI" panose="020B0502040204020203" pitchFamily="34" charset="0"/>
                <a:ea typeface="Times New Roman" panose="02020603050405020304" pitchFamily="18" charset="0"/>
                <a:cs typeface="Times New Roman" panose="02020603050405020304" pitchFamily="18" charset="0"/>
              </a:rPr>
              <a:t>Ideas which can support climate actions within your control and the control of your teams and organisations using the tool ‘Jigsaw Lids’ ©COPEScotland for climate action</a:t>
            </a:r>
            <a:endParaRPr lang="en-GB" sz="2000" kern="100" dirty="0">
              <a:solidFill>
                <a:srgbClr val="25242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2000" kern="0" dirty="0">
                <a:solidFill>
                  <a:srgbClr val="252423"/>
                </a:solidFill>
                <a:effectLst/>
                <a:latin typeface="Segoe UI" panose="020B0502040204020203" pitchFamily="34" charset="0"/>
                <a:ea typeface="Times New Roman" panose="02020603050405020304" pitchFamily="18" charset="0"/>
                <a:cs typeface="Times New Roman" panose="02020603050405020304" pitchFamily="18" charset="0"/>
              </a:rPr>
              <a:t>Ideas to maintain your own energy levels and those of your teams and networks and not feel overwhelmed by climate anxiety </a:t>
            </a:r>
            <a:r>
              <a:rPr lang="en-GB" sz="2000" kern="0" dirty="0">
                <a:solidFill>
                  <a:srgbClr val="252423"/>
                </a:solidFill>
                <a:latin typeface="Segoe UI" panose="020B0502040204020203" pitchFamily="34" charset="0"/>
                <a:ea typeface="Times New Roman" panose="02020603050405020304" pitchFamily="18" charset="0"/>
                <a:cs typeface="Times New Roman" panose="02020603050405020304" pitchFamily="18" charset="0"/>
              </a:rPr>
              <a:t>using</a:t>
            </a:r>
            <a:r>
              <a:rPr lang="en-GB" sz="2000" kern="0" dirty="0">
                <a:solidFill>
                  <a:srgbClr val="252423"/>
                </a:solidFill>
                <a:effectLst/>
                <a:latin typeface="Segoe UI" panose="020B0502040204020203" pitchFamily="34" charset="0"/>
                <a:ea typeface="Times New Roman" panose="02020603050405020304" pitchFamily="18" charset="0"/>
                <a:cs typeface="Times New Roman" panose="02020603050405020304" pitchFamily="18" charset="0"/>
              </a:rPr>
              <a:t> the ‘Battery exercise’ © COPEScotland</a:t>
            </a:r>
            <a:endParaRPr lang="en-GB" sz="2000" kern="100" dirty="0">
              <a:solidFill>
                <a:srgbClr val="25242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2000" kern="0" dirty="0">
                <a:solidFill>
                  <a:srgbClr val="252423"/>
                </a:solidFill>
                <a:effectLst/>
                <a:latin typeface="Segoe UI" panose="020B0502040204020203" pitchFamily="34" charset="0"/>
                <a:ea typeface="Times New Roman" panose="02020603050405020304" pitchFamily="18" charset="0"/>
                <a:cs typeface="Times New Roman" panose="02020603050405020304" pitchFamily="18" charset="0"/>
              </a:rPr>
              <a:t>COPE Scotland has a Grove in ‘Trees for Life’ named ‘Against the odds’ We shall make 3 tree dedications following the session.</a:t>
            </a:r>
          </a:p>
          <a:p>
            <a:pPr lvl="0">
              <a:lnSpc>
                <a:spcPct val="107000"/>
              </a:lnSpc>
              <a:spcAft>
                <a:spcPts val="800"/>
              </a:spcAft>
              <a:tabLst>
                <a:tab pos="457200" algn="l"/>
              </a:tabLst>
            </a:pPr>
            <a:endParaRPr lang="en-GB" sz="2000" kern="0" dirty="0">
              <a:solidFill>
                <a:srgbClr val="252423"/>
              </a:solidFill>
              <a:effectLst/>
              <a:latin typeface="Segoe UI" panose="020B0502040204020203" pitchFamily="34" charset="0"/>
              <a:ea typeface="Times New Roman" panose="02020603050405020304" pitchFamily="18" charset="0"/>
              <a:cs typeface="Times New Roman" panose="02020603050405020304" pitchFamily="18" charset="0"/>
            </a:endParaRPr>
          </a:p>
          <a:p>
            <a:pPr lvl="0">
              <a:lnSpc>
                <a:spcPct val="107000"/>
              </a:lnSpc>
              <a:spcAft>
                <a:spcPts val="800"/>
              </a:spcAft>
              <a:tabLst>
                <a:tab pos="457200" algn="l"/>
              </a:tabLst>
            </a:pPr>
            <a:r>
              <a:rPr lang="en-GB" sz="2000" kern="0" dirty="0">
                <a:solidFill>
                  <a:srgbClr val="252423"/>
                </a:solidFill>
                <a:latin typeface="Segoe UI" panose="020B0502040204020203" pitchFamily="34" charset="0"/>
                <a:ea typeface="Calibri" panose="020F0502020204030204" pitchFamily="34" charset="0"/>
                <a:cs typeface="Times New Roman" panose="02020603050405020304" pitchFamily="18" charset="0"/>
              </a:rPr>
              <a:t>All the materials can be downloaded from </a:t>
            </a:r>
            <a:r>
              <a:rPr lang="en-GB" sz="2000" kern="0" dirty="0">
                <a:solidFill>
                  <a:srgbClr val="252423"/>
                </a:solidFill>
                <a:latin typeface="Segoe UI" panose="020B0502040204020203" pitchFamily="34" charset="0"/>
                <a:ea typeface="Calibri" panose="020F0502020204030204" pitchFamily="34" charset="0"/>
                <a:cs typeface="Times New Roman" panose="02020603050405020304" pitchFamily="18" charset="0"/>
                <a:hlinkClick r:id="rId6"/>
              </a:rPr>
              <a:t>www.cope-scotland.org</a:t>
            </a:r>
            <a:r>
              <a:rPr lang="en-GB" sz="2000" kern="0" dirty="0">
                <a:solidFill>
                  <a:srgbClr val="252423"/>
                </a:solidFill>
                <a:latin typeface="Segoe UI" panose="020B0502040204020203" pitchFamily="34" charset="0"/>
                <a:ea typeface="Calibri" panose="020F0502020204030204" pitchFamily="34" charset="0"/>
                <a:cs typeface="Times New Roman" panose="02020603050405020304" pitchFamily="18" charset="0"/>
              </a:rPr>
              <a:t> or email </a:t>
            </a:r>
            <a:r>
              <a:rPr lang="en-GB" sz="2000" kern="0" dirty="0">
                <a:solidFill>
                  <a:srgbClr val="252423"/>
                </a:solidFill>
                <a:latin typeface="Segoe UI" panose="020B0502040204020203" pitchFamily="34" charset="0"/>
                <a:ea typeface="Calibri" panose="020F0502020204030204" pitchFamily="34" charset="0"/>
                <a:cs typeface="Times New Roman" panose="02020603050405020304" pitchFamily="18" charset="0"/>
                <a:hlinkClick r:id="rId7"/>
              </a:rPr>
              <a:t>hilda@cope-scotland.org</a:t>
            </a:r>
            <a:r>
              <a:rPr lang="en-GB" sz="2000" kern="0" dirty="0">
                <a:solidFill>
                  <a:srgbClr val="252423"/>
                </a:solidFill>
                <a:latin typeface="Segoe UI" panose="020B0502040204020203" pitchFamily="34" charset="0"/>
                <a:ea typeface="Calibri" panose="020F0502020204030204" pitchFamily="34" charset="0"/>
                <a:cs typeface="Times New Roman" panose="02020603050405020304" pitchFamily="18" charset="0"/>
              </a:rPr>
              <a:t> © to COPEScotland but we are happy to share for others to use for free.</a:t>
            </a:r>
            <a:endParaRPr lang="en-GB" sz="2000" kern="100" dirty="0">
              <a:solidFill>
                <a:srgbClr val="25242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5">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7">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19">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23">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6A546FC-416B-C05C-0C7B-DD5C218A8ABA}"/>
              </a:ext>
            </a:extLst>
          </p:cNvPr>
          <p:cNvSpPr txBox="1"/>
          <p:nvPr/>
        </p:nvSpPr>
        <p:spPr>
          <a:xfrm>
            <a:off x="662180" y="2862471"/>
            <a:ext cx="3041803" cy="290780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a:solidFill>
                  <a:srgbClr val="FFFFFF"/>
                </a:solidFill>
                <a:latin typeface="+mj-lt"/>
                <a:ea typeface="+mj-ea"/>
                <a:cs typeface="+mj-cs"/>
              </a:rPr>
              <a:t>Take a moment to pause</a:t>
            </a:r>
          </a:p>
        </p:txBody>
      </p:sp>
      <p:pic>
        <p:nvPicPr>
          <p:cNvPr id="5" name="Picture 4" descr="A reflection of a beach and a body of water&#10;&#10;Description automatically generated">
            <a:extLst>
              <a:ext uri="{FF2B5EF4-FFF2-40B4-BE49-F238E27FC236}">
                <a16:creationId xmlns:a16="http://schemas.microsoft.com/office/drawing/2014/main" id="{B9227D65-6415-1DFD-2D19-35CE2C19BC25}"/>
              </a:ext>
            </a:extLst>
          </p:cNvPr>
          <p:cNvPicPr>
            <a:picLocks noChangeAspect="1"/>
          </p:cNvPicPr>
          <p:nvPr/>
        </p:nvPicPr>
        <p:blipFill>
          <a:blip r:embed="rId3"/>
          <a:stretch>
            <a:fillRect/>
          </a:stretch>
        </p:blipFill>
        <p:spPr>
          <a:xfrm rot="10800000">
            <a:off x="4601040" y="633153"/>
            <a:ext cx="3387578" cy="25406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rotWithShape="1">
          <a:blip r:embed="rId4"/>
          <a:srcRect l="4387" t="23396" r="64736" b="59449"/>
          <a:stretch/>
        </p:blipFill>
        <p:spPr>
          <a:xfrm>
            <a:off x="8293930" y="2105164"/>
            <a:ext cx="3419533" cy="1068671"/>
          </a:xfrm>
          <a:prstGeom prst="rect">
            <a:avLst/>
          </a:prstGeom>
        </p:spPr>
      </p:pic>
      <p:pic>
        <p:nvPicPr>
          <p:cNvPr id="11" name="Picture 10"/>
          <p:cNvPicPr>
            <a:picLocks noChangeAspect="1"/>
          </p:cNvPicPr>
          <p:nvPr/>
        </p:nvPicPr>
        <p:blipFill rotWithShape="1">
          <a:blip r:embed="rId5"/>
          <a:srcRect l="3772" t="43918" r="54516" b="26839"/>
          <a:stretch/>
        </p:blipFill>
        <p:spPr>
          <a:xfrm>
            <a:off x="4601040" y="3429000"/>
            <a:ext cx="7112423" cy="2804796"/>
          </a:xfrm>
          <a:prstGeom prst="rect">
            <a:avLst/>
          </a:prstGeom>
        </p:spPr>
      </p:pic>
      <p:pic>
        <p:nvPicPr>
          <p:cNvPr id="3" name="Picture 4" descr="A picture containing diagram&#10;&#10;Description automatically generated">
            <a:extLst>
              <a:ext uri="{FF2B5EF4-FFF2-40B4-BE49-F238E27FC236}">
                <a16:creationId xmlns:a16="http://schemas.microsoft.com/office/drawing/2014/main" id="{2906DAAB-A3A5-A0EE-2096-190B77E7F7BF}"/>
              </a:ext>
            </a:extLst>
          </p:cNvPr>
          <p:cNvPicPr>
            <a:picLocks noChangeAspect="1"/>
          </p:cNvPicPr>
          <p:nvPr/>
        </p:nvPicPr>
        <p:blipFill>
          <a:blip r:embed="rId6"/>
          <a:srcRect l="75869" t="13034" r="1731" b="13907"/>
          <a:stretch>
            <a:fillRect/>
          </a:stretch>
        </p:blipFill>
        <p:spPr>
          <a:xfrm>
            <a:off x="10363196" y="0"/>
            <a:ext cx="1828800" cy="1078169"/>
          </a:xfrm>
          <a:prstGeom prst="rect">
            <a:avLst/>
          </a:prstGeom>
          <a:noFill/>
          <a:ln cap="flat">
            <a:noFill/>
          </a:ln>
        </p:spPr>
      </p:pic>
    </p:spTree>
    <p:extLst>
      <p:ext uri="{BB962C8B-B14F-4D97-AF65-F5344CB8AC3E}">
        <p14:creationId xmlns:p14="http://schemas.microsoft.com/office/powerpoint/2010/main" val="2819702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5">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87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cat with a puzzle&#10;&#10;Description automatically generated with medium confidence">
            <a:extLst>
              <a:ext uri="{FF2B5EF4-FFF2-40B4-BE49-F238E27FC236}">
                <a16:creationId xmlns:a16="http://schemas.microsoft.com/office/drawing/2014/main" id="{45E32C1A-713C-A282-ABEF-FCE887B9E1BC}"/>
              </a:ext>
            </a:extLst>
          </p:cNvPr>
          <p:cNvPicPr>
            <a:picLocks noChangeAspect="1"/>
          </p:cNvPicPr>
          <p:nvPr/>
        </p:nvPicPr>
        <p:blipFill>
          <a:blip r:embed="rId3"/>
          <a:stretch>
            <a:fillRect/>
          </a:stretch>
        </p:blipFill>
        <p:spPr>
          <a:xfrm>
            <a:off x="818437" y="1216699"/>
            <a:ext cx="6253058" cy="4424038"/>
          </a:xfrm>
          <a:prstGeom prst="rect">
            <a:avLst/>
          </a:prstGeom>
        </p:spPr>
      </p:pic>
      <p:sp>
        <p:nvSpPr>
          <p:cNvPr id="26" name="Rectangle 19">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a:srcRect l="4387" t="23396" r="64736" b="59449"/>
          <a:stretch/>
        </p:blipFill>
        <p:spPr>
          <a:xfrm>
            <a:off x="7883059" y="1686695"/>
            <a:ext cx="3502643" cy="1094645"/>
          </a:xfrm>
          <a:prstGeom prst="rect">
            <a:avLst/>
          </a:prstGeom>
        </p:spPr>
      </p:pic>
      <p:sp>
        <p:nvSpPr>
          <p:cNvPr id="27" name="Rectangle 21">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5"/>
          <a:srcRect l="3772" t="43918" r="54516" b="26839"/>
          <a:stretch/>
        </p:blipFill>
        <p:spPr>
          <a:xfrm>
            <a:off x="7883059" y="4559956"/>
            <a:ext cx="3502643" cy="1381273"/>
          </a:xfrm>
          <a:prstGeom prst="rect">
            <a:avLst/>
          </a:prstGeom>
        </p:spPr>
      </p:pic>
      <p:pic>
        <p:nvPicPr>
          <p:cNvPr id="3" name="Picture 4" descr="A picture containing diagram&#10;&#10;Description automatically generated">
            <a:extLst>
              <a:ext uri="{FF2B5EF4-FFF2-40B4-BE49-F238E27FC236}">
                <a16:creationId xmlns:a16="http://schemas.microsoft.com/office/drawing/2014/main" id="{2906DAAB-A3A5-A0EE-2096-190B77E7F7BF}"/>
              </a:ext>
            </a:extLst>
          </p:cNvPr>
          <p:cNvPicPr>
            <a:picLocks noChangeAspect="1"/>
          </p:cNvPicPr>
          <p:nvPr/>
        </p:nvPicPr>
        <p:blipFill>
          <a:blip r:embed="rId6"/>
          <a:srcRect l="75869" t="13034" r="1731" b="13907"/>
          <a:stretch>
            <a:fillRect/>
          </a:stretch>
        </p:blipFill>
        <p:spPr>
          <a:xfrm>
            <a:off x="10363196" y="0"/>
            <a:ext cx="1828800" cy="1078169"/>
          </a:xfrm>
          <a:prstGeom prst="rect">
            <a:avLst/>
          </a:prstGeom>
          <a:noFill/>
          <a:ln cap="flat">
            <a:noFill/>
          </a:ln>
        </p:spPr>
      </p:pic>
    </p:spTree>
    <p:extLst>
      <p:ext uri="{BB962C8B-B14F-4D97-AF65-F5344CB8AC3E}">
        <p14:creationId xmlns:p14="http://schemas.microsoft.com/office/powerpoint/2010/main" val="3318128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D133DF-195F-3048-BD6F-3955C3CCF812}"/>
              </a:ext>
            </a:extLst>
          </p:cNvPr>
          <p:cNvSpPr txBox="1"/>
          <p:nvPr/>
        </p:nvSpPr>
        <p:spPr>
          <a:xfrm>
            <a:off x="876693" y="741391"/>
            <a:ext cx="3351679" cy="16162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kern="1200">
                <a:solidFill>
                  <a:schemeClr val="tx1"/>
                </a:solidFill>
                <a:latin typeface="+mj-lt"/>
                <a:ea typeface="+mj-ea"/>
                <a:cs typeface="+mj-cs"/>
              </a:rPr>
              <a:t>What do you think?</a:t>
            </a:r>
          </a:p>
        </p:txBody>
      </p:sp>
      <p:sp>
        <p:nvSpPr>
          <p:cNvPr id="5" name="TextBox 4">
            <a:extLst>
              <a:ext uri="{FF2B5EF4-FFF2-40B4-BE49-F238E27FC236}">
                <a16:creationId xmlns:a16="http://schemas.microsoft.com/office/drawing/2014/main" id="{3D2DFCFB-6BFB-AC1C-F816-182B3156E8D0}"/>
              </a:ext>
            </a:extLst>
          </p:cNvPr>
          <p:cNvSpPr txBox="1"/>
          <p:nvPr/>
        </p:nvSpPr>
        <p:spPr>
          <a:xfrm>
            <a:off x="876693" y="2533476"/>
            <a:ext cx="3351679" cy="3447832"/>
          </a:xfrm>
          <a:prstGeom prst="rect">
            <a:avLst/>
          </a:prstGeom>
        </p:spPr>
        <p:txBody>
          <a:bodyPr vert="horz" lIns="91440" tIns="45720" rIns="91440" bIns="45720" rtlCol="0" anchor="t">
            <a:normAutofit lnSpcReduction="10000"/>
          </a:bodyPr>
          <a:lstStyle/>
          <a:p>
            <a:pPr>
              <a:lnSpc>
                <a:spcPct val="90000"/>
              </a:lnSpc>
              <a:spcAft>
                <a:spcPts val="600"/>
              </a:spcAft>
            </a:pPr>
            <a:r>
              <a:rPr lang="en-US" sz="1700"/>
              <a:t>In the chat box please complete the following sentence</a:t>
            </a:r>
          </a:p>
          <a:p>
            <a:pPr indent="-228600">
              <a:lnSpc>
                <a:spcPct val="90000"/>
              </a:lnSpc>
              <a:spcAft>
                <a:spcPts val="600"/>
              </a:spcAft>
              <a:buFont typeface="Arial" panose="020B0604020202020204" pitchFamily="34" charset="0"/>
              <a:buChar char="•"/>
            </a:pPr>
            <a:endParaRPr lang="en-US" sz="1700"/>
          </a:p>
          <a:p>
            <a:pPr>
              <a:lnSpc>
                <a:spcPct val="90000"/>
              </a:lnSpc>
              <a:spcAft>
                <a:spcPts val="600"/>
              </a:spcAft>
            </a:pPr>
            <a:r>
              <a:rPr lang="en-US" sz="1700"/>
              <a:t>The climate action over which I have 15% control is……………….</a:t>
            </a:r>
          </a:p>
          <a:p>
            <a:pPr>
              <a:lnSpc>
                <a:spcPct val="90000"/>
              </a:lnSpc>
              <a:spcAft>
                <a:spcPts val="600"/>
              </a:spcAft>
            </a:pPr>
            <a:r>
              <a:rPr lang="en-US" sz="1700"/>
              <a:t>The climate action my workplace can exert 15% control is…………..</a:t>
            </a:r>
          </a:p>
          <a:p>
            <a:pPr>
              <a:lnSpc>
                <a:spcPct val="90000"/>
              </a:lnSpc>
              <a:spcAft>
                <a:spcPts val="600"/>
              </a:spcAft>
            </a:pPr>
            <a:r>
              <a:rPr lang="en-US" sz="1700"/>
              <a:t>It matters we find ways to act and not fall into despair because……………… </a:t>
            </a:r>
          </a:p>
          <a:p>
            <a:pPr>
              <a:lnSpc>
                <a:spcPct val="90000"/>
              </a:lnSpc>
              <a:spcAft>
                <a:spcPts val="600"/>
              </a:spcAft>
            </a:pPr>
            <a:endParaRPr lang="en-US" sz="1700"/>
          </a:p>
          <a:p>
            <a:pPr>
              <a:lnSpc>
                <a:spcPct val="90000"/>
              </a:lnSpc>
              <a:spcAft>
                <a:spcPts val="600"/>
              </a:spcAft>
            </a:pPr>
            <a:r>
              <a:rPr lang="en-US" sz="1700">
                <a:hlinkClick r:id="rId3"/>
              </a:rPr>
              <a:t>https://www.liberatingstructures.com/7-15-solutions/</a:t>
            </a:r>
            <a:r>
              <a:rPr lang="en-US" sz="1700"/>
              <a:t> </a:t>
            </a:r>
            <a:endParaRPr lang="en-US" sz="1700" dirty="0"/>
          </a:p>
        </p:txBody>
      </p:sp>
      <p:pic>
        <p:nvPicPr>
          <p:cNvPr id="7" name="Picture 6" descr="A plant in a light bulb&#10;&#10;Description automatically generated">
            <a:extLst>
              <a:ext uri="{FF2B5EF4-FFF2-40B4-BE49-F238E27FC236}">
                <a16:creationId xmlns:a16="http://schemas.microsoft.com/office/drawing/2014/main" id="{1D2E84CC-3B7B-8713-8999-B358E90B2762}"/>
              </a:ext>
            </a:extLst>
          </p:cNvPr>
          <p:cNvPicPr>
            <a:picLocks noChangeAspect="1"/>
          </p:cNvPicPr>
          <p:nvPr/>
        </p:nvPicPr>
        <p:blipFill rotWithShape="1">
          <a:blip r:embed="rId4"/>
          <a:srcRect t="2984" b="9935"/>
          <a:stretch/>
        </p:blipFill>
        <p:spPr>
          <a:xfrm>
            <a:off x="5065566" y="10"/>
            <a:ext cx="7032825" cy="4378805"/>
          </a:xfrm>
          <a:prstGeom prst="rect">
            <a:avLst/>
          </a:prstGeom>
        </p:spPr>
      </p:pic>
      <p:sp>
        <p:nvSpPr>
          <p:cNvPr id="16" name="Rectangle 15">
            <a:extLst>
              <a:ext uri="{FF2B5EF4-FFF2-40B4-BE49-F238E27FC236}">
                <a16:creationId xmlns:a16="http://schemas.microsoft.com/office/drawing/2014/main" id="{4DD35268-6FBE-0BCD-C050-3F804C7C5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068597" y="0"/>
            <a:ext cx="123401" cy="3290157"/>
          </a:xfrm>
          <a:prstGeom prst="rect">
            <a:avLst/>
          </a:prstGeom>
          <a:gradFill>
            <a:gsLst>
              <a:gs pos="20000">
                <a:schemeClr val="accent3">
                  <a:alpha val="0"/>
                </a:schemeClr>
              </a:gs>
              <a:gs pos="100000">
                <a:schemeClr val="accent3">
                  <a:lumMod val="60000"/>
                  <a:lumOff val="4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3A0B02E-2A29-A1CD-0D60-A9E1681AF3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9" name="Rectangle 18">
              <a:extLst>
                <a:ext uri="{FF2B5EF4-FFF2-40B4-BE49-F238E27FC236}">
                  <a16:creationId xmlns:a16="http://schemas.microsoft.com/office/drawing/2014/main" id="{DB760236-1E5E-7CEA-DCDD-21F3FB288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0D6BAEE-FD58-F5B7-5CF3-A74EB385D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54B7400B-4C54-0B25-E8CF-A11F902CE85E}"/>
              </a:ext>
            </a:extLst>
          </p:cNvPr>
          <p:cNvSpPr txBox="1"/>
          <p:nvPr/>
        </p:nvSpPr>
        <p:spPr>
          <a:xfrm>
            <a:off x="5640355" y="2971800"/>
            <a:ext cx="914400" cy="914400"/>
          </a:xfrm>
          <a:prstGeom prst="rect">
            <a:avLst/>
          </a:prstGeom>
          <a:noFill/>
        </p:spPr>
        <p:txBody>
          <a:bodyPr wrap="square" rtlCol="0">
            <a:spAutoFit/>
          </a:bodyPr>
          <a:lstStyle/>
          <a:p>
            <a:endParaRPr lang="en-GB" dirty="0"/>
          </a:p>
        </p:txBody>
      </p:sp>
      <p:pic>
        <p:nvPicPr>
          <p:cNvPr id="3" name="Picture 2">
            <a:extLst>
              <a:ext uri="{FF2B5EF4-FFF2-40B4-BE49-F238E27FC236}">
                <a16:creationId xmlns:a16="http://schemas.microsoft.com/office/drawing/2014/main" id="{F91CA736-55E0-1B6A-E3B4-2D6BD616E95D}"/>
              </a:ext>
            </a:extLst>
          </p:cNvPr>
          <p:cNvPicPr>
            <a:picLocks noChangeAspect="1"/>
          </p:cNvPicPr>
          <p:nvPr/>
        </p:nvPicPr>
        <p:blipFill rotWithShape="1">
          <a:blip r:embed="rId5"/>
          <a:srcRect l="3772" t="43918" r="54516" b="26839"/>
          <a:stretch/>
        </p:blipFill>
        <p:spPr>
          <a:xfrm>
            <a:off x="6209350" y="4598162"/>
            <a:ext cx="4715504" cy="1859567"/>
          </a:xfrm>
          <a:prstGeom prst="rect">
            <a:avLst/>
          </a:prstGeom>
        </p:spPr>
      </p:pic>
    </p:spTree>
    <p:extLst>
      <p:ext uri="{BB962C8B-B14F-4D97-AF65-F5344CB8AC3E}">
        <p14:creationId xmlns:p14="http://schemas.microsoft.com/office/powerpoint/2010/main" val="366028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C8CB1C-6975-DB99-EC86-7C981F65DB4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spcBef>
                <a:spcPct val="0"/>
              </a:spcBef>
            </a:pPr>
            <a:r>
              <a:rPr lang="en-US" sz="3600" kern="1200">
                <a:solidFill>
                  <a:srgbClr val="FFFFFF"/>
                </a:solidFill>
                <a:latin typeface="+mj-lt"/>
                <a:ea typeface="+mj-ea"/>
                <a:cs typeface="+mj-cs"/>
              </a:rPr>
              <a:t>Our People Our Planet Jigsaw lid</a:t>
            </a:r>
          </a:p>
        </p:txBody>
      </p:sp>
      <p:pic>
        <p:nvPicPr>
          <p:cNvPr id="5" name="Picture 4" descr="A close-up of a puzzle&#10;&#10;Description automatically generated">
            <a:extLst>
              <a:ext uri="{FF2B5EF4-FFF2-40B4-BE49-F238E27FC236}">
                <a16:creationId xmlns:a16="http://schemas.microsoft.com/office/drawing/2014/main" id="{410756A2-43C2-0A1F-0A7C-85993D64D081}"/>
              </a:ext>
            </a:extLst>
          </p:cNvPr>
          <p:cNvPicPr>
            <a:picLocks noChangeAspect="1"/>
          </p:cNvPicPr>
          <p:nvPr/>
        </p:nvPicPr>
        <p:blipFill>
          <a:blip r:embed="rId2"/>
          <a:stretch>
            <a:fillRect/>
          </a:stretch>
        </p:blipFill>
        <p:spPr>
          <a:xfrm>
            <a:off x="4777316" y="1029163"/>
            <a:ext cx="6780700" cy="4797345"/>
          </a:xfrm>
          <a:prstGeom prst="rect">
            <a:avLst/>
          </a:prstGeom>
        </p:spPr>
      </p:pic>
    </p:spTree>
    <p:extLst>
      <p:ext uri="{BB962C8B-B14F-4D97-AF65-F5344CB8AC3E}">
        <p14:creationId xmlns:p14="http://schemas.microsoft.com/office/powerpoint/2010/main" val="1036810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diagram&#10;&#10;Description automatically generated">
            <a:extLst>
              <a:ext uri="{FF2B5EF4-FFF2-40B4-BE49-F238E27FC236}">
                <a16:creationId xmlns:a16="http://schemas.microsoft.com/office/drawing/2014/main" id="{2906DAAB-A3A5-A0EE-2096-190B77E7F7BF}"/>
              </a:ext>
            </a:extLst>
          </p:cNvPr>
          <p:cNvPicPr>
            <a:picLocks noChangeAspect="1"/>
          </p:cNvPicPr>
          <p:nvPr/>
        </p:nvPicPr>
        <p:blipFill>
          <a:blip r:embed="rId3"/>
          <a:srcRect l="75869" t="13034" r="1731" b="13907"/>
          <a:stretch>
            <a:fillRect/>
          </a:stretch>
        </p:blipFill>
        <p:spPr>
          <a:xfrm>
            <a:off x="10363196" y="0"/>
            <a:ext cx="1828800" cy="1078169"/>
          </a:xfrm>
          <a:prstGeom prst="rect">
            <a:avLst/>
          </a:prstGeom>
          <a:noFill/>
          <a:ln cap="flat">
            <a:noFill/>
          </a:ln>
        </p:spPr>
      </p:pic>
      <p:pic>
        <p:nvPicPr>
          <p:cNvPr id="9" name="Picture 8"/>
          <p:cNvPicPr>
            <a:picLocks noChangeAspect="1"/>
          </p:cNvPicPr>
          <p:nvPr/>
        </p:nvPicPr>
        <p:blipFill rotWithShape="1">
          <a:blip r:embed="rId4"/>
          <a:srcRect l="4387" t="23396" r="64736" b="59449"/>
          <a:stretch/>
        </p:blipFill>
        <p:spPr>
          <a:xfrm>
            <a:off x="7030776" y="5300263"/>
            <a:ext cx="4984757" cy="1557736"/>
          </a:xfrm>
          <a:prstGeom prst="rect">
            <a:avLst/>
          </a:prstGeom>
        </p:spPr>
      </p:pic>
      <p:pic>
        <p:nvPicPr>
          <p:cNvPr id="11" name="Picture 10"/>
          <p:cNvPicPr>
            <a:picLocks noChangeAspect="1"/>
          </p:cNvPicPr>
          <p:nvPr/>
        </p:nvPicPr>
        <p:blipFill rotWithShape="1">
          <a:blip r:embed="rId5"/>
          <a:srcRect l="3772" t="43918" r="54516" b="26839"/>
          <a:stretch/>
        </p:blipFill>
        <p:spPr>
          <a:xfrm>
            <a:off x="128337" y="5347562"/>
            <a:ext cx="3255596" cy="1283899"/>
          </a:xfrm>
          <a:prstGeom prst="rect">
            <a:avLst/>
          </a:prstGeom>
        </p:spPr>
      </p:pic>
      <p:pic>
        <p:nvPicPr>
          <p:cNvPr id="4" name="Picture 3" descr="A battery with different colored objects&#10;&#10;Description automatically generated with medium confidence">
            <a:extLst>
              <a:ext uri="{FF2B5EF4-FFF2-40B4-BE49-F238E27FC236}">
                <a16:creationId xmlns:a16="http://schemas.microsoft.com/office/drawing/2014/main" id="{65D25D80-627F-EF62-C042-F7283F7DE001}"/>
              </a:ext>
            </a:extLst>
          </p:cNvPr>
          <p:cNvPicPr>
            <a:picLocks noChangeAspect="1"/>
          </p:cNvPicPr>
          <p:nvPr/>
        </p:nvPicPr>
        <p:blipFill>
          <a:blip r:embed="rId6"/>
          <a:stretch>
            <a:fillRect/>
          </a:stretch>
        </p:blipFill>
        <p:spPr>
          <a:xfrm>
            <a:off x="5996000" y="1387808"/>
            <a:ext cx="5281596" cy="3734698"/>
          </a:xfrm>
          <a:prstGeom prst="rect">
            <a:avLst/>
          </a:prstGeom>
        </p:spPr>
      </p:pic>
      <p:pic>
        <p:nvPicPr>
          <p:cNvPr id="6" name="Picture 5" descr="A diagram of a person's dress&#10;&#10;Description automatically generated">
            <a:extLst>
              <a:ext uri="{FF2B5EF4-FFF2-40B4-BE49-F238E27FC236}">
                <a16:creationId xmlns:a16="http://schemas.microsoft.com/office/drawing/2014/main" id="{61F146A8-621A-CFE0-E6C9-9414AF4B7333}"/>
              </a:ext>
            </a:extLst>
          </p:cNvPr>
          <p:cNvPicPr>
            <a:picLocks noChangeAspect="1"/>
          </p:cNvPicPr>
          <p:nvPr/>
        </p:nvPicPr>
        <p:blipFill>
          <a:blip r:embed="rId7"/>
          <a:stretch>
            <a:fillRect/>
          </a:stretch>
        </p:blipFill>
        <p:spPr>
          <a:xfrm>
            <a:off x="1000048" y="489114"/>
            <a:ext cx="2383885" cy="4696253"/>
          </a:xfrm>
          <a:prstGeom prst="rect">
            <a:avLst/>
          </a:prstGeom>
        </p:spPr>
      </p:pic>
    </p:spTree>
    <p:extLst>
      <p:ext uri="{BB962C8B-B14F-4D97-AF65-F5344CB8AC3E}">
        <p14:creationId xmlns:p14="http://schemas.microsoft.com/office/powerpoint/2010/main" val="3869668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5">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rochure with text and images&#10;&#10;Description automatically generated">
            <a:extLst>
              <a:ext uri="{FF2B5EF4-FFF2-40B4-BE49-F238E27FC236}">
                <a16:creationId xmlns:a16="http://schemas.microsoft.com/office/drawing/2014/main" id="{7E2E4ED3-9A14-FB9C-5382-80B10268E48E}"/>
              </a:ext>
            </a:extLst>
          </p:cNvPr>
          <p:cNvPicPr>
            <a:picLocks noChangeAspect="1"/>
          </p:cNvPicPr>
          <p:nvPr/>
        </p:nvPicPr>
        <p:blipFill>
          <a:blip r:embed="rId3"/>
          <a:stretch>
            <a:fillRect/>
          </a:stretch>
        </p:blipFill>
        <p:spPr>
          <a:xfrm>
            <a:off x="641180" y="1168463"/>
            <a:ext cx="6410084" cy="4535134"/>
          </a:xfrm>
          <a:prstGeom prst="rect">
            <a:avLst/>
          </a:prstGeom>
        </p:spPr>
      </p:pic>
      <p:sp>
        <p:nvSpPr>
          <p:cNvPr id="20" name="Rectangle 19">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a:srcRect l="4387" t="23396" r="64736" b="59449"/>
          <a:stretch/>
        </p:blipFill>
        <p:spPr>
          <a:xfrm>
            <a:off x="7695873" y="1278920"/>
            <a:ext cx="3854945" cy="1204746"/>
          </a:xfrm>
          <a:prstGeom prst="rect">
            <a:avLst/>
          </a:prstGeom>
        </p:spPr>
      </p:pic>
      <p:sp>
        <p:nvSpPr>
          <p:cNvPr id="22" name="Rectangle 21">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5"/>
          <a:srcRect l="3772" t="43918" r="54516" b="26839"/>
          <a:stretch/>
        </p:blipFill>
        <p:spPr>
          <a:xfrm>
            <a:off x="7695873" y="4223907"/>
            <a:ext cx="3854945" cy="1520204"/>
          </a:xfrm>
          <a:prstGeom prst="rect">
            <a:avLst/>
          </a:prstGeom>
        </p:spPr>
      </p:pic>
      <p:pic>
        <p:nvPicPr>
          <p:cNvPr id="3" name="Picture 4" descr="A picture containing diagram&#10;&#10;Description automatically generated">
            <a:extLst>
              <a:ext uri="{FF2B5EF4-FFF2-40B4-BE49-F238E27FC236}">
                <a16:creationId xmlns:a16="http://schemas.microsoft.com/office/drawing/2014/main" id="{2906DAAB-A3A5-A0EE-2096-190B77E7F7BF}"/>
              </a:ext>
            </a:extLst>
          </p:cNvPr>
          <p:cNvPicPr>
            <a:picLocks noChangeAspect="1"/>
          </p:cNvPicPr>
          <p:nvPr/>
        </p:nvPicPr>
        <p:blipFill>
          <a:blip r:embed="rId6"/>
          <a:srcRect l="75869" t="13034" r="1731" b="13907"/>
          <a:stretch>
            <a:fillRect/>
          </a:stretch>
        </p:blipFill>
        <p:spPr>
          <a:xfrm>
            <a:off x="10363196" y="0"/>
            <a:ext cx="1828800" cy="1078169"/>
          </a:xfrm>
          <a:prstGeom prst="rect">
            <a:avLst/>
          </a:prstGeom>
          <a:noFill/>
          <a:ln cap="flat">
            <a:noFill/>
          </a:ln>
        </p:spPr>
      </p:pic>
    </p:spTree>
    <p:extLst>
      <p:ext uri="{BB962C8B-B14F-4D97-AF65-F5344CB8AC3E}">
        <p14:creationId xmlns:p14="http://schemas.microsoft.com/office/powerpoint/2010/main" val="760005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1622</Words>
  <Application>Microsoft Office PowerPoint</Application>
  <PresentationFormat>Widescreen</PresentationFormat>
  <Paragraphs>106</Paragraphs>
  <Slides>10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Bahnschrift</vt:lpstr>
      <vt:lpstr>Calibri</vt:lpstr>
      <vt:lpstr>Calibri Light</vt:lpstr>
      <vt:lpstr>Segoe UI</vt:lpstr>
      <vt:lpstr>Office Theme</vt:lpstr>
      <vt:lpstr>PowerPoint Presentation</vt:lpstr>
      <vt:lpstr>Ways to mitigate climate crisis despair and inspire action</vt:lpstr>
      <vt:lpstr>PowerPoint Presentation</vt:lpstr>
      <vt:lpstr>PowerPoint Presentation</vt:lpstr>
      <vt:lpstr>PowerPoint Presentation</vt:lpstr>
      <vt:lpstr>PowerPoint Presentation</vt:lpstr>
      <vt:lpstr>Our People Our Planet Jigsaw lid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James</dc:creator>
  <cp:lastModifiedBy>Hilda Campbell</cp:lastModifiedBy>
  <cp:revision>23</cp:revision>
  <dcterms:created xsi:type="dcterms:W3CDTF">2022-01-17T12:29:28Z</dcterms:created>
  <dcterms:modified xsi:type="dcterms:W3CDTF">2023-08-31T10:37:06Z</dcterms:modified>
</cp:coreProperties>
</file>