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259" r:id="rId2"/>
    <p:sldId id="282" r:id="rId3"/>
    <p:sldId id="283" r:id="rId4"/>
    <p:sldId id="284" r:id="rId5"/>
    <p:sldId id="285" r:id="rId6"/>
    <p:sldId id="409" r:id="rId7"/>
    <p:sldId id="410" r:id="rId8"/>
    <p:sldId id="436" r:id="rId9"/>
    <p:sldId id="411" r:id="rId10"/>
    <p:sldId id="412" r:id="rId11"/>
    <p:sldId id="413" r:id="rId12"/>
    <p:sldId id="414" r:id="rId13"/>
    <p:sldId id="437" r:id="rId14"/>
    <p:sldId id="415" r:id="rId15"/>
    <p:sldId id="438" r:id="rId16"/>
    <p:sldId id="439" r:id="rId17"/>
    <p:sldId id="440" r:id="rId18"/>
    <p:sldId id="441" r:id="rId19"/>
    <p:sldId id="442" r:id="rId20"/>
    <p:sldId id="377" r:id="rId21"/>
    <p:sldId id="431" r:id="rId22"/>
    <p:sldId id="428" r:id="rId23"/>
    <p:sldId id="273" r:id="rId24"/>
    <p:sldId id="419" r:id="rId25"/>
    <p:sldId id="443" r:id="rId26"/>
    <p:sldId id="444" r:id="rId27"/>
    <p:sldId id="445" r:id="rId28"/>
    <p:sldId id="446" r:id="rId29"/>
    <p:sldId id="447" r:id="rId30"/>
    <p:sldId id="448" r:id="rId31"/>
    <p:sldId id="449" r:id="rId32"/>
    <p:sldId id="450" r:id="rId33"/>
    <p:sldId id="321" r:id="rId34"/>
    <p:sldId id="432" r:id="rId35"/>
    <p:sldId id="454" r:id="rId36"/>
    <p:sldId id="420" r:id="rId37"/>
    <p:sldId id="429" r:id="rId38"/>
    <p:sldId id="424" r:id="rId39"/>
    <p:sldId id="451" r:id="rId40"/>
    <p:sldId id="452" r:id="rId41"/>
    <p:sldId id="453" r:id="rId42"/>
    <p:sldId id="433" r:id="rId43"/>
    <p:sldId id="364" r:id="rId44"/>
    <p:sldId id="372" r:id="rId45"/>
    <p:sldId id="371" r:id="rId46"/>
    <p:sldId id="373" r:id="rId47"/>
    <p:sldId id="374" r:id="rId48"/>
    <p:sldId id="375" r:id="rId49"/>
    <p:sldId id="376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9" r:id="rId61"/>
    <p:sldId id="390" r:id="rId62"/>
    <p:sldId id="391" r:id="rId63"/>
    <p:sldId id="392" r:id="rId64"/>
    <p:sldId id="393" r:id="rId65"/>
    <p:sldId id="394" r:id="rId66"/>
    <p:sldId id="395" r:id="rId67"/>
    <p:sldId id="396" r:id="rId68"/>
    <p:sldId id="397" r:id="rId69"/>
    <p:sldId id="398" r:id="rId70"/>
    <p:sldId id="399" r:id="rId71"/>
    <p:sldId id="434" r:id="rId72"/>
    <p:sldId id="435" r:id="rId73"/>
    <p:sldId id="400" r:id="rId74"/>
    <p:sldId id="401" r:id="rId75"/>
    <p:sldId id="404" r:id="rId76"/>
    <p:sldId id="405" r:id="rId77"/>
    <p:sldId id="276" r:id="rId78"/>
    <p:sldId id="302" r:id="rId79"/>
    <p:sldId id="355" r:id="rId80"/>
    <p:sldId id="352" r:id="rId81"/>
    <p:sldId id="353" r:id="rId82"/>
    <p:sldId id="354" r:id="rId8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-114" y="-3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microsoft.com/office/2015/10/relationships/revisionInfo" Target="revisionInfo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C414A-050F-40D1-A327-623EE140FCBF}" type="datetimeFigureOut">
              <a:rPr lang="en-AU" smtClean="0"/>
              <a:pPr/>
              <a:t>16/10/2017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8CDF2-CCAD-43E2-B113-B65BC4DF99B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3930348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E4AFA-880A-4FB4-9858-450718AB93CB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2AA8F-7B27-4F93-97C6-6EC1BA7E7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56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726351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7123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5060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6599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496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7766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7245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8152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8930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0864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9208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745434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8472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4808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7381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0339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5818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6548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4506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9274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32190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4222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2104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64212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4922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587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05274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0590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571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6101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9986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5969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5374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8B18D-78DE-FE47-B9E3-A85F2B1D0EB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613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1C1C-98D2-4676-9DB2-3C36241C488F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2413-F53E-488A-B76B-9FECA0CE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6399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1C1C-98D2-4676-9DB2-3C36241C488F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2413-F53E-488A-B76B-9FECA0CE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7608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1C1C-98D2-4676-9DB2-3C36241C488F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2413-F53E-488A-B76B-9FECA0CE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5969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1269" y="185720"/>
            <a:ext cx="11700387" cy="1256344"/>
          </a:xfrm>
          <a:prstGeom prst="rect">
            <a:avLst/>
          </a:prstGeom>
          <a:solidFill>
            <a:srgbClr val="D6D2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MQU_MAS_HOR_RGB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189" y="403358"/>
            <a:ext cx="2127891" cy="6372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AU"/>
              <a:t>OFFICE  I  FACULTY  I  DEPARTMENT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54731" y="2863021"/>
            <a:ext cx="10727669" cy="608315"/>
          </a:xfrm>
        </p:spPr>
        <p:txBody>
          <a:bodyPr>
            <a:normAutofit/>
          </a:bodyPr>
          <a:lstStyle>
            <a:lvl1pPr algn="l">
              <a:defRPr sz="4267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Section title</a:t>
            </a:r>
            <a:endParaRPr lang="en-US" dirty="0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855137" y="3477758"/>
            <a:ext cx="10732105" cy="459241"/>
          </a:xfrm>
        </p:spPr>
        <p:txBody>
          <a:bodyPr wrap="none">
            <a:noAutofit/>
          </a:bodyPr>
          <a:lstStyle>
            <a:lvl1pPr marL="0" indent="0">
              <a:buNone/>
              <a:defRPr sz="24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305608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1269" y="185720"/>
            <a:ext cx="11700387" cy="1256344"/>
          </a:xfrm>
          <a:prstGeom prst="rect">
            <a:avLst/>
          </a:prstGeom>
          <a:solidFill>
            <a:srgbClr val="D6D2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MQU_MAS_HOR_RGB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189" y="403358"/>
            <a:ext cx="2127891" cy="6372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5987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1904" y="181431"/>
            <a:ext cx="11696096" cy="6504215"/>
          </a:xfrm>
          <a:prstGeom prst="rect">
            <a:avLst/>
          </a:prstGeom>
          <a:solidFill>
            <a:srgbClr val="D6D2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09599" y="2170269"/>
            <a:ext cx="10118877" cy="639763"/>
          </a:xfrm>
          <a:prstGeom prst="rect">
            <a:avLst/>
          </a:prstGeom>
          <a:ln>
            <a:noFill/>
          </a:ln>
        </p:spPr>
        <p:txBody>
          <a:bodyPr wrap="none" anchor="t" anchorCtr="0">
            <a:noAutofit/>
          </a:bodyPr>
          <a:lstStyle>
            <a:lvl1pPr marL="0" indent="0" algn="l">
              <a:buNone/>
              <a:defRPr sz="2400" b="0">
                <a:solidFill>
                  <a:srgbClr val="6D0020"/>
                </a:solidFill>
                <a:latin typeface="Arial"/>
                <a:cs typeface="Arial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AU" dirty="0"/>
              <a:t>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51215"/>
            <a:ext cx="10139036" cy="653143"/>
          </a:xfrm>
        </p:spPr>
        <p:txBody>
          <a:bodyPr>
            <a:noAutofit/>
          </a:bodyPr>
          <a:lstStyle>
            <a:lvl1pPr algn="l">
              <a:defRPr sz="4267" b="1">
                <a:latin typeface="Arial"/>
                <a:cs typeface="Arial"/>
              </a:defRPr>
            </a:lvl1pPr>
          </a:lstStyle>
          <a:p>
            <a:r>
              <a:rPr lang="en-AU" dirty="0"/>
              <a:t>Cover title</a:t>
            </a:r>
            <a:endParaRPr lang="en-US" dirty="0"/>
          </a:p>
        </p:txBody>
      </p:sp>
      <p:pic>
        <p:nvPicPr>
          <p:cNvPr id="6" name="Picture 5" descr="MQU_MAS_HOR_RGB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189" y="403358"/>
            <a:ext cx="2127891" cy="6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0353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AU" dirty="0">
                <a:solidFill>
                  <a:srgbClr val="000000">
                    <a:tint val="75000"/>
                  </a:srgbClr>
                </a:solidFill>
              </a:rPr>
              <a:t>OFFICE  I  FACULTY  I  DEPARTMENT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1903" y="194129"/>
            <a:ext cx="11708191" cy="6489095"/>
          </a:xfrm>
          <a:prstGeom prst="rect">
            <a:avLst/>
          </a:prstGeom>
          <a:solidFill>
            <a:srgbClr val="D6D2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433883"/>
            <a:ext cx="10972800" cy="631448"/>
          </a:xfrm>
        </p:spPr>
        <p:txBody>
          <a:bodyPr>
            <a:normAutofit/>
          </a:bodyPr>
          <a:lstStyle>
            <a:lvl1pPr algn="l">
              <a:defRPr sz="3200" b="1" baseline="0">
                <a:latin typeface="Arial"/>
                <a:cs typeface="Arial"/>
              </a:defRPr>
            </a:lvl1pPr>
          </a:lstStyle>
          <a:p>
            <a:r>
              <a:rPr lang="en-AU" noProof="0" dirty="0"/>
              <a:t>Basic template pages</a:t>
            </a:r>
          </a:p>
        </p:txBody>
      </p:sp>
      <p:pic>
        <p:nvPicPr>
          <p:cNvPr id="8" name="Picture 7" descr="MQU_MAS_HOR_RGB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189" y="446317"/>
            <a:ext cx="2127891" cy="47796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09600" y="2387600"/>
            <a:ext cx="10989733" cy="673100"/>
          </a:xfrm>
          <a:prstGeom prst="rect">
            <a:avLst/>
          </a:prstGeom>
        </p:spPr>
        <p:txBody>
          <a:bodyPr vert="horz" wrap="square" lIns="91440" tIns="45720" rIns="91440" bIns="45720" numCol="3" spcCol="180000" rtlCol="0">
            <a:normAutofit/>
          </a:bodyPr>
          <a:lstStyle/>
          <a:p>
            <a:pPr>
              <a:spcAft>
                <a:spcPts val="300"/>
              </a:spcAft>
            </a:pPr>
            <a:endParaRPr lang="en-AU" sz="1800" dirty="0">
              <a:solidFill>
                <a:srgbClr val="000000"/>
              </a:solidFill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718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612829" y="2032000"/>
            <a:ext cx="8507963" cy="4124476"/>
          </a:xfrm>
        </p:spPr>
        <p:txBody>
          <a:bodyPr wrap="none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13429" y="846673"/>
            <a:ext cx="8530571" cy="532191"/>
          </a:xfrm>
        </p:spPr>
        <p:txBody>
          <a:bodyPr wrap="none">
            <a:normAutofit/>
          </a:bodyPr>
          <a:lstStyle>
            <a:lvl1pPr>
              <a:defRPr sz="1800"/>
            </a:lvl1pPr>
          </a:lstStyle>
          <a:p>
            <a:pPr lvl="0"/>
            <a:r>
              <a:rPr lang="en-AU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xmlns="" val="3436688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13429" y="846673"/>
            <a:ext cx="8530571" cy="532191"/>
          </a:xfrm>
        </p:spPr>
        <p:txBody>
          <a:bodyPr wrap="none">
            <a:normAutofit/>
          </a:bodyPr>
          <a:lstStyle>
            <a:lvl1pPr>
              <a:defRPr sz="1800"/>
            </a:lvl1pPr>
          </a:lstStyle>
          <a:p>
            <a:pPr lvl="0"/>
            <a:r>
              <a:rPr lang="en-AU" dirty="0"/>
              <a:t>SUBHEAD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0" hasCustomPrompt="1"/>
          </p:nvPr>
        </p:nvSpPr>
        <p:spPr>
          <a:xfrm>
            <a:off x="613835" y="2388810"/>
            <a:ext cx="8581229" cy="3646230"/>
          </a:xfrm>
        </p:spPr>
        <p:txBody>
          <a:bodyPr wrap="none"/>
          <a:lstStyle>
            <a:lvl3pPr>
              <a:lnSpc>
                <a:spcPts val="1300"/>
              </a:lnSpc>
              <a:defRPr>
                <a:solidFill>
                  <a:srgbClr val="800000"/>
                </a:solidFill>
              </a:defRPr>
            </a:lvl3pPr>
            <a:lvl4pPr>
              <a:lnSpc>
                <a:spcPts val="1300"/>
              </a:lnSpc>
              <a:defRPr sz="1400"/>
            </a:lvl4pPr>
            <a:lvl5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5pPr>
          </a:lstStyle>
          <a:p>
            <a:pPr lvl="2"/>
            <a:r>
              <a:rPr lang="en-AU" dirty="0"/>
              <a:t>Third level</a:t>
            </a:r>
          </a:p>
          <a:p>
            <a:pPr lvl="4"/>
            <a:r>
              <a:rPr lang="en-AU" dirty="0" err="1"/>
              <a:t>Lorum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dolores</a:t>
            </a:r>
            <a:r>
              <a:rPr lang="en-AU" dirty="0"/>
              <a:t> </a:t>
            </a:r>
            <a:r>
              <a:rPr lang="en-AU" dirty="0" err="1"/>
              <a:t>melior</a:t>
            </a:r>
            <a:r>
              <a:rPr lang="en-AU" dirty="0"/>
              <a:t> non </a:t>
            </a:r>
            <a:r>
              <a:rPr lang="en-AU" dirty="0" err="1"/>
              <a:t>tutte</a:t>
            </a:r>
            <a:r>
              <a:rPr lang="en-AU" dirty="0"/>
              <a:t> san </a:t>
            </a:r>
            <a:r>
              <a:rPr lang="en-AU" dirty="0" err="1"/>
              <a:t>toror</a:t>
            </a:r>
            <a:r>
              <a:rPr lang="en-AU" dirty="0"/>
              <a:t> velum anon </a:t>
            </a:r>
            <a:br>
              <a:rPr lang="en-AU" dirty="0"/>
            </a:b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belici</a:t>
            </a:r>
            <a:r>
              <a:rPr lang="en-AU" dirty="0"/>
              <a:t> </a:t>
            </a:r>
            <a:r>
              <a:rPr lang="en-AU" dirty="0" err="1"/>
              <a:t>doro</a:t>
            </a:r>
            <a:r>
              <a:rPr lang="en-AU" dirty="0"/>
              <a:t> </a:t>
            </a:r>
            <a:r>
              <a:rPr lang="en-AU" dirty="0" err="1"/>
              <a:t>ano</a:t>
            </a:r>
            <a:r>
              <a:rPr lang="en-AU" dirty="0"/>
              <a:t> </a:t>
            </a:r>
            <a:r>
              <a:rPr lang="en-AU" dirty="0" err="1"/>
              <a:t>astro</a:t>
            </a:r>
            <a:r>
              <a:rPr lang="en-AU" dirty="0"/>
              <a:t> </a:t>
            </a:r>
            <a:r>
              <a:rPr lang="en-AU" dirty="0" err="1"/>
              <a:t>il</a:t>
            </a:r>
            <a:r>
              <a:rPr lang="en-AU" dirty="0"/>
              <a:t> </a:t>
            </a:r>
            <a:r>
              <a:rPr lang="en-AU" dirty="0" err="1"/>
              <a:t>tores</a:t>
            </a:r>
            <a:r>
              <a:rPr lang="en-AU" dirty="0"/>
              <a:t> </a:t>
            </a:r>
            <a:r>
              <a:rPr lang="en-AU" dirty="0" err="1"/>
              <a:t>adde</a:t>
            </a:r>
            <a:r>
              <a:rPr lang="en-AU" dirty="0"/>
              <a:t>  </a:t>
            </a:r>
            <a:r>
              <a:rPr lang="en-AU" dirty="0" err="1"/>
              <a:t>eildolores</a:t>
            </a:r>
            <a:r>
              <a:rPr lang="en-AU" dirty="0"/>
              <a:t> </a:t>
            </a:r>
            <a:r>
              <a:rPr lang="en-AU" dirty="0" err="1"/>
              <a:t>melior</a:t>
            </a:r>
            <a:r>
              <a:rPr lang="en-AU" dirty="0"/>
              <a:t> non </a:t>
            </a:r>
            <a:br>
              <a:rPr lang="en-AU" dirty="0"/>
            </a:br>
            <a:r>
              <a:rPr lang="en-AU" dirty="0" err="1"/>
              <a:t>tutte</a:t>
            </a:r>
            <a:r>
              <a:rPr lang="en-AU" dirty="0"/>
              <a:t> san </a:t>
            </a:r>
            <a:r>
              <a:rPr lang="en-AU" dirty="0" err="1"/>
              <a:t>toror</a:t>
            </a:r>
            <a:r>
              <a:rPr lang="en-AU" dirty="0"/>
              <a:t> velum anon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belici</a:t>
            </a:r>
            <a:r>
              <a:rPr lang="en-AU" dirty="0"/>
              <a:t> </a:t>
            </a:r>
            <a:r>
              <a:rPr lang="en-AU" dirty="0" err="1"/>
              <a:t>doro</a:t>
            </a:r>
            <a:r>
              <a:rPr lang="en-AU" dirty="0"/>
              <a:t> </a:t>
            </a:r>
            <a:r>
              <a:rPr lang="en-AU" dirty="0" err="1"/>
              <a:t>ano</a:t>
            </a:r>
            <a:r>
              <a:rPr lang="en-AU" dirty="0"/>
              <a:t> </a:t>
            </a:r>
            <a:r>
              <a:rPr lang="en-AU" dirty="0" err="1"/>
              <a:t>astro</a:t>
            </a:r>
            <a:r>
              <a:rPr lang="en-AU" dirty="0"/>
              <a:t> </a:t>
            </a:r>
            <a:r>
              <a:rPr lang="en-AU" dirty="0" err="1"/>
              <a:t>il</a:t>
            </a:r>
            <a:r>
              <a:rPr lang="en-AU" dirty="0"/>
              <a:t> </a:t>
            </a:r>
            <a:r>
              <a:rPr lang="en-AU" dirty="0" err="1"/>
              <a:t>tores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 err="1"/>
              <a:t>adde</a:t>
            </a:r>
            <a:r>
              <a:rPr lang="en-AU" dirty="0"/>
              <a:t> a </a:t>
            </a:r>
            <a:r>
              <a:rPr lang="en-AU" dirty="0" err="1"/>
              <a:t>eil</a:t>
            </a:r>
            <a:r>
              <a:rPr lang="en-AU" dirty="0"/>
              <a:t> </a:t>
            </a:r>
            <a:r>
              <a:rPr lang="en-AU" dirty="0" err="1"/>
              <a:t>dolores</a:t>
            </a:r>
            <a:r>
              <a:rPr lang="en-AU" dirty="0"/>
              <a:t> </a:t>
            </a:r>
            <a:r>
              <a:rPr lang="en-AU" dirty="0" err="1"/>
              <a:t>melior</a:t>
            </a:r>
            <a:r>
              <a:rPr lang="en-AU" dirty="0"/>
              <a:t> non </a:t>
            </a:r>
            <a:r>
              <a:rPr lang="en-AU" dirty="0" err="1"/>
              <a:t>tutte</a:t>
            </a:r>
            <a:r>
              <a:rPr lang="en-AU" dirty="0"/>
              <a:t> san </a:t>
            </a:r>
            <a:r>
              <a:rPr lang="en-AU" dirty="0" err="1"/>
              <a:t>toror</a:t>
            </a:r>
            <a:r>
              <a:rPr lang="en-AU" dirty="0"/>
              <a:t> velum anon </a:t>
            </a:r>
            <a:r>
              <a:rPr lang="en-AU" dirty="0" err="1"/>
              <a:t>vel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 err="1"/>
              <a:t>belici</a:t>
            </a:r>
            <a:r>
              <a:rPr lang="en-AU" dirty="0"/>
              <a:t> </a:t>
            </a:r>
            <a:r>
              <a:rPr lang="en-AU" dirty="0" err="1"/>
              <a:t>doro</a:t>
            </a:r>
            <a:r>
              <a:rPr lang="en-AU" dirty="0"/>
              <a:t> </a:t>
            </a:r>
            <a:r>
              <a:rPr lang="en-AU" dirty="0" err="1"/>
              <a:t>ano</a:t>
            </a:r>
            <a:r>
              <a:rPr lang="en-AU" dirty="0"/>
              <a:t> </a:t>
            </a:r>
            <a:r>
              <a:rPr lang="en-AU" dirty="0" err="1"/>
              <a:t>astro</a:t>
            </a:r>
            <a:r>
              <a:rPr lang="en-AU" dirty="0"/>
              <a:t> </a:t>
            </a:r>
            <a:r>
              <a:rPr lang="en-AU" dirty="0" err="1"/>
              <a:t>il</a:t>
            </a:r>
            <a:r>
              <a:rPr lang="en-AU" dirty="0"/>
              <a:t> </a:t>
            </a:r>
            <a:r>
              <a:rPr lang="en-AU" dirty="0" err="1"/>
              <a:t>tores</a:t>
            </a:r>
            <a:r>
              <a:rPr lang="en-AU" dirty="0"/>
              <a:t> </a:t>
            </a:r>
            <a:r>
              <a:rPr lang="en-AU" dirty="0" err="1"/>
              <a:t>adde</a:t>
            </a:r>
            <a:r>
              <a:rPr lang="en-AU" dirty="0"/>
              <a:t> a </a:t>
            </a:r>
            <a:r>
              <a:rPr lang="en-AU" dirty="0" err="1"/>
              <a:t>eil</a:t>
            </a:r>
            <a:r>
              <a:rPr lang="en-AU" dirty="0"/>
              <a:t>.</a:t>
            </a:r>
          </a:p>
          <a:p>
            <a:pPr lvl="4"/>
            <a:endParaRPr lang="en-AU" dirty="0"/>
          </a:p>
          <a:p>
            <a:pPr marL="0" marR="0" lvl="4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err="1"/>
              <a:t>Lorum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dolores</a:t>
            </a:r>
            <a:r>
              <a:rPr lang="en-AU" dirty="0"/>
              <a:t> </a:t>
            </a:r>
            <a:r>
              <a:rPr lang="en-AU" dirty="0" err="1"/>
              <a:t>melior</a:t>
            </a:r>
            <a:r>
              <a:rPr lang="en-AU" dirty="0"/>
              <a:t> non </a:t>
            </a:r>
            <a:r>
              <a:rPr lang="en-AU" dirty="0" err="1"/>
              <a:t>tutte</a:t>
            </a:r>
            <a:r>
              <a:rPr lang="en-AU" dirty="0"/>
              <a:t> san </a:t>
            </a:r>
            <a:r>
              <a:rPr lang="en-AU" dirty="0" err="1"/>
              <a:t>toror</a:t>
            </a:r>
            <a:r>
              <a:rPr lang="en-AU" dirty="0"/>
              <a:t> velum anon </a:t>
            </a:r>
            <a:br>
              <a:rPr lang="en-AU" dirty="0"/>
            </a:b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belici</a:t>
            </a:r>
            <a:r>
              <a:rPr lang="en-AU" dirty="0"/>
              <a:t> </a:t>
            </a:r>
            <a:r>
              <a:rPr lang="en-AU" dirty="0" err="1"/>
              <a:t>doro</a:t>
            </a:r>
            <a:r>
              <a:rPr lang="en-AU" dirty="0"/>
              <a:t> </a:t>
            </a:r>
            <a:r>
              <a:rPr lang="en-AU" dirty="0" err="1"/>
              <a:t>ano</a:t>
            </a:r>
            <a:r>
              <a:rPr lang="en-AU" dirty="0"/>
              <a:t> </a:t>
            </a:r>
            <a:r>
              <a:rPr lang="en-AU" dirty="0" err="1"/>
              <a:t>astro</a:t>
            </a:r>
            <a:r>
              <a:rPr lang="en-AU" dirty="0"/>
              <a:t> </a:t>
            </a:r>
            <a:r>
              <a:rPr lang="en-AU" dirty="0" err="1"/>
              <a:t>il</a:t>
            </a:r>
            <a:r>
              <a:rPr lang="en-AU" dirty="0"/>
              <a:t> </a:t>
            </a:r>
            <a:r>
              <a:rPr lang="en-AU" dirty="0" err="1"/>
              <a:t>tores</a:t>
            </a:r>
            <a:r>
              <a:rPr lang="en-AU" dirty="0"/>
              <a:t> </a:t>
            </a:r>
            <a:r>
              <a:rPr lang="en-AU" dirty="0" err="1"/>
              <a:t>adde</a:t>
            </a:r>
            <a:r>
              <a:rPr lang="en-AU" dirty="0"/>
              <a:t>  </a:t>
            </a:r>
            <a:r>
              <a:rPr lang="en-AU" dirty="0" err="1"/>
              <a:t>eildolores</a:t>
            </a:r>
            <a:r>
              <a:rPr lang="en-AU" dirty="0"/>
              <a:t> </a:t>
            </a:r>
            <a:r>
              <a:rPr lang="en-AU" dirty="0" err="1"/>
              <a:t>melior</a:t>
            </a:r>
            <a:r>
              <a:rPr lang="en-AU" dirty="0"/>
              <a:t> non </a:t>
            </a:r>
            <a:br>
              <a:rPr lang="en-AU" dirty="0"/>
            </a:br>
            <a:r>
              <a:rPr lang="en-AU" dirty="0" err="1"/>
              <a:t>tutte</a:t>
            </a:r>
            <a:r>
              <a:rPr lang="en-AU" dirty="0"/>
              <a:t> san </a:t>
            </a:r>
            <a:r>
              <a:rPr lang="en-AU" dirty="0" err="1"/>
              <a:t>toror</a:t>
            </a:r>
            <a:r>
              <a:rPr lang="en-AU" dirty="0"/>
              <a:t> velum anon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belici</a:t>
            </a:r>
            <a:r>
              <a:rPr lang="en-AU" dirty="0"/>
              <a:t> </a:t>
            </a:r>
            <a:r>
              <a:rPr lang="en-AU" dirty="0" err="1"/>
              <a:t>doro</a:t>
            </a:r>
            <a:r>
              <a:rPr lang="en-AU" dirty="0"/>
              <a:t> </a:t>
            </a:r>
            <a:r>
              <a:rPr lang="en-AU" dirty="0" err="1"/>
              <a:t>ano</a:t>
            </a:r>
            <a:r>
              <a:rPr lang="en-AU" dirty="0"/>
              <a:t> </a:t>
            </a:r>
            <a:r>
              <a:rPr lang="en-AU" dirty="0" err="1"/>
              <a:t>astro</a:t>
            </a:r>
            <a:r>
              <a:rPr lang="en-AU" dirty="0"/>
              <a:t> </a:t>
            </a:r>
            <a:r>
              <a:rPr lang="en-AU" dirty="0" err="1"/>
              <a:t>il</a:t>
            </a:r>
            <a:r>
              <a:rPr lang="en-AU" dirty="0"/>
              <a:t> </a:t>
            </a:r>
            <a:r>
              <a:rPr lang="en-AU" dirty="0" err="1"/>
              <a:t>tores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 err="1"/>
              <a:t>adde</a:t>
            </a:r>
            <a:r>
              <a:rPr lang="en-AU" dirty="0"/>
              <a:t> a </a:t>
            </a:r>
            <a:r>
              <a:rPr lang="en-AU" dirty="0" err="1"/>
              <a:t>eil</a:t>
            </a:r>
            <a:r>
              <a:rPr lang="en-AU" dirty="0"/>
              <a:t> </a:t>
            </a:r>
            <a:r>
              <a:rPr lang="en-AU" dirty="0" err="1"/>
              <a:t>dolores</a:t>
            </a:r>
            <a:r>
              <a:rPr lang="en-AU" dirty="0"/>
              <a:t> </a:t>
            </a:r>
            <a:r>
              <a:rPr lang="en-AU" dirty="0" err="1"/>
              <a:t>melior</a:t>
            </a:r>
            <a:r>
              <a:rPr lang="en-AU" dirty="0"/>
              <a:t> non </a:t>
            </a:r>
            <a:r>
              <a:rPr lang="en-AU" dirty="0" err="1"/>
              <a:t>tutte</a:t>
            </a:r>
            <a:r>
              <a:rPr lang="en-AU" dirty="0"/>
              <a:t> san </a:t>
            </a:r>
            <a:r>
              <a:rPr lang="en-AU" dirty="0" err="1"/>
              <a:t>toror</a:t>
            </a:r>
            <a:r>
              <a:rPr lang="en-AU" dirty="0"/>
              <a:t> velum anon </a:t>
            </a:r>
            <a:r>
              <a:rPr lang="en-AU" dirty="0" err="1"/>
              <a:t>vel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 err="1"/>
              <a:t>belici</a:t>
            </a:r>
            <a:r>
              <a:rPr lang="en-AU" dirty="0"/>
              <a:t> </a:t>
            </a:r>
            <a:r>
              <a:rPr lang="en-AU" dirty="0" err="1"/>
              <a:t>doro</a:t>
            </a:r>
            <a:r>
              <a:rPr lang="en-AU" dirty="0"/>
              <a:t> </a:t>
            </a:r>
            <a:r>
              <a:rPr lang="en-AU" dirty="0" err="1"/>
              <a:t>ano</a:t>
            </a:r>
            <a:r>
              <a:rPr lang="en-AU" dirty="0"/>
              <a:t> </a:t>
            </a:r>
            <a:r>
              <a:rPr lang="en-AU" dirty="0" err="1"/>
              <a:t>astro</a:t>
            </a:r>
            <a:r>
              <a:rPr lang="en-AU" dirty="0"/>
              <a:t> </a:t>
            </a:r>
            <a:r>
              <a:rPr lang="en-AU" dirty="0" err="1"/>
              <a:t>il</a:t>
            </a:r>
            <a:r>
              <a:rPr lang="en-AU" dirty="0"/>
              <a:t> </a:t>
            </a:r>
            <a:r>
              <a:rPr lang="en-AU" dirty="0" err="1"/>
              <a:t>tores</a:t>
            </a:r>
            <a:r>
              <a:rPr lang="en-AU" dirty="0"/>
              <a:t> </a:t>
            </a:r>
            <a:r>
              <a:rPr lang="en-AU" dirty="0" err="1"/>
              <a:t>adde</a:t>
            </a:r>
            <a:r>
              <a:rPr lang="en-AU" dirty="0"/>
              <a:t> a </a:t>
            </a:r>
            <a:r>
              <a:rPr lang="en-AU" dirty="0" err="1"/>
              <a:t>eil</a:t>
            </a:r>
            <a:r>
              <a:rPr lang="en-AU" dirty="0"/>
              <a:t>.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1"/>
          </p:nvPr>
        </p:nvSpPr>
        <p:spPr>
          <a:xfrm>
            <a:off x="9757838" y="2382012"/>
            <a:ext cx="1570567" cy="1179513"/>
          </a:xfrm>
        </p:spPr>
        <p:txBody>
          <a:bodyPr/>
          <a:lstStyle/>
          <a:p>
            <a:r>
              <a:rPr lang="en-AU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8134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QU_MAS_HOR_RGB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189" y="403358"/>
            <a:ext cx="2127891" cy="6372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63D112-7C89-384D-B4FC-664FC949D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AU"/>
              <a:t>OFFICE  I  FACULTY  I  DEPARTMENT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54731" y="2863021"/>
            <a:ext cx="10727669" cy="608315"/>
          </a:xfrm>
        </p:spPr>
        <p:txBody>
          <a:bodyPr>
            <a:normAutofit/>
          </a:bodyPr>
          <a:lstStyle>
            <a:lvl1pPr algn="l">
              <a:defRPr sz="4267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Section title</a:t>
            </a:r>
            <a:endParaRPr lang="en-US" dirty="0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855137" y="3477758"/>
            <a:ext cx="10732105" cy="459241"/>
          </a:xfrm>
        </p:spPr>
        <p:txBody>
          <a:bodyPr wrap="none">
            <a:noAutofit/>
          </a:bodyPr>
          <a:lstStyle>
            <a:lvl1pPr marL="0" indent="0">
              <a:buNone/>
              <a:defRPr sz="24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399126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1C1C-98D2-4676-9DB2-3C36241C488F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2413-F53E-488A-B76B-9FECA0CE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326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1C1C-98D2-4676-9DB2-3C36241C488F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2413-F53E-488A-B76B-9FECA0CE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389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1C1C-98D2-4676-9DB2-3C36241C488F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2413-F53E-488A-B76B-9FECA0CE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739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1C1C-98D2-4676-9DB2-3C36241C488F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2413-F53E-488A-B76B-9FECA0CE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552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1C1C-98D2-4676-9DB2-3C36241C488F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2413-F53E-488A-B76B-9FECA0CE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264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1C1C-98D2-4676-9DB2-3C36241C488F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2413-F53E-488A-B76B-9FECA0CE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660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1C1C-98D2-4676-9DB2-3C36241C488F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2413-F53E-488A-B76B-9FECA0CE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14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1C1C-98D2-4676-9DB2-3C36241C488F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2413-F53E-488A-B76B-9FECA0CE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035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F1C1C-98D2-4676-9DB2-3C36241C488F}" type="datetimeFigureOut">
              <a:rPr lang="en-US" smtClean="0"/>
              <a:pPr/>
              <a:t>16-Oct-17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C2413-F53E-488A-B76B-9FECA0CE1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964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61" r:id="rId14"/>
    <p:sldLayoutId id="2147483662" r:id="rId15"/>
    <p:sldLayoutId id="2147483663" r:id="rId16"/>
    <p:sldLayoutId id="2147483665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hi.mq.edu.a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48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5.png"/><Relationship Id="rId4" Type="http://schemas.openxmlformats.org/officeDocument/2006/relationships/image" Target="../media/image49.jpeg"/><Relationship Id="rId9" Type="http://schemas.openxmlformats.org/officeDocument/2006/relationships/image" Target="../media/image8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mailto:jeffrey.braithwaite@mq.edu.au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hyperlink" Target="https://jeffrey-braithwaite.squarespace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950"/>
          <a:stretch/>
        </p:blipFill>
        <p:spPr>
          <a:xfrm>
            <a:off x="5682076" y="3069168"/>
            <a:ext cx="6257376" cy="3609600"/>
          </a:xfrm>
          <a:prstGeom prst="rect">
            <a:avLst/>
          </a:prstGeom>
        </p:spPr>
      </p:pic>
      <p:pic>
        <p:nvPicPr>
          <p:cNvPr id="7" name="Picture 6" descr="MAC21_190.5x254_PowerPoint_Images_Cov v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27175"/>
          <a:stretch/>
        </p:blipFill>
        <p:spPr>
          <a:xfrm>
            <a:off x="0" y="2819568"/>
            <a:ext cx="8331200" cy="38592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36941" y="1218986"/>
            <a:ext cx="11702511" cy="1273141"/>
          </a:xfrm>
        </p:spPr>
        <p:txBody>
          <a:bodyPr/>
          <a:lstStyle/>
          <a:p>
            <a:pPr algn="ctr"/>
            <a:r>
              <a:rPr lang="en-AU" dirty="0"/>
              <a:t>Patient safety: new issues, ideas and innovations</a:t>
            </a:r>
            <a:endParaRPr lang="en-AU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331141" y="3321564"/>
            <a:ext cx="5076431" cy="3048133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457189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D6D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Jeffrey Braithwaite, </a:t>
            </a:r>
            <a:r>
              <a:rPr lang="en-AU" sz="1400" b="1" dirty="0">
                <a:solidFill>
                  <a:srgbClr val="D6D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PhD, </a:t>
            </a:r>
          </a:p>
          <a:p>
            <a:pPr indent="-457189">
              <a:spcBef>
                <a:spcPct val="20000"/>
              </a:spcBef>
              <a:defRPr/>
            </a:pPr>
            <a:r>
              <a:rPr lang="en-AU" sz="1400" b="1" dirty="0">
                <a:solidFill>
                  <a:srgbClr val="D6D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FAIM, FCHSM, FFPHRCP, </a:t>
            </a:r>
            <a:r>
              <a:rPr lang="en-AU" sz="1400" b="1" dirty="0" err="1">
                <a:solidFill>
                  <a:srgbClr val="D6D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FAcSS</a:t>
            </a:r>
            <a:r>
              <a:rPr lang="en-AU" sz="1400" b="1" dirty="0">
                <a:solidFill>
                  <a:srgbClr val="D6D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Hon FRACMA</a:t>
            </a:r>
            <a:endParaRPr lang="en-US" sz="1400" b="1" dirty="0">
              <a:solidFill>
                <a:srgbClr val="D6D2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189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D6D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and Director</a:t>
            </a:r>
          </a:p>
          <a:p>
            <a:pPr indent="-457189">
              <a:spcBef>
                <a:spcPct val="20000"/>
              </a:spcBef>
              <a:defRPr/>
            </a:pPr>
            <a:r>
              <a:rPr lang="en-US" sz="2400" dirty="0">
                <a:solidFill>
                  <a:srgbClr val="D6D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Institute of Health Innovation</a:t>
            </a:r>
          </a:p>
          <a:p>
            <a:pPr indent="-457189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D6D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  <a:p>
            <a:pPr indent="-457189">
              <a:spcBef>
                <a:spcPct val="20000"/>
              </a:spcBef>
              <a:defRPr/>
            </a:pPr>
            <a:r>
              <a:rPr lang="en-US" sz="2400" dirty="0">
                <a:solidFill>
                  <a:srgbClr val="D6D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for Healthcare Resilience and Implementation Science </a:t>
            </a:r>
            <a:endParaRPr lang="en-US" sz="2400" dirty="0"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31201" y="2402191"/>
            <a:ext cx="3608252" cy="656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867"/>
              <a:t>10 </a:t>
            </a:r>
            <a:r>
              <a:rPr lang="nl-NL" sz="1867" dirty="0"/>
              <a:t>October, 2017</a:t>
            </a:r>
          </a:p>
          <a:p>
            <a:pPr algn="r"/>
            <a:r>
              <a:rPr lang="en-AU" dirty="0"/>
              <a:t>Birmingham, England</a:t>
            </a:r>
            <a:endParaRPr lang="nl-NL" sz="1867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523"/>
          <a:stretch/>
        </p:blipFill>
        <p:spPr>
          <a:xfrm>
            <a:off x="236941" y="176178"/>
            <a:ext cx="1881327" cy="71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667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117" y="192652"/>
            <a:ext cx="10972800" cy="1056117"/>
          </a:xfrm>
        </p:spPr>
        <p:txBody>
          <a:bodyPr/>
          <a:lstStyle/>
          <a:p>
            <a:r>
              <a:rPr lang="en-AU" sz="4800" dirty="0">
                <a:latin typeface="Arial" pitchFamily="34" charset="0"/>
                <a:cs typeface="Arial" pitchFamily="34" charset="0"/>
              </a:rPr>
              <a:t>If your mental model is this 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1639" y="1595669"/>
            <a:ext cx="6847317" cy="483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700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 txBox="1">
            <a:spLocks/>
          </p:cNvSpPr>
          <p:nvPr/>
        </p:nvSpPr>
        <p:spPr>
          <a:xfrm>
            <a:off x="198985" y="326760"/>
            <a:ext cx="12192000" cy="1058080"/>
          </a:xfrm>
          <a:prstGeom prst="rect">
            <a:avLst/>
          </a:prstGeom>
        </p:spPr>
        <p:txBody>
          <a:bodyPr vert="horz" wrap="none" lIns="121920" tIns="60960" rIns="121920" bIns="6096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733" dirty="0"/>
              <a:t>This is how you will deal with error …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999" y="1682452"/>
            <a:ext cx="3974312" cy="27031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6915" y="1545717"/>
            <a:ext cx="3915885" cy="52279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6175" y="4409710"/>
            <a:ext cx="3660740" cy="21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434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4980" y="0"/>
            <a:ext cx="12192000" cy="901237"/>
          </a:xfrm>
          <a:prstGeom prst="rect">
            <a:avLst/>
          </a:prstGeom>
        </p:spPr>
        <p:txBody>
          <a:bodyPr vert="horz" wrap="none" lIns="121920" tIns="60960" rIns="121920" bIns="6096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80000"/>
              </a:lnSpc>
            </a:pPr>
            <a:r>
              <a:rPr lang="en-AU" sz="3733" dirty="0"/>
              <a:t>But healthcare really looks like this …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489" y="1082616"/>
            <a:ext cx="9551753" cy="563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760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8494" y="409472"/>
            <a:ext cx="10972800" cy="851569"/>
          </a:xfrm>
        </p:spPr>
        <p:txBody>
          <a:bodyPr>
            <a:normAutofit/>
          </a:bodyPr>
          <a:lstStyle/>
          <a:p>
            <a:r>
              <a:rPr lang="en-AU" sz="3700" dirty="0">
                <a:latin typeface="Arial" pitchFamily="34" charset="0"/>
                <a:cs typeface="Arial" pitchFamily="34" charset="0"/>
              </a:rPr>
              <a:t>Not like this … but this</a:t>
            </a:r>
            <a:endParaRPr lang="en-AU" sz="37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6757" y="1198703"/>
            <a:ext cx="71255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sz="24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6037339"/>
            <a:ext cx="1490135" cy="856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775" y="1903650"/>
            <a:ext cx="5240921" cy="3703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9524" y="1903650"/>
            <a:ext cx="6273557" cy="370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518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09600" y="4898098"/>
            <a:ext cx="10972800" cy="1056117"/>
          </a:xfrm>
          <a:prstGeom prst="rect">
            <a:avLst/>
          </a:prstGeom>
        </p:spPr>
        <p:txBody>
          <a:bodyPr vert="horz" wrap="none" lIns="121920" tIns="60960" rIns="121920" bIns="6096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5333" dirty="0">
                <a:latin typeface="Arial" pitchFamily="34" charset="0"/>
                <a:cs typeface="Arial" pitchFamily="34" charset="0"/>
              </a:rPr>
              <a:t>And … it’s very hard to </a:t>
            </a:r>
          </a:p>
          <a:p>
            <a:pPr algn="ctr"/>
            <a:r>
              <a:rPr lang="en-AU" sz="5333" dirty="0">
                <a:latin typeface="Arial" pitchFamily="34" charset="0"/>
                <a:cs typeface="Arial" pitchFamily="34" charset="0"/>
              </a:rPr>
              <a:t>make large-scale change</a:t>
            </a:r>
            <a:br>
              <a:rPr lang="en-AU" sz="5333" dirty="0">
                <a:latin typeface="Arial" pitchFamily="34" charset="0"/>
                <a:cs typeface="Arial" pitchFamily="34" charset="0"/>
              </a:rPr>
            </a:br>
            <a:r>
              <a:rPr lang="en-AU" sz="5333" dirty="0">
                <a:latin typeface="Arial" pitchFamily="34" charset="0"/>
                <a:cs typeface="Arial" pitchFamily="34" charset="0"/>
              </a:rPr>
              <a:t/>
            </a:r>
            <a:br>
              <a:rPr lang="en-AU" sz="5333" dirty="0">
                <a:latin typeface="Arial" pitchFamily="34" charset="0"/>
                <a:cs typeface="Arial" pitchFamily="34" charset="0"/>
              </a:rPr>
            </a:br>
            <a:endParaRPr lang="en-AU" sz="5333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38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001" y="532796"/>
            <a:ext cx="9388591" cy="608315"/>
          </a:xfrm>
        </p:spPr>
        <p:txBody>
          <a:bodyPr>
            <a:noAutofit/>
          </a:bodyPr>
          <a:lstStyle/>
          <a:p>
            <a:pPr algn="ctr"/>
            <a:r>
              <a:rPr lang="en-AU" sz="4000" dirty="0">
                <a:latin typeface="Arial" pitchFamily="34" charset="0"/>
                <a:cs typeface="Arial" pitchFamily="34" charset="0"/>
              </a:rPr>
              <a:t>Example #1: UK Safer Patients Initiative</a:t>
            </a: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6325046" y="1649225"/>
            <a:ext cx="4475860" cy="55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 defTabSz="552884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b="1" dirty="0">
                <a:latin typeface="Arial" charset="0"/>
              </a:rPr>
              <a:t>Rates of cases of MRSA per 100 000 bed days in control and SPI2 hospitals. 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895991" y="4097671"/>
            <a:ext cx="3333968" cy="36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 defTabSz="55271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SPI phase 2 study, 20 hospitals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1500" y="1502602"/>
            <a:ext cx="4217885" cy="527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149591" y="6669919"/>
            <a:ext cx="6227511" cy="3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defTabSz="55271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200" dirty="0">
                <a:latin typeface="Arial" charset="0"/>
              </a:rPr>
              <a:t>©2011 by British Medical Journal Publishing Group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766334" y="6471019"/>
            <a:ext cx="2431733" cy="30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defTabSz="55271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[Benning A et al. BMJ 2010]1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72900" y="6537617"/>
            <a:ext cx="413261" cy="26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8380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5487" y="521801"/>
            <a:ext cx="9142431" cy="608315"/>
          </a:xfrm>
        </p:spPr>
        <p:txBody>
          <a:bodyPr>
            <a:noAutofit/>
          </a:bodyPr>
          <a:lstStyle/>
          <a:p>
            <a:pPr algn="ctr"/>
            <a:r>
              <a:rPr lang="en-AU" sz="4000" dirty="0">
                <a:latin typeface="Arial" pitchFamily="34" charset="0"/>
                <a:cs typeface="Arial" pitchFamily="34" charset="0"/>
              </a:rPr>
              <a:t>Example #2: harm per 1000 patients in ten N. Carolina Hospitals </a:t>
            </a:r>
            <a:endParaRPr lang="en-AU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101" y="1484809"/>
            <a:ext cx="5578899" cy="533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989194" y="2604075"/>
            <a:ext cx="3537789" cy="43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defTabSz="55271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Measures of adverse events using the global trigger tool</a:t>
            </a:r>
          </a:p>
          <a:p>
            <a:pPr defTabSz="552712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5271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Little change in adverse event rates over six years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737600" y="6457424"/>
            <a:ext cx="3635280" cy="36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defTabSz="552712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Landrigan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et al. NEJM 2010]</a:t>
            </a:r>
          </a:p>
        </p:txBody>
      </p:sp>
    </p:spTree>
    <p:extLst>
      <p:ext uri="{BB962C8B-B14F-4D97-AF65-F5344CB8AC3E}">
        <p14:creationId xmlns:p14="http://schemas.microsoft.com/office/powerpoint/2010/main" xmlns="" val="4010572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3698" y="3030270"/>
            <a:ext cx="10727669" cy="1784051"/>
          </a:xfrm>
        </p:spPr>
        <p:txBody>
          <a:bodyPr>
            <a:noAutofit/>
          </a:bodyPr>
          <a:lstStyle/>
          <a:p>
            <a:pPr algn="ctr"/>
            <a:r>
              <a:rPr lang="en-AU" sz="8000" dirty="0"/>
              <a:t>By the way, there is some reassurance:</a:t>
            </a:r>
            <a:br>
              <a:rPr lang="en-AU" sz="8000" dirty="0"/>
            </a:br>
            <a:r>
              <a:rPr lang="en-AU" sz="8000" dirty="0"/>
              <a:t>We have been successful e.g. …</a:t>
            </a:r>
          </a:p>
        </p:txBody>
      </p:sp>
    </p:spTree>
    <p:extLst>
      <p:ext uri="{BB962C8B-B14F-4D97-AF65-F5344CB8AC3E}">
        <p14:creationId xmlns:p14="http://schemas.microsoft.com/office/powerpoint/2010/main" xmlns="" val="64407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666" y="5283907"/>
            <a:ext cx="11478545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8000" b="1" dirty="0">
                <a:latin typeface="Arial"/>
                <a:cs typeface="Arial"/>
              </a:rPr>
              <a:t>Heart bypasses on eighty year olds, key hole surgery, treatment for HIV/AIDS.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263D112-7C89-384D-B4FC-664FC949D66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2643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45200" y="5410027"/>
            <a:ext cx="5308601" cy="1122851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6400" b="1" dirty="0">
                <a:latin typeface="Arial"/>
                <a:cs typeface="Arial"/>
              </a:rPr>
              <a:t>But the rates of harm haven't reduced far enough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263D112-7C89-384D-B4FC-664FC949D66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6" descr="http://www.chadnicely.com/wp-content/uploads/2011/07/istock-blue-downward-gra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152" y="1433770"/>
            <a:ext cx="5460608" cy="492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570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65676" y="5932233"/>
            <a:ext cx="12192000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2667" dirty="0">
                <a:hlinkClick r:id="rId3"/>
              </a:rPr>
              <a:t>www.aihi.mq.edu.au</a:t>
            </a:r>
            <a:endParaRPr lang="en-AU" sz="2667" dirty="0"/>
          </a:p>
        </p:txBody>
      </p:sp>
      <p:sp>
        <p:nvSpPr>
          <p:cNvPr id="12" name="TextBox 11"/>
          <p:cNvSpPr txBox="1"/>
          <p:nvPr/>
        </p:nvSpPr>
        <p:spPr>
          <a:xfrm>
            <a:off x="1173123" y="2100212"/>
            <a:ext cx="10363200" cy="4365501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3733" i="1" dirty="0">
                <a:latin typeface="Arial" pitchFamily="34" charset="0"/>
                <a:cs typeface="Arial" pitchFamily="34" charset="0"/>
              </a:rPr>
              <a:t>Our mission is </a:t>
            </a:r>
            <a:r>
              <a:rPr lang="en-AU" sz="3733" b="1" i="1" dirty="0">
                <a:latin typeface="Arial" pitchFamily="34" charset="0"/>
                <a:cs typeface="Arial" pitchFamily="34" charset="0"/>
              </a:rPr>
              <a:t>to enhance local, institutional and international health system decision-making through evidence</a:t>
            </a:r>
            <a:r>
              <a:rPr lang="en-AU" sz="3733" i="1" dirty="0">
                <a:latin typeface="Arial" pitchFamily="34" charset="0"/>
                <a:cs typeface="Arial" pitchFamily="34" charset="0"/>
              </a:rPr>
              <a:t>; and </a:t>
            </a:r>
            <a:r>
              <a:rPr lang="en-AU" sz="3733" b="1" i="1" dirty="0">
                <a:latin typeface="Arial" pitchFamily="34" charset="0"/>
                <a:cs typeface="Arial" pitchFamily="34" charset="0"/>
              </a:rPr>
              <a:t>use systems sciences and translational approaches to provide innovative, evidence-based solutions </a:t>
            </a:r>
            <a:r>
              <a:rPr lang="en-AU" sz="3733" i="1" dirty="0">
                <a:latin typeface="Arial" pitchFamily="34" charset="0"/>
                <a:cs typeface="Arial" pitchFamily="34" charset="0"/>
              </a:rPr>
              <a:t>to specified health care delivery problems.</a:t>
            </a:r>
            <a:endParaRPr lang="en-AU" sz="3733" dirty="0">
              <a:latin typeface="Arial" pitchFamily="34" charset="0"/>
              <a:cs typeface="Arial" pitchFamily="34" charset="0"/>
            </a:endParaRPr>
          </a:p>
          <a:p>
            <a:endParaRPr lang="en-AU" sz="4267" b="1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037339"/>
            <a:ext cx="1490135" cy="85674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xmlns="" id="{9CA0C79C-A277-4BAE-BBA6-391F4454CCB3}"/>
              </a:ext>
            </a:extLst>
          </p:cNvPr>
          <p:cNvSpPr txBox="1">
            <a:spLocks/>
          </p:cNvSpPr>
          <p:nvPr/>
        </p:nvSpPr>
        <p:spPr>
          <a:xfrm>
            <a:off x="360484" y="444846"/>
            <a:ext cx="10727669" cy="608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700">
                <a:latin typeface="Arial" pitchFamily="34" charset="0"/>
                <a:cs typeface="Arial" pitchFamily="34" charset="0"/>
              </a:rPr>
              <a:t>Australian Institute of Health Innovation</a:t>
            </a:r>
            <a:endParaRPr lang="en-AU" sz="3700" dirty="0"/>
          </a:p>
        </p:txBody>
      </p:sp>
    </p:spTree>
    <p:extLst>
      <p:ext uri="{BB962C8B-B14F-4D97-AF65-F5344CB8AC3E}">
        <p14:creationId xmlns:p14="http://schemas.microsoft.com/office/powerpoint/2010/main" xmlns="" val="300244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6488" y="3335059"/>
            <a:ext cx="11478545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8533" b="1" dirty="0">
                <a:latin typeface="Arial"/>
                <a:cs typeface="Arial"/>
              </a:rPr>
              <a:t>It seems to have flatlined at 10%</a:t>
            </a:r>
          </a:p>
        </p:txBody>
      </p:sp>
      <p:pic>
        <p:nvPicPr>
          <p:cNvPr id="22530" name="Picture 2" descr="http://eagleconsultingpartners.com/wp-content/uploads/2014/06/one-in-ten-graph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0702" y="4534702"/>
            <a:ext cx="8350113" cy="232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5337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E2A910-9DB0-4E91-AB13-CA5E0F37C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73" y="3391055"/>
            <a:ext cx="10727669" cy="608315"/>
          </a:xfrm>
        </p:spPr>
        <p:txBody>
          <a:bodyPr>
            <a:noAutofit/>
          </a:bodyPr>
          <a:lstStyle/>
          <a:p>
            <a:pPr algn="ctr"/>
            <a:r>
              <a:rPr lang="en-AU" sz="8000" dirty="0"/>
              <a:t>So we need new ideas and innovations in thinking about patient safety</a:t>
            </a:r>
          </a:p>
        </p:txBody>
      </p:sp>
    </p:spTree>
    <p:extLst>
      <p:ext uri="{BB962C8B-B14F-4D97-AF65-F5344CB8AC3E}">
        <p14:creationId xmlns:p14="http://schemas.microsoft.com/office/powerpoint/2010/main" xmlns="" val="4122101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xmlns="" id="{954EEEA9-6CED-45C3-90EE-7B4EEF3C51FD}"/>
              </a:ext>
            </a:extLst>
          </p:cNvPr>
          <p:cNvSpPr txBox="1">
            <a:spLocks/>
          </p:cNvSpPr>
          <p:nvPr/>
        </p:nvSpPr>
        <p:spPr>
          <a:xfrm>
            <a:off x="1060793" y="2541049"/>
            <a:ext cx="10727669" cy="322868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AutoNum type="arabicPeriod"/>
            </a:pPr>
            <a:r>
              <a:rPr lang="en-AU" sz="7200" dirty="0">
                <a:latin typeface="Arial" panose="020B0604020202020204" pitchFamily="34" charset="0"/>
                <a:cs typeface="Arial" panose="020B0604020202020204" pitchFamily="34" charset="0"/>
              </a:rPr>
              <a:t>Health care as a CAS</a:t>
            </a:r>
          </a:p>
          <a:p>
            <a:pPr marL="742950" indent="-742950">
              <a:buAutoNum type="arabicPeriod"/>
            </a:pPr>
            <a:r>
              <a:rPr lang="en-AU" sz="7200" dirty="0">
                <a:latin typeface="Arial" panose="020B0604020202020204" pitchFamily="34" charset="0"/>
                <a:cs typeface="Arial" panose="020B0604020202020204" pitchFamily="34" charset="0"/>
              </a:rPr>
              <a:t>Safety-I and Safety-II</a:t>
            </a:r>
          </a:p>
          <a:p>
            <a:pPr marL="742950" indent="-742950">
              <a:buAutoNum type="arabicPeriod"/>
            </a:pPr>
            <a:r>
              <a:rPr lang="en-AU" sz="7200" dirty="0">
                <a:latin typeface="Arial" panose="020B0604020202020204" pitchFamily="34" charset="0"/>
                <a:cs typeface="Arial" panose="020B0604020202020204" pitchFamily="34" charset="0"/>
              </a:rPr>
              <a:t>WAI and WAD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xmlns="" id="{9ED26812-D4FB-4F0E-B4CB-744A0DD7CF58}"/>
              </a:ext>
            </a:extLst>
          </p:cNvPr>
          <p:cNvSpPr txBox="1">
            <a:spLocks/>
          </p:cNvSpPr>
          <p:nvPr/>
        </p:nvSpPr>
        <p:spPr>
          <a:xfrm>
            <a:off x="427582" y="182069"/>
            <a:ext cx="10727669" cy="322868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latin typeface="Arial" panose="020B0604020202020204" pitchFamily="34" charset="0"/>
                <a:cs typeface="Arial" panose="020B0604020202020204" pitchFamily="34" charset="0"/>
              </a:rPr>
              <a:t>New ideas and innovations in </a:t>
            </a:r>
          </a:p>
          <a:p>
            <a:r>
              <a:rPr lang="en-AU" sz="4000" b="1" dirty="0">
                <a:latin typeface="Arial" panose="020B0604020202020204" pitchFamily="34" charset="0"/>
                <a:cs typeface="Arial" panose="020B0604020202020204" pitchFamily="34" charset="0"/>
              </a:rPr>
              <a:t>patient safety</a:t>
            </a:r>
          </a:p>
        </p:txBody>
      </p:sp>
    </p:spTree>
    <p:extLst>
      <p:ext uri="{BB962C8B-B14F-4D97-AF65-F5344CB8AC3E}">
        <p14:creationId xmlns:p14="http://schemas.microsoft.com/office/powerpoint/2010/main" xmlns="" val="1961427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5978" y="3197311"/>
            <a:ext cx="10972800" cy="851569"/>
          </a:xfrm>
        </p:spPr>
        <p:txBody>
          <a:bodyPr>
            <a:noAutofit/>
          </a:bodyPr>
          <a:lstStyle/>
          <a:p>
            <a:pPr algn="ctr"/>
            <a:r>
              <a:rPr lang="en-AU" sz="7200" dirty="0">
                <a:latin typeface="Arial" pitchFamily="34" charset="0"/>
                <a:cs typeface="Arial" pitchFamily="34" charset="0"/>
              </a:rPr>
              <a:t>1. Exposing the CAS features</a:t>
            </a:r>
            <a:endParaRPr lang="en-AU" sz="7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6757" y="1198703"/>
            <a:ext cx="71255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sz="24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6037339"/>
            <a:ext cx="1490135" cy="8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1072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55647" y="76410"/>
            <a:ext cx="9032867" cy="1065200"/>
          </a:xfrm>
          <a:prstGeom prst="rect">
            <a:avLst/>
          </a:prstGeom>
        </p:spPr>
        <p:txBody>
          <a:bodyPr vert="horz" wrap="none" lIns="121920" tIns="60960" rIns="121920" bIns="6096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dirty="0"/>
              <a:t>Health care as a complex adaptive system</a:t>
            </a:r>
            <a:endParaRPr lang="en-A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8893" y="2126495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761981" indent="-761981">
              <a:buFont typeface="Arial" panose="020B0604020202020204" pitchFamily="34" charset="0"/>
              <a:buChar char="•"/>
            </a:pPr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Agents </a:t>
            </a:r>
          </a:p>
          <a:p>
            <a:pPr marL="761981" indent="-761981">
              <a:buFont typeface="Arial" panose="020B0604020202020204" pitchFamily="34" charset="0"/>
              <a:buChar char="•"/>
            </a:pPr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Inter-relating</a:t>
            </a:r>
          </a:p>
          <a:p>
            <a:pPr marL="761981" indent="-761981">
              <a:buFont typeface="Arial" panose="020B0604020202020204" pitchFamily="34" charset="0"/>
              <a:buChar char="•"/>
            </a:pPr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Rich relationships</a:t>
            </a:r>
          </a:p>
          <a:p>
            <a:pPr marL="761981" indent="-761981">
              <a:buFont typeface="Arial" panose="020B0604020202020204" pitchFamily="34" charset="0"/>
              <a:buChar char="•"/>
            </a:pPr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Non-linearity</a:t>
            </a:r>
          </a:p>
          <a:p>
            <a:pPr marL="761981" indent="-761981">
              <a:buFont typeface="Arial" panose="020B0604020202020204" pitchFamily="34" charset="0"/>
              <a:buChar char="•"/>
            </a:pPr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Self-organising</a:t>
            </a:r>
          </a:p>
          <a:p>
            <a:pPr marL="761981" indent="-761981">
              <a:buFont typeface="Arial" panose="020B0604020202020204" pitchFamily="34" charset="0"/>
              <a:buChar char="•"/>
            </a:pPr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Hierarchical</a:t>
            </a:r>
          </a:p>
          <a:p>
            <a:pPr marL="761981" indent="-761981">
              <a:buFont typeface="Arial" panose="020B0604020202020204" pitchFamily="34" charset="0"/>
              <a:buChar char="•"/>
            </a:pPr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Path-dependent</a:t>
            </a:r>
          </a:p>
          <a:p>
            <a:pPr marL="761981" indent="-761981">
              <a:buFont typeface="Arial" panose="020B0604020202020204" pitchFamily="34" charset="0"/>
              <a:buChar char="•"/>
            </a:pP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27396" y="212649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761981" indent="-761981">
              <a:buFont typeface="Arial" panose="020B0604020202020204" pitchFamily="34" charset="0"/>
              <a:buChar char="•"/>
            </a:pPr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Emergent behaviours</a:t>
            </a:r>
          </a:p>
          <a:p>
            <a:pPr marL="761981" indent="-761981">
              <a:buFont typeface="Arial" panose="020B0604020202020204" pitchFamily="34" charset="0"/>
              <a:buChar char="•"/>
            </a:pPr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Feedback occurs</a:t>
            </a:r>
          </a:p>
          <a:p>
            <a:pPr marL="761981" indent="-761981">
              <a:buFont typeface="Arial" panose="020B0604020202020204" pitchFamily="34" charset="0"/>
              <a:buChar char="•"/>
            </a:pPr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Fractal, nested</a:t>
            </a:r>
          </a:p>
          <a:p>
            <a:pPr marL="761981" indent="-761981">
              <a:buFont typeface="Arial" panose="020B0604020202020204" pitchFamily="34" charset="0"/>
              <a:buChar char="•"/>
            </a:pPr>
            <a:r>
              <a:rPr lang="en-AU" sz="3200" dirty="0" err="1">
                <a:latin typeface="Arial" panose="020B0604020202020204" pitchFamily="34" charset="0"/>
                <a:cs typeface="Arial" panose="020B0604020202020204" pitchFamily="34" charset="0"/>
              </a:rPr>
              <a:t>Heterarchical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1981" indent="-761981">
              <a:buFont typeface="Arial" panose="020B0604020202020204" pitchFamily="34" charset="0"/>
              <a:buChar char="•"/>
            </a:pPr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Individuals only know local elements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9035183" y="6356352"/>
            <a:ext cx="3552395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1467" dirty="0">
                <a:latin typeface="Arial" panose="020B0604020202020204" pitchFamily="34" charset="0"/>
                <a:cs typeface="Arial" panose="020B0604020202020204" pitchFamily="34" charset="0"/>
              </a:rPr>
              <a:t>[Braithwaite et al. 2014]</a:t>
            </a:r>
            <a:endParaRPr lang="en-US" sz="14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523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445828" y="530535"/>
            <a:ext cx="8389053" cy="960904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AU" sz="3733" dirty="0">
                <a:latin typeface="Arial" pitchFamily="34" charset="0"/>
                <a:cs typeface="Arial" pitchFamily="34" charset="0"/>
              </a:rPr>
              <a:t>Complexity Science in Health Care: </a:t>
            </a:r>
            <a:r>
              <a:rPr lang="en-AU" sz="3733" i="1" cap="small" dirty="0">
                <a:latin typeface="Arial" pitchFamily="34" charset="0"/>
                <a:cs typeface="Arial" pitchFamily="34" charset="0"/>
              </a:rPr>
              <a:t>A White Paper</a:t>
            </a:r>
            <a:endParaRPr lang="en-AU" sz="3733" i="1" cap="smal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48" y="5862109"/>
            <a:ext cx="1788784" cy="1028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AD8014-3B66-4990-838F-9D6D22D9E4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912" y="1542197"/>
            <a:ext cx="3039841" cy="4338107"/>
          </a:xfrm>
          <a:prstGeom prst="rect">
            <a:avLst/>
          </a:prstGeom>
        </p:spPr>
      </p:pic>
      <p:pic>
        <p:nvPicPr>
          <p:cNvPr id="10" name="Picture 9" descr="IMG_6769">
            <a:extLst>
              <a:ext uri="{FF2B5EF4-FFF2-40B4-BE49-F238E27FC236}">
                <a16:creationId xmlns:a16="http://schemas.microsoft.com/office/drawing/2014/main" xmlns="" id="{049857D2-2363-43D1-B97C-D5C3DF7FF74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088"/>
          <a:stretch/>
        </p:blipFill>
        <p:spPr bwMode="auto">
          <a:xfrm>
            <a:off x="4311687" y="1713952"/>
            <a:ext cx="1510136" cy="17374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Picture 10" descr="S:\All Staff\CHRIS Photos 2017\2017-03-30-Paul_Wright-1234.jpg">
            <a:extLst>
              <a:ext uri="{FF2B5EF4-FFF2-40B4-BE49-F238E27FC236}">
                <a16:creationId xmlns:a16="http://schemas.microsoft.com/office/drawing/2014/main" xmlns="" id="{553F39BF-ACC5-4FEA-B156-541F009FFA4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0" t="4635" r="5669" b="32146"/>
          <a:stretch/>
        </p:blipFill>
        <p:spPr bwMode="auto">
          <a:xfrm>
            <a:off x="6059095" y="1764243"/>
            <a:ext cx="1509455" cy="16368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Picture 11" descr="/Volumes/aihi/All Staff/CHRIS Photos 2017/2017-03-30-Paul_Wright-1195.jpg">
            <a:extLst>
              <a:ext uri="{FF2B5EF4-FFF2-40B4-BE49-F238E27FC236}">
                <a16:creationId xmlns:a16="http://schemas.microsoft.com/office/drawing/2014/main" xmlns="" id="{930397F3-E3C4-428B-A01D-ADB0FD587C7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7" r="6099" b="37662"/>
          <a:stretch/>
        </p:blipFill>
        <p:spPr bwMode="auto">
          <a:xfrm>
            <a:off x="7939911" y="1750431"/>
            <a:ext cx="1492628" cy="1664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94C6B5C-4A3B-49FE-82FE-CBE8333BACBF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77" t="17917" r="22648" b="25621"/>
          <a:stretch/>
        </p:blipFill>
        <p:spPr bwMode="auto">
          <a:xfrm>
            <a:off x="9687319" y="1747329"/>
            <a:ext cx="1469687" cy="1617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D8D6F84-2C5C-4520-A05E-1F32BD1012A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9037" y="3598996"/>
            <a:ext cx="1422231" cy="1791885"/>
          </a:xfrm>
          <a:prstGeom prst="rect">
            <a:avLst/>
          </a:prstGeom>
        </p:spPr>
      </p:pic>
      <p:pic>
        <p:nvPicPr>
          <p:cNvPr id="15" name="Afbeelding 1">
            <a:extLst>
              <a:ext uri="{FF2B5EF4-FFF2-40B4-BE49-F238E27FC236}">
                <a16:creationId xmlns:a16="http://schemas.microsoft.com/office/drawing/2014/main" xmlns="" id="{3EAF8016-930A-490D-87CC-F6152BD81710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9239" y="3742878"/>
            <a:ext cx="1507048" cy="155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Macintosh HD:Users:jessherkes:Desktop:IMG_0108.jpg">
            <a:extLst>
              <a:ext uri="{FF2B5EF4-FFF2-40B4-BE49-F238E27FC236}">
                <a16:creationId xmlns:a16="http://schemas.microsoft.com/office/drawing/2014/main" xmlns="" id="{FC71234F-C43B-4D2C-B3B9-1DC8647F261C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62" t="21549" r="5357" b="25831"/>
          <a:stretch/>
        </p:blipFill>
        <p:spPr bwMode="auto">
          <a:xfrm>
            <a:off x="7014709" y="3669316"/>
            <a:ext cx="1566319" cy="1651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17" name="Picture 16" descr="C:\Users\mq20161068\AppData\Local\Microsoft\Windows\Temporary Internet Files\Content.Outlook\QH50NOBZ\2017-03-30-Paul_Wright-1761 (002).jpg">
            <a:extLst>
              <a:ext uri="{FF2B5EF4-FFF2-40B4-BE49-F238E27FC236}">
                <a16:creationId xmlns:a16="http://schemas.microsoft.com/office/drawing/2014/main" xmlns="" id="{D732A2A4-F025-47C2-8138-F74AB365608C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01" t="3598" r="11515" b="29700"/>
          <a:stretch/>
        </p:blipFill>
        <p:spPr bwMode="auto">
          <a:xfrm>
            <a:off x="8712447" y="3669318"/>
            <a:ext cx="1437077" cy="1792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3" name="Picture 22" descr="C:\Users\mq20151785\AppData\Local\Microsoft\Windows\INetCache\Content.Word\Kristiana.jpg">
            <a:extLst>
              <a:ext uri="{FF2B5EF4-FFF2-40B4-BE49-F238E27FC236}">
                <a16:creationId xmlns:a16="http://schemas.microsoft.com/office/drawing/2014/main" xmlns="" id="{BAAC5749-A744-43FC-9107-E46CE4F8FE4F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98" b="26298"/>
          <a:stretch/>
        </p:blipFill>
        <p:spPr bwMode="auto">
          <a:xfrm>
            <a:off x="10285682" y="3669318"/>
            <a:ext cx="1402063" cy="17454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343213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78F9B1E-55B4-4C14-B0E9-D55301C017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DB22604-B6D1-49C0-A525-39E738B7DBB2}"/>
              </a:ext>
            </a:extLst>
          </p:cNvPr>
          <p:cNvSpPr/>
          <p:nvPr/>
        </p:nvSpPr>
        <p:spPr>
          <a:xfrm>
            <a:off x="0" y="1"/>
            <a:ext cx="5335181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AU" sz="2400" dirty="0"/>
              <a:t>Complexity Science in Healthcare— </a:t>
            </a:r>
          </a:p>
          <a:p>
            <a:r>
              <a:rPr lang="en-AU" sz="2400" dirty="0"/>
              <a:t>ASPIRATIONS, APPROACHES, APPLICATIONS AND ACCOMPLISHMENTS:</a:t>
            </a:r>
          </a:p>
          <a:p>
            <a:r>
              <a:rPr lang="en-AU" sz="2400" i="1" dirty="0"/>
              <a:t>A WHITE PAPER</a:t>
            </a:r>
          </a:p>
          <a:p>
            <a:endParaRPr lang="en-AU" sz="2400" dirty="0"/>
          </a:p>
          <a:p>
            <a:endParaRPr lang="en-AU" sz="2400" dirty="0"/>
          </a:p>
          <a:p>
            <a:r>
              <a:rPr lang="en-AU" sz="2400" dirty="0"/>
              <a:t>Jeffrey Braithwaite, Kate </a:t>
            </a:r>
            <a:r>
              <a:rPr lang="en-AU" sz="2400" dirty="0" err="1"/>
              <a:t>Churruca</a:t>
            </a:r>
            <a:r>
              <a:rPr lang="en-AU" sz="2400" dirty="0"/>
              <a:t>, Louise A Ellis, Janet Long, Robyn Clay-Williams, Nikki Damen, Jessica </a:t>
            </a:r>
            <a:r>
              <a:rPr lang="en-AU" sz="2400" dirty="0" err="1"/>
              <a:t>Herkes</a:t>
            </a:r>
            <a:r>
              <a:rPr lang="en-AU" sz="2400" dirty="0"/>
              <a:t>, Chiara </a:t>
            </a:r>
            <a:r>
              <a:rPr lang="en-AU" sz="2400" dirty="0" err="1"/>
              <a:t>Pomare</a:t>
            </a:r>
            <a:r>
              <a:rPr lang="en-AU" sz="2400" dirty="0"/>
              <a:t>, Kristiana Ludlow</a:t>
            </a:r>
          </a:p>
          <a:p>
            <a:endParaRPr lang="en-AU" sz="2400" dirty="0"/>
          </a:p>
          <a:p>
            <a:r>
              <a:rPr lang="en-AU" sz="2400" dirty="0"/>
              <a:t>Australian Institute of Health Innovation, Macquarie University, Australia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3B0CEB-063B-49C5-8E2A-90E8D76836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9083" y="4025674"/>
            <a:ext cx="6233861" cy="1740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74DE69-B0A5-419C-8E19-BF56889EC2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5605" y="1216311"/>
            <a:ext cx="6447340" cy="2124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F61055-EF49-4F39-9F73-31057EFB4B9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776" y="5195821"/>
            <a:ext cx="4176760" cy="16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5451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78F9B1E-55B4-4C14-B0E9-D55301C017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DB22604-B6D1-49C0-A525-39E738B7DBB2}"/>
              </a:ext>
            </a:extLst>
          </p:cNvPr>
          <p:cNvSpPr/>
          <p:nvPr/>
        </p:nvSpPr>
        <p:spPr>
          <a:xfrm>
            <a:off x="0" y="1"/>
            <a:ext cx="5335181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AU" sz="2400" dirty="0"/>
              <a:t>Complexity Science in Healthcare— </a:t>
            </a:r>
          </a:p>
          <a:p>
            <a:r>
              <a:rPr lang="en-AU" sz="2400" dirty="0"/>
              <a:t>ASPIRATIONS, APPROACHES, APPLICATIONS AND ACCOMPLISHMENTS:</a:t>
            </a:r>
          </a:p>
          <a:p>
            <a:r>
              <a:rPr lang="en-AU" sz="2400" i="1" dirty="0"/>
              <a:t>A WHITE PAPER</a:t>
            </a:r>
          </a:p>
          <a:p>
            <a:endParaRPr lang="en-AU" sz="2400" dirty="0"/>
          </a:p>
          <a:p>
            <a:endParaRPr lang="en-AU" sz="2400" dirty="0"/>
          </a:p>
          <a:p>
            <a:r>
              <a:rPr lang="en-AU" sz="2400" dirty="0"/>
              <a:t>Jeffrey Braithwaite, Kate </a:t>
            </a:r>
            <a:r>
              <a:rPr lang="en-AU" sz="2400" dirty="0" err="1"/>
              <a:t>Churruca</a:t>
            </a:r>
            <a:r>
              <a:rPr lang="en-AU" sz="2400" dirty="0"/>
              <a:t>, Louise A Ellis, Janet Long, Robyn Clay-Williams, Nikki Damen, Jessica </a:t>
            </a:r>
            <a:r>
              <a:rPr lang="en-AU" sz="2400" dirty="0" err="1"/>
              <a:t>Herkes</a:t>
            </a:r>
            <a:r>
              <a:rPr lang="en-AU" sz="2400" dirty="0"/>
              <a:t>, Chiara </a:t>
            </a:r>
            <a:r>
              <a:rPr lang="en-AU" sz="2400" dirty="0" err="1"/>
              <a:t>Pomare</a:t>
            </a:r>
            <a:r>
              <a:rPr lang="en-AU" sz="2400" dirty="0"/>
              <a:t>, Kristiana Ludlow</a:t>
            </a:r>
          </a:p>
          <a:p>
            <a:endParaRPr lang="en-AU" sz="2400" dirty="0"/>
          </a:p>
          <a:p>
            <a:r>
              <a:rPr lang="en-AU" sz="2400" dirty="0"/>
              <a:t>Australian Institute of Health Innovation, Macquarie University, Australia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0820C9D-702E-4EE3-969B-F3B7E289212A}"/>
              </a:ext>
            </a:extLst>
          </p:cNvPr>
          <p:cNvSpPr/>
          <p:nvPr/>
        </p:nvSpPr>
        <p:spPr>
          <a:xfrm rot="20595725">
            <a:off x="2948731" y="316825"/>
            <a:ext cx="4633352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Uncertainty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2AF37E-7379-4A45-B4D5-0D76ACF3972F}"/>
              </a:ext>
            </a:extLst>
          </p:cNvPr>
          <p:cNvSpPr/>
          <p:nvPr/>
        </p:nvSpPr>
        <p:spPr>
          <a:xfrm>
            <a:off x="4902252" y="2188171"/>
            <a:ext cx="697800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Interacting agents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67E9C9-C122-48EE-A6EA-2121C21FEFC9}"/>
              </a:ext>
            </a:extLst>
          </p:cNvPr>
          <p:cNvSpPr/>
          <p:nvPr/>
        </p:nvSpPr>
        <p:spPr>
          <a:xfrm rot="795145">
            <a:off x="7844285" y="806945"/>
            <a:ext cx="447019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Emergence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269C5C-09C8-45A1-BB0E-81A76CF5FFE0}"/>
              </a:ext>
            </a:extLst>
          </p:cNvPr>
          <p:cNvSpPr/>
          <p:nvPr/>
        </p:nvSpPr>
        <p:spPr>
          <a:xfrm rot="20328358">
            <a:off x="3927822" y="3921007"/>
            <a:ext cx="407509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Resilience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2A1965-CD1D-4527-80FE-637D2A998427}"/>
              </a:ext>
            </a:extLst>
          </p:cNvPr>
          <p:cNvSpPr/>
          <p:nvPr/>
        </p:nvSpPr>
        <p:spPr>
          <a:xfrm rot="545049">
            <a:off x="7736079" y="3403464"/>
            <a:ext cx="454509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Adaptation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1133532-5D66-494A-B20C-267F04898DB3}"/>
              </a:ext>
            </a:extLst>
          </p:cNvPr>
          <p:cNvSpPr/>
          <p:nvPr/>
        </p:nvSpPr>
        <p:spPr>
          <a:xfrm>
            <a:off x="3942221" y="1299105"/>
            <a:ext cx="351153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Capacity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C1C81B2-55D8-4525-A276-E32E54939869}"/>
              </a:ext>
            </a:extLst>
          </p:cNvPr>
          <p:cNvSpPr/>
          <p:nvPr/>
        </p:nvSpPr>
        <p:spPr>
          <a:xfrm rot="1050239">
            <a:off x="8175913" y="4800749"/>
            <a:ext cx="419602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Ambiguity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F2F5218-4142-4710-8E8F-C1E20678905B}"/>
              </a:ext>
            </a:extLst>
          </p:cNvPr>
          <p:cNvSpPr/>
          <p:nvPr/>
        </p:nvSpPr>
        <p:spPr>
          <a:xfrm>
            <a:off x="1184924" y="5831383"/>
            <a:ext cx="556966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Improvisation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DEA5CDC-3968-41FF-B74C-0FA5F2228C73}"/>
              </a:ext>
            </a:extLst>
          </p:cNvPr>
          <p:cNvSpPr/>
          <p:nvPr/>
        </p:nvSpPr>
        <p:spPr>
          <a:xfrm rot="393300">
            <a:off x="6146615" y="5769761"/>
            <a:ext cx="6029278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Capacity for maneuver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8BBE0FE-A39C-419A-8914-6C3DE8FADA5D}"/>
              </a:ext>
            </a:extLst>
          </p:cNvPr>
          <p:cNvSpPr/>
          <p:nvPr/>
        </p:nvSpPr>
        <p:spPr>
          <a:xfrm rot="21297138">
            <a:off x="302037" y="5320992"/>
            <a:ext cx="5623783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4"/>
                </a:solidFill>
              </a:rPr>
              <a:t>Flexing and adjusting</a:t>
            </a:r>
          </a:p>
        </p:txBody>
      </p:sp>
    </p:spTree>
    <p:extLst>
      <p:ext uri="{BB962C8B-B14F-4D97-AF65-F5344CB8AC3E}">
        <p14:creationId xmlns:p14="http://schemas.microsoft.com/office/powerpoint/2010/main" xmlns="" val="996440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1458" y="6185254"/>
            <a:ext cx="9567312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867" b="1" dirty="0">
                <a:latin typeface="Arial"/>
                <a:cs typeface="Arial"/>
              </a:rPr>
              <a:t>For example: obesity</a:t>
            </a:r>
          </a:p>
          <a:p>
            <a:pPr algn="ctr"/>
            <a:endParaRPr lang="en-AU" sz="5867" b="1" dirty="0">
              <a:latin typeface="Arial"/>
              <a:cs typeface="Arial"/>
            </a:endParaRPr>
          </a:p>
          <a:p>
            <a:pPr algn="ctr"/>
            <a:r>
              <a:rPr lang="en-AU" sz="5867" b="1" dirty="0">
                <a:latin typeface="Arial"/>
                <a:cs typeface="Arial"/>
              </a:rPr>
              <a:t>That’s a linear problem, right?</a:t>
            </a:r>
          </a:p>
          <a:p>
            <a:pPr algn="ctr"/>
            <a:endParaRPr lang="en-AU" sz="5867" b="1" dirty="0">
              <a:latin typeface="Arial"/>
              <a:cs typeface="Arial"/>
            </a:endParaRPr>
          </a:p>
          <a:p>
            <a:pPr algn="ctr"/>
            <a:endParaRPr lang="en-AU" sz="5867" b="1" dirty="0">
              <a:latin typeface="Arial"/>
              <a:cs typeface="Arial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263D112-7C89-384D-B4FC-664FC949D66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86462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9912" y="6321778"/>
            <a:ext cx="9567312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867" b="1" dirty="0">
                <a:latin typeface="Arial"/>
                <a:cs typeface="Arial"/>
              </a:rPr>
              <a:t>For example: obesity</a:t>
            </a:r>
          </a:p>
          <a:p>
            <a:pPr algn="ctr"/>
            <a:endParaRPr lang="en-AU" sz="5867" b="1" dirty="0">
              <a:latin typeface="Arial"/>
              <a:cs typeface="Arial"/>
            </a:endParaRPr>
          </a:p>
          <a:p>
            <a:pPr algn="ctr"/>
            <a:r>
              <a:rPr lang="en-AU" sz="5867" b="1" dirty="0">
                <a:latin typeface="Arial"/>
                <a:cs typeface="Arial"/>
              </a:rPr>
              <a:t>Fewer calories, more exercise =</a:t>
            </a:r>
          </a:p>
          <a:p>
            <a:pPr algn="ctr"/>
            <a:endParaRPr lang="en-AU" sz="5867" b="1" dirty="0">
              <a:latin typeface="Arial"/>
              <a:cs typeface="Arial"/>
            </a:endParaRPr>
          </a:p>
          <a:p>
            <a:pPr algn="ctr"/>
            <a:endParaRPr lang="en-AU" sz="5867" b="1" dirty="0">
              <a:latin typeface="Arial"/>
              <a:cs typeface="Arial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263D112-7C89-384D-B4FC-664FC949D66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2020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2063552" y="1772817"/>
            <a:ext cx="8002621" cy="456236"/>
          </a:xfrm>
          <a:prstGeom prst="rect">
            <a:avLst/>
          </a:prstGeom>
        </p:spPr>
        <p:txBody>
          <a:bodyPr vert="horz" wrap="none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defRPr/>
            </a:pPr>
            <a:r>
              <a:rPr lang="en-AU" sz="3700" dirty="0">
                <a:latin typeface="Arial" pitchFamily="34" charset="0"/>
                <a:cs typeface="Arial" pitchFamily="34" charset="0"/>
              </a:rPr>
              <a:t>Australian Institute of Health Innovation</a:t>
            </a:r>
            <a:endParaRPr lang="en-AU" sz="37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345" y="2591344"/>
            <a:ext cx="4367168" cy="2908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8893" y="2591343"/>
            <a:ext cx="4362905" cy="2908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48" y="5862104"/>
            <a:ext cx="1788784" cy="10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0734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263D112-7C89-384D-B4FC-664FC949D667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AE6285-99C6-4A44-8980-88C2E39530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323361" cy="4000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5CB3D-A2FD-4B7C-9BF7-E0E06D8D5C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83517"/>
            <a:ext cx="2581901" cy="3474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BB734E-6F79-4289-8680-118FAFBCA9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024" y="0"/>
            <a:ext cx="4636977" cy="3485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E7E583-5A89-4933-98BE-8DFC33A7028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64577" y="2894323"/>
            <a:ext cx="2701851" cy="405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B2F4C1-CCAE-4766-A5FC-117987A790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42007" r="10447"/>
          <a:stretch/>
        </p:blipFill>
        <p:spPr>
          <a:xfrm>
            <a:off x="4492740" y="884371"/>
            <a:ext cx="2840176" cy="59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2163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2327" y="5350258"/>
            <a:ext cx="9567312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867" b="1" dirty="0">
                <a:latin typeface="Arial"/>
                <a:cs typeface="Arial"/>
              </a:rPr>
              <a:t>For example: obesity</a:t>
            </a:r>
          </a:p>
          <a:p>
            <a:pPr algn="ctr"/>
            <a:endParaRPr lang="en-AU" sz="5867" b="1" dirty="0">
              <a:latin typeface="Arial"/>
              <a:cs typeface="Arial"/>
            </a:endParaRPr>
          </a:p>
          <a:p>
            <a:pPr algn="ctr"/>
            <a:r>
              <a:rPr lang="en-AU" sz="5867" b="1" dirty="0">
                <a:latin typeface="Arial"/>
                <a:cs typeface="Arial"/>
              </a:rPr>
              <a:t>Unfortunately not =</a:t>
            </a:r>
          </a:p>
          <a:p>
            <a:pPr algn="ctr"/>
            <a:endParaRPr lang="en-AU" sz="5867" b="1" dirty="0">
              <a:latin typeface="Arial"/>
              <a:cs typeface="Arial"/>
            </a:endParaRPr>
          </a:p>
          <a:p>
            <a:pPr algn="ctr"/>
            <a:endParaRPr lang="en-AU" sz="5867" b="1" dirty="0">
              <a:latin typeface="Arial"/>
              <a:cs typeface="Arial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263D112-7C89-384D-B4FC-664FC949D66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5931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70BBCB5-E6FA-4700-9EDF-2C10CE730C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D9A698-646A-484B-90CB-62B9EAE257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14136" y="-1529186"/>
            <a:ext cx="6893704" cy="995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1307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54643" y="2424708"/>
            <a:ext cx="2316037" cy="2282465"/>
            <a:chOff x="986791" y="2706426"/>
            <a:chExt cx="1737028" cy="1711849"/>
          </a:xfrm>
        </p:grpSpPr>
        <p:pic>
          <p:nvPicPr>
            <p:cNvPr id="5" name="Picture 4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392" t="553" r="3627"/>
            <a:stretch/>
          </p:blipFill>
          <p:spPr bwMode="auto">
            <a:xfrm>
              <a:off x="1039799" y="2978095"/>
              <a:ext cx="1684020" cy="14401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86791" y="2706426"/>
              <a:ext cx="1133061" cy="271669"/>
            </a:xfrm>
            <a:prstGeom prst="rect">
              <a:avLst/>
            </a:prstGeom>
          </p:spPr>
          <p:txBody>
            <a:bodyPr vert="horz" wrap="square" lIns="121920" tIns="60960" rIns="121920" bIns="60960" rtlCol="0" anchor="b" anchorCtr="0">
              <a:noAutofit/>
            </a:bodyPr>
            <a:lstStyle/>
            <a:p>
              <a:r>
                <a:rPr lang="en-AU" sz="4267" b="1" dirty="0">
                  <a:latin typeface="Arial"/>
                  <a:cs typeface="Arial"/>
                </a:rPr>
                <a:t>2012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13427" y="3339548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b" anchorCtr="0">
            <a:noAutofit/>
          </a:bodyPr>
          <a:lstStyle/>
          <a:p>
            <a:endParaRPr lang="en-AU" sz="4267" b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32346" y="2403062"/>
            <a:ext cx="2057623" cy="2304111"/>
            <a:chOff x="3445068" y="2690192"/>
            <a:chExt cx="1543217" cy="1728083"/>
          </a:xfrm>
        </p:grpSpPr>
        <p:pic>
          <p:nvPicPr>
            <p:cNvPr id="6" name="Picture 5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323" r="25549"/>
            <a:stretch/>
          </p:blipFill>
          <p:spPr bwMode="auto">
            <a:xfrm>
              <a:off x="3532865" y="2978095"/>
              <a:ext cx="1455420" cy="14401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445068" y="2690192"/>
              <a:ext cx="1133061" cy="271669"/>
            </a:xfrm>
            <a:prstGeom prst="rect">
              <a:avLst/>
            </a:prstGeom>
          </p:spPr>
          <p:txBody>
            <a:bodyPr vert="horz" wrap="square" lIns="121920" tIns="60960" rIns="121920" bIns="60960" rtlCol="0" anchor="b" anchorCtr="0">
              <a:noAutofit/>
            </a:bodyPr>
            <a:lstStyle/>
            <a:p>
              <a:r>
                <a:rPr lang="en-AU" sz="4267" b="1" dirty="0">
                  <a:latin typeface="Arial"/>
                  <a:cs typeface="Arial"/>
                </a:rPr>
                <a:t>2014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50367" y="2381417"/>
            <a:ext cx="2834640" cy="2269876"/>
            <a:chOff x="5483584" y="2673958"/>
            <a:chExt cx="2125980" cy="1702407"/>
          </a:xfrm>
        </p:grpSpPr>
        <p:pic>
          <p:nvPicPr>
            <p:cNvPr id="7" name="Picture 6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760"/>
            <a:stretch/>
          </p:blipFill>
          <p:spPr bwMode="auto">
            <a:xfrm>
              <a:off x="5483584" y="3020005"/>
              <a:ext cx="2125980" cy="13563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731069" y="2673958"/>
              <a:ext cx="1133061" cy="271669"/>
            </a:xfrm>
            <a:prstGeom prst="rect">
              <a:avLst/>
            </a:prstGeom>
          </p:spPr>
          <p:txBody>
            <a:bodyPr vert="horz" wrap="square" lIns="121920" tIns="60960" rIns="121920" bIns="60960" rtlCol="0" anchor="b" anchorCtr="0">
              <a:noAutofit/>
            </a:bodyPr>
            <a:lstStyle/>
            <a:p>
              <a:r>
                <a:rPr lang="en-AU" sz="4267" b="1" dirty="0">
                  <a:latin typeface="Arial"/>
                  <a:cs typeface="Arial"/>
                </a:rPr>
                <a:t>2015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98880" y="234206"/>
            <a:ext cx="947350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700" b="1" dirty="0">
                <a:latin typeface="Arial" panose="020B0604020202020204" pitchFamily="34" charset="0"/>
                <a:cs typeface="Arial" panose="020B0604020202020204" pitchFamily="34" charset="0"/>
              </a:rPr>
              <a:t>Translational Cancer Research Network – Eastern Sydney, Australia</a:t>
            </a:r>
            <a:endParaRPr lang="en-US" sz="3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3427" y="5644923"/>
            <a:ext cx="8390172" cy="1106116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r>
              <a:rPr lang="en-AU" sz="2133" dirty="0"/>
              <a:t>Long, Hibbert, Braithwaite (2016), Structuring successful collaboration: a longitudinal social network analysis of a translational research network, </a:t>
            </a:r>
            <a:r>
              <a:rPr lang="en-AU" sz="2133" i="1" dirty="0"/>
              <a:t>Implementation Science</a:t>
            </a:r>
            <a:r>
              <a:rPr lang="en-AU" sz="2133" dirty="0"/>
              <a:t>: 11 (19).</a:t>
            </a:r>
            <a:endParaRPr lang="en-AU" sz="2133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06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063CAE-DA5D-4D95-8B3D-A2CAE63D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AU" sz="7200" dirty="0"/>
              <a:t>2. Safety-I and Safety-II</a:t>
            </a:r>
          </a:p>
        </p:txBody>
      </p:sp>
    </p:spTree>
    <p:extLst>
      <p:ext uri="{BB962C8B-B14F-4D97-AF65-F5344CB8AC3E}">
        <p14:creationId xmlns:p14="http://schemas.microsoft.com/office/powerpoint/2010/main" xmlns="" val="1749120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893BAF-4272-4BAB-B107-5A8FC37D2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A440E4-8805-4281-8E59-8B942F22E4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7576" y="1706016"/>
            <a:ext cx="3063673" cy="49321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ED9663-DC22-47D5-BFF4-747A88FD2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2835" y="1714198"/>
            <a:ext cx="2998246" cy="49233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7552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86173" y="536589"/>
            <a:ext cx="10727669" cy="608315"/>
          </a:xfrm>
        </p:spPr>
        <p:txBody>
          <a:bodyPr>
            <a:noAutofit/>
          </a:bodyPr>
          <a:lstStyle/>
          <a:p>
            <a:pPr algn="ctr"/>
            <a:r>
              <a:rPr lang="en-AU" sz="4000" dirty="0">
                <a:latin typeface="Arial" pitchFamily="34" charset="0"/>
                <a:cs typeface="Arial" pitchFamily="34" charset="0"/>
              </a:rPr>
              <a:t>Safety Perspectives in RHC</a:t>
            </a:r>
            <a:endParaRPr lang="en-AU" sz="4000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1244082" y="1510834"/>
            <a:ext cx="5386917" cy="85301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80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800" b="1" kern="1200" cap="all">
                <a:solidFill>
                  <a:srgbClr val="6D0020"/>
                </a:solidFill>
                <a:latin typeface="Arial"/>
                <a:ea typeface="+mn-ea"/>
                <a:cs typeface="Arial"/>
              </a:defRPr>
            </a:lvl3pPr>
            <a:lvl4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800" b="0" kern="1200" cap="none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733" b="1" dirty="0">
                <a:latin typeface="Arial" panose="020B0604020202020204" pitchFamily="34" charset="0"/>
                <a:cs typeface="Arial" pitchFamily="34" charset="0"/>
              </a:rPr>
              <a:t>Safety I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6631000" y="1498731"/>
            <a:ext cx="5389033" cy="85301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0" indent="0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800" kern="1200" baseline="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0" indent="0" algn="l" defTabSz="457200" rtl="0" eaLnBrk="1" latinLnBrk="0" hangingPunct="1">
              <a:spcBef>
                <a:spcPts val="0"/>
              </a:spcBef>
              <a:spcAft>
                <a:spcPts val="300"/>
              </a:spcAft>
              <a:buFontTx/>
              <a:buNone/>
              <a:defRPr sz="1800" b="1" kern="1200" cap="all">
                <a:solidFill>
                  <a:srgbClr val="6D0020"/>
                </a:solidFill>
                <a:latin typeface="Arial"/>
                <a:ea typeface="+mn-ea"/>
                <a:cs typeface="Arial"/>
              </a:defRPr>
            </a:lvl3pPr>
            <a:lvl4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800" b="0" kern="1200" cap="none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8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733" b="1" dirty="0">
                <a:latin typeface="Arial" panose="020B0604020202020204" pitchFamily="34" charset="0"/>
                <a:cs typeface="Arial" pitchFamily="34" charset="0"/>
              </a:rPr>
              <a:t>Safety 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14543" y="6371322"/>
            <a:ext cx="5160195" cy="31810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457189" indent="-457189" defTabSz="1219170">
              <a:spcBef>
                <a:spcPct val="20000"/>
              </a:spcBef>
            </a:pPr>
            <a:r>
              <a:rPr lang="en-AU" sz="1467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AU" sz="1467" dirty="0" err="1">
                <a:latin typeface="Arial" panose="020B0604020202020204" pitchFamily="34" charset="0"/>
                <a:cs typeface="Arial" panose="020B0604020202020204" pitchFamily="34" charset="0"/>
              </a:rPr>
              <a:t>Hollnagel</a:t>
            </a:r>
            <a:r>
              <a:rPr lang="en-AU" sz="1467" dirty="0">
                <a:latin typeface="Arial" panose="020B0604020202020204" pitchFamily="34" charset="0"/>
                <a:cs typeface="Arial" panose="020B0604020202020204" pitchFamily="34" charset="0"/>
              </a:rPr>
              <a:t>, Braithwaite, Wears. Resilient Health Care, 2013]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1534" y="3019515"/>
            <a:ext cx="4170348" cy="395928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marL="457189" indent="-45718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(relative) absence of adverse events</a:t>
            </a:r>
            <a:br>
              <a:rPr lang="en-AU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en-AU" sz="2133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189" indent="-45718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Reactive</a:t>
            </a:r>
            <a:br>
              <a:rPr lang="en-AU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en-AU" sz="2133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189" indent="-45718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Assumes safety can be achieved by finding, and eliminating the causes of adverse events  </a:t>
            </a:r>
          </a:p>
          <a:p>
            <a:endParaRPr lang="en-AU" sz="4267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09943" y="3301751"/>
            <a:ext cx="5275604" cy="3677048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marL="457189" indent="-45718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ability to succeed under varying conditions</a:t>
            </a:r>
            <a:br>
              <a:rPr lang="en-AU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en-AU" sz="2133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189" indent="-45718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Proactive</a:t>
            </a:r>
            <a:br>
              <a:rPr lang="en-AU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en-AU" sz="2133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189" indent="-457189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AU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Focuses on what goes right, so that the number of intended and acceptable outcomes is as high as possible every day</a:t>
            </a:r>
          </a:p>
          <a:p>
            <a:endParaRPr lang="en-AU" sz="4267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481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8494" y="409472"/>
            <a:ext cx="10972800" cy="851569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Arial" pitchFamily="34" charset="0"/>
                <a:cs typeface="Arial" pitchFamily="34" charset="0"/>
              </a:rPr>
              <a:t>Safety-I and Safety-II</a:t>
            </a:r>
            <a:endParaRPr lang="en-AU" sz="4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6757" y="1198703"/>
            <a:ext cx="71255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sz="24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037339"/>
            <a:ext cx="1490135" cy="8567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9991" y="1691146"/>
            <a:ext cx="43995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latin typeface="Arial"/>
                <a:cs typeface="Arial"/>
              </a:rPr>
              <a:t>The amazing thing about health care isn’t that it produces adverse events in 10% of all cases, but that it produces safe care in 90% of cases.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786313" y="2051050"/>
          <a:ext cx="7224712" cy="4117975"/>
        </p:xfrm>
        <a:graphic>
          <a:graphicData uri="http://schemas.openxmlformats.org/presentationml/2006/ole">
            <p:oleObj spid="_x0000_s7176" name="Image" r:id="rId4" imgW="8775210" imgH="5001778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56299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5941" y="459787"/>
            <a:ext cx="10727669" cy="608315"/>
          </a:xfrm>
        </p:spPr>
        <p:txBody>
          <a:bodyPr>
            <a:noAutofit/>
          </a:bodyPr>
          <a:lstStyle/>
          <a:p>
            <a:r>
              <a:rPr lang="en-AU" sz="4000" dirty="0">
                <a:latin typeface="Arial" pitchFamily="34" charset="0"/>
                <a:cs typeface="Arial" pitchFamily="34" charset="0"/>
              </a:rPr>
              <a:t>Resilient Health Care</a:t>
            </a:r>
            <a:endParaRPr lang="en-A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360658" y="1801259"/>
            <a:ext cx="10221743" cy="40318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AU" sz="3200" dirty="0">
              <a:latin typeface="Arial" pitchFamily="34" charset="0"/>
              <a:cs typeface="Arial" pitchFamily="34" charset="0"/>
            </a:endParaRPr>
          </a:p>
          <a:p>
            <a:r>
              <a:rPr lang="en-AU" sz="3200" dirty="0">
                <a:latin typeface="Arial" pitchFamily="34" charset="0"/>
                <a:cs typeface="Arial" pitchFamily="34" charset="0"/>
              </a:rPr>
              <a:t>“Resilience is the intrinsic ability of a system to </a:t>
            </a:r>
            <a:r>
              <a:rPr lang="en-AU" sz="3200" i="1" dirty="0">
                <a:latin typeface="Arial" pitchFamily="34" charset="0"/>
                <a:cs typeface="Arial" pitchFamily="34" charset="0"/>
              </a:rPr>
              <a:t>adjust its functioning </a:t>
            </a:r>
            <a:r>
              <a:rPr lang="en-AU" sz="3200" i="1" u="sng" dirty="0">
                <a:latin typeface="Arial" pitchFamily="34" charset="0"/>
                <a:cs typeface="Arial" pitchFamily="34" charset="0"/>
              </a:rPr>
              <a:t>prior to</a:t>
            </a:r>
            <a:r>
              <a:rPr lang="en-AU" sz="3200" u="sng" dirty="0">
                <a:latin typeface="Arial" pitchFamily="34" charset="0"/>
                <a:cs typeface="Arial" pitchFamily="34" charset="0"/>
              </a:rPr>
              <a:t>, during</a:t>
            </a:r>
            <a:r>
              <a:rPr lang="en-AU" sz="3200" dirty="0">
                <a:latin typeface="Arial" pitchFamily="34" charset="0"/>
                <a:cs typeface="Arial" pitchFamily="34" charset="0"/>
              </a:rPr>
              <a:t> or </a:t>
            </a:r>
            <a:r>
              <a:rPr lang="en-AU" sz="3200" u="sng" dirty="0">
                <a:latin typeface="Arial" pitchFamily="34" charset="0"/>
                <a:cs typeface="Arial" pitchFamily="34" charset="0"/>
              </a:rPr>
              <a:t>following changes/ disturbances </a:t>
            </a:r>
            <a:r>
              <a:rPr lang="en-AU" sz="3200" i="1" dirty="0">
                <a:latin typeface="Arial" pitchFamily="34" charset="0"/>
                <a:cs typeface="Arial" pitchFamily="34" charset="0"/>
              </a:rPr>
              <a:t>in order to sustain required operations under expected or unexpected conditions</a:t>
            </a:r>
            <a:r>
              <a:rPr lang="en-AU" sz="3200" dirty="0">
                <a:latin typeface="Arial" pitchFamily="34" charset="0"/>
                <a:cs typeface="Arial" pitchFamily="34" charset="0"/>
              </a:rPr>
              <a:t>”</a:t>
            </a:r>
          </a:p>
          <a:p>
            <a:endParaRPr lang="en-AU" sz="3200" dirty="0">
              <a:latin typeface="Arial" pitchFamily="34" charset="0"/>
              <a:cs typeface="Arial" pitchFamily="34" charset="0"/>
            </a:endParaRPr>
          </a:p>
          <a:p>
            <a:r>
              <a:rPr lang="en-AU" sz="3200" dirty="0">
                <a:latin typeface="Arial" pitchFamily="34" charset="0"/>
                <a:cs typeface="Arial" pitchFamily="34" charset="0"/>
              </a:rPr>
              <a:t>Here are some ideas from RHC thinking...</a:t>
            </a:r>
          </a:p>
          <a:p>
            <a:endParaRPr lang="en-AU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7428658" y="6333931"/>
            <a:ext cx="3887603" cy="31810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457189" indent="-457189" defTabSz="1219170">
              <a:spcBef>
                <a:spcPct val="20000"/>
              </a:spcBef>
            </a:pPr>
            <a:r>
              <a:rPr lang="en-AU" sz="1467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AU" sz="1467" dirty="0" err="1">
                <a:latin typeface="Arial" panose="020B0604020202020204" pitchFamily="34" charset="0"/>
                <a:cs typeface="Arial" panose="020B0604020202020204" pitchFamily="34" charset="0"/>
              </a:rPr>
              <a:t>Hollnagel</a:t>
            </a:r>
            <a:r>
              <a:rPr lang="en-AU" sz="1467" dirty="0">
                <a:latin typeface="Arial" panose="020B0604020202020204" pitchFamily="34" charset="0"/>
                <a:cs typeface="Arial" panose="020B0604020202020204" pitchFamily="34" charset="0"/>
              </a:rPr>
              <a:t> et al. Resilient Health Care, 2013]</a:t>
            </a:r>
          </a:p>
        </p:txBody>
      </p:sp>
    </p:spTree>
    <p:extLst>
      <p:ext uri="{BB962C8B-B14F-4D97-AF65-F5344CB8AC3E}">
        <p14:creationId xmlns:p14="http://schemas.microsoft.com/office/powerpoint/2010/main" xmlns="" val="3656908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188" y="6721476"/>
            <a:ext cx="11370172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867" b="1" dirty="0">
                <a:latin typeface="Arial"/>
                <a:cs typeface="Arial"/>
              </a:rPr>
              <a:t>Safety-I – where the number of adverse outcomes is as low as possible</a:t>
            </a:r>
          </a:p>
          <a:p>
            <a:pPr algn="ctr"/>
            <a:endParaRPr lang="en-AU" sz="5867" b="1" dirty="0">
              <a:latin typeface="Arial"/>
              <a:cs typeface="Arial"/>
            </a:endParaRPr>
          </a:p>
          <a:p>
            <a:pPr algn="ctr"/>
            <a:r>
              <a:rPr lang="en-AU" sz="5867" b="1" i="1" dirty="0">
                <a:latin typeface="Arial"/>
                <a:cs typeface="Arial"/>
              </a:rPr>
              <a:t>Trying to make sure things don’t go wrong</a:t>
            </a:r>
          </a:p>
          <a:p>
            <a:pPr algn="ctr"/>
            <a:endParaRPr lang="en-AU" sz="5867" b="1" dirty="0">
              <a:latin typeface="Arial"/>
              <a:cs typeface="Arial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263D112-7C89-384D-B4FC-664FC949D66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88786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484" y="444846"/>
            <a:ext cx="10727669" cy="608315"/>
          </a:xfrm>
        </p:spPr>
        <p:txBody>
          <a:bodyPr>
            <a:noAutofit/>
          </a:bodyPr>
          <a:lstStyle/>
          <a:p>
            <a:r>
              <a:rPr lang="en-AU" sz="3700" dirty="0">
                <a:latin typeface="Arial" pitchFamily="34" charset="0"/>
                <a:cs typeface="Arial" pitchFamily="34" charset="0"/>
              </a:rPr>
              <a:t>Australian Institute of Health Innovation</a:t>
            </a:r>
            <a:endParaRPr lang="en-AU" sz="37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44082" y="1954592"/>
            <a:ext cx="10456852" cy="65287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1">
              <a:lnSpc>
                <a:spcPct val="80000"/>
              </a:lnSpc>
              <a:buFontTx/>
              <a:buChar char="•"/>
              <a:defRPr/>
            </a:pPr>
            <a:r>
              <a:rPr lang="en-AU" sz="4000" dirty="0">
                <a:latin typeface="Arial" pitchFamily="34" charset="0"/>
                <a:cs typeface="Arial" pitchFamily="34" charset="0"/>
              </a:rPr>
              <a:t>Professor Jeffrey Braithwaite</a:t>
            </a:r>
          </a:p>
          <a:p>
            <a:pPr lvl="1">
              <a:lnSpc>
                <a:spcPct val="80000"/>
              </a:lnSpc>
              <a:defRPr/>
            </a:pPr>
            <a:r>
              <a:rPr lang="en-AU" sz="2933" dirty="0">
                <a:latin typeface="Arial" pitchFamily="34" charset="0"/>
                <a:cs typeface="Arial" pitchFamily="34" charset="0"/>
              </a:rPr>
              <a:t>Foundation Director, AIHI; Director, Centre for Healthcare Resilience and Implementation Science</a:t>
            </a:r>
            <a:r>
              <a:rPr lang="en-US" sz="2933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lnSpc>
                <a:spcPct val="80000"/>
              </a:lnSpc>
              <a:defRPr/>
            </a:pPr>
            <a:endParaRPr lang="en-US" sz="2133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80000"/>
              </a:lnSpc>
              <a:buFontTx/>
              <a:buChar char="•"/>
              <a:defRPr/>
            </a:pPr>
            <a:r>
              <a:rPr lang="en-AU" sz="4000" dirty="0">
                <a:latin typeface="Arial" pitchFamily="34" charset="0"/>
                <a:cs typeface="Arial" pitchFamily="34" charset="0"/>
              </a:rPr>
              <a:t>Professor Enrico Coiera</a:t>
            </a:r>
          </a:p>
          <a:p>
            <a:pPr lvl="1" indent="0">
              <a:lnSpc>
                <a:spcPct val="80000"/>
              </a:lnSpc>
              <a:buNone/>
              <a:defRPr/>
            </a:pPr>
            <a:r>
              <a:rPr lang="en-US" sz="2933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Director, Centre for Health Informatics</a:t>
            </a:r>
          </a:p>
          <a:p>
            <a:pPr lvl="1" indent="0">
              <a:lnSpc>
                <a:spcPct val="80000"/>
              </a:lnSpc>
              <a:buNone/>
              <a:defRPr/>
            </a:pPr>
            <a:endParaRPr lang="en-US" sz="2133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80000"/>
              </a:lnSpc>
              <a:buFontTx/>
              <a:buChar char="•"/>
              <a:defRPr/>
            </a:pPr>
            <a:r>
              <a:rPr lang="en-AU" sz="4000" dirty="0">
                <a:latin typeface="Arial" pitchFamily="34" charset="0"/>
                <a:cs typeface="Arial" pitchFamily="34" charset="0"/>
              </a:rPr>
              <a:t>Professor Johanna Westbrook</a:t>
            </a:r>
          </a:p>
          <a:p>
            <a:pPr lvl="1" indent="0">
              <a:lnSpc>
                <a:spcPct val="80000"/>
              </a:lnSpc>
              <a:buNone/>
              <a:defRPr/>
            </a:pPr>
            <a:r>
              <a:rPr lang="en-US" sz="2933" dirty="0">
                <a:latin typeface="Arial" pitchFamily="34" charset="0"/>
                <a:cs typeface="Arial" pitchFamily="34" charset="0"/>
              </a:rPr>
              <a:t>Director, Centre for Health Systems and Safety Research</a:t>
            </a:r>
            <a:endParaRPr lang="en-US" sz="2933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6037339"/>
            <a:ext cx="1490135" cy="8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0465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396" y="6721476"/>
            <a:ext cx="11370172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867" b="1" dirty="0">
                <a:latin typeface="Arial"/>
                <a:cs typeface="Arial"/>
              </a:rPr>
              <a:t>Safety-II – where the number of acceptable outcomes is as high as possible</a:t>
            </a:r>
          </a:p>
          <a:p>
            <a:pPr algn="ctr"/>
            <a:endParaRPr lang="en-AU" sz="5867" b="1" dirty="0">
              <a:latin typeface="Arial"/>
              <a:cs typeface="Arial"/>
            </a:endParaRPr>
          </a:p>
          <a:p>
            <a:pPr algn="ctr"/>
            <a:r>
              <a:rPr lang="en-AU" sz="5867" b="1" i="1" dirty="0">
                <a:latin typeface="Arial"/>
                <a:cs typeface="Arial"/>
              </a:rPr>
              <a:t>Trying to make sure things go right</a:t>
            </a:r>
          </a:p>
          <a:p>
            <a:pPr algn="ctr"/>
            <a:endParaRPr lang="en-AU" sz="5867" b="1" dirty="0">
              <a:latin typeface="Arial"/>
              <a:cs typeface="Arial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263D112-7C89-384D-B4FC-664FC949D66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3504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367" y="3361077"/>
            <a:ext cx="11370172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867" b="1" dirty="0">
                <a:latin typeface="Arial"/>
                <a:cs typeface="Arial"/>
              </a:rPr>
              <a:t>Few people have ever looked at </a:t>
            </a:r>
            <a:r>
              <a:rPr lang="en-AU" sz="5867" b="1" i="1" dirty="0">
                <a:latin typeface="Arial"/>
                <a:cs typeface="Arial"/>
              </a:rPr>
              <a:t>why things go right so often</a:t>
            </a:r>
            <a:endParaRPr lang="en-AU" sz="5867" b="1" dirty="0">
              <a:latin typeface="Arial"/>
              <a:cs typeface="Arial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263D112-7C89-384D-B4FC-664FC949D66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8811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063CAE-DA5D-4D95-8B3D-A2CAE63D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AU" sz="7200" dirty="0"/>
              <a:t>3. Work-as-imagined and work-as-done</a:t>
            </a:r>
          </a:p>
        </p:txBody>
      </p:sp>
    </p:spTree>
    <p:extLst>
      <p:ext uri="{BB962C8B-B14F-4D97-AF65-F5344CB8AC3E}">
        <p14:creationId xmlns:p14="http://schemas.microsoft.com/office/powerpoint/2010/main" xmlns="" val="3702239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an, person&#10;&#10;Description generated with high confidence">
            <a:extLst>
              <a:ext uri="{FF2B5EF4-FFF2-40B4-BE49-F238E27FC236}">
                <a16:creationId xmlns:a16="http://schemas.microsoft.com/office/drawing/2014/main" xmlns="" id="{D844A993-E47B-434E-8EB9-01A8A1751E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6682" y="1676982"/>
            <a:ext cx="3203774" cy="4861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893BAF-4272-4BAB-B107-5A8FC37D2A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497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 cstate="print"/>
          <a:srcRect l="9473" t="31318" r="45989" b="20524"/>
          <a:stretch/>
        </p:blipFill>
        <p:spPr bwMode="auto">
          <a:xfrm>
            <a:off x="2421053" y="1667710"/>
            <a:ext cx="7391779" cy="47210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4996" y="138987"/>
            <a:ext cx="11269784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r>
              <a:rPr lang="en-AU" sz="4000" b="1" dirty="0">
                <a:latin typeface="Arial"/>
                <a:cs typeface="Arial"/>
              </a:rPr>
              <a:t>WAI and WAD</a:t>
            </a:r>
          </a:p>
        </p:txBody>
      </p:sp>
      <p:sp>
        <p:nvSpPr>
          <p:cNvPr id="6" name="Rectangle 5"/>
          <p:cNvSpPr/>
          <p:nvPr/>
        </p:nvSpPr>
        <p:spPr>
          <a:xfrm>
            <a:off x="9616293" y="6388729"/>
            <a:ext cx="204848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Hollnagel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2015]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79481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8250" y="5466470"/>
            <a:ext cx="10871201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Policy-makers, executives, managers, legislators, governments, boards of directors, software designers, safety regulation agencies, teachers, researchers.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71924" y="195385"/>
            <a:ext cx="2711953" cy="1357271"/>
          </a:xfrm>
          <a:prstGeom prst="wedgeRoundRectCallout">
            <a:avLst/>
          </a:prstGeom>
          <a:solidFill>
            <a:srgbClr val="A6192E"/>
          </a:solidFill>
          <a:ln>
            <a:solidFill>
              <a:srgbClr val="6D0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Are you on this list?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222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248" y="5300135"/>
            <a:ext cx="5193792" cy="747027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4800" b="1" dirty="0">
                <a:latin typeface="Arial"/>
                <a:cs typeface="Arial"/>
              </a:rPr>
              <a:t>The blunt end tries to …</a:t>
            </a:r>
          </a:p>
          <a:p>
            <a:pPr algn="ctr"/>
            <a:endParaRPr lang="en-AU" sz="4800" b="1" dirty="0">
              <a:latin typeface="Arial"/>
              <a:cs typeface="Arial"/>
            </a:endParaRPr>
          </a:p>
          <a:p>
            <a:pPr algn="ctr"/>
            <a:r>
              <a:rPr lang="en-AU" sz="4800" b="1" dirty="0">
                <a:latin typeface="Arial"/>
                <a:cs typeface="Arial"/>
              </a:rPr>
              <a:t>shape, influence, nudge behaviour.</a:t>
            </a:r>
          </a:p>
        </p:txBody>
      </p:sp>
      <p:pic>
        <p:nvPicPr>
          <p:cNvPr id="28674" name="Picture 2" descr="http://www.madtownagency.com/wp-content/uploads/2012/10/company-polic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3040" y="1807105"/>
            <a:ext cx="6355120" cy="424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2556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570" y="5115227"/>
            <a:ext cx="7993465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7466" b="1" dirty="0">
                <a:latin typeface="Arial"/>
                <a:cs typeface="Arial"/>
              </a:rPr>
              <a:t>What they do seems perfectly logical, obvious and feasible.</a:t>
            </a:r>
          </a:p>
        </p:txBody>
      </p:sp>
      <p:pic>
        <p:nvPicPr>
          <p:cNvPr id="27650" name="Picture 2" descr="http://thesgem.com/wp-content/uploads/2014/04/checklist-cartoo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09396"/>
            <a:ext cx="3805517" cy="36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8684559" y="6324292"/>
            <a:ext cx="27432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63D112-7C89-384D-B4FC-664FC949D667}" type="slidenum">
              <a:rPr lang="en-US" sz="1200"/>
              <a:pPr/>
              <a:t>47</a:t>
            </a:fld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02073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myurologydoctor.files.wordpress.com/2014/06/bigstock-huge-stack-of-papers-227336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" t="3531"/>
          <a:stretch/>
        </p:blipFill>
        <p:spPr bwMode="auto">
          <a:xfrm>
            <a:off x="-606365" y="0"/>
            <a:ext cx="4739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0512" y="5385509"/>
            <a:ext cx="8811309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067" b="1" dirty="0">
                <a:latin typeface="Arial"/>
                <a:cs typeface="Arial"/>
              </a:rPr>
              <a:t>In health care, those doing WAI have designed, mandated or encouraged a bewildering range of tools, techniques and methods, to reduce harm to patients.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32423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497" y="1729691"/>
            <a:ext cx="11915775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4267" b="1" dirty="0">
                <a:latin typeface="Arial"/>
                <a:cs typeface="Arial"/>
              </a:rPr>
              <a:t>E.g., root cause analysis, hand hygiene campaigns, failure modes effects analysis ...</a:t>
            </a:r>
          </a:p>
        </p:txBody>
      </p:sp>
      <p:pic>
        <p:nvPicPr>
          <p:cNvPr id="23554" name="Picture 2" descr="http://www.thecourier.co.uk/polopoly_fs/1.67947.1360240580!/image/image.jpg_gen/derivatives/box_620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497" y="2856984"/>
            <a:ext cx="6136551" cy="368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43726" y="5289595"/>
            <a:ext cx="5175249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4267" b="1" dirty="0">
                <a:latin typeface="Arial"/>
                <a:cs typeface="Arial"/>
              </a:rPr>
              <a:t>And there’s lots of others …</a:t>
            </a:r>
          </a:p>
          <a:p>
            <a:pPr algn="ctr"/>
            <a:endParaRPr lang="en-AU" sz="4267" b="1" dirty="0">
              <a:latin typeface="Arial"/>
              <a:cs typeface="Arial"/>
            </a:endParaRPr>
          </a:p>
          <a:p>
            <a:pPr algn="ctr"/>
            <a:endParaRPr lang="en-AU" sz="4267" b="1" dirty="0">
              <a:latin typeface="Arial"/>
              <a:cs typeface="Arial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0246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-493761" y="385364"/>
            <a:ext cx="10670161" cy="608315"/>
          </a:xfrm>
          <a:prstGeom prst="rect">
            <a:avLst/>
          </a:prstGeom>
        </p:spPr>
        <p:txBody>
          <a:bodyPr vert="horz" wrap="none" lIns="121920" tIns="60960" rIns="121920" bIns="6096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3700" dirty="0">
                <a:latin typeface="Arial" pitchFamily="34" charset="0"/>
                <a:cs typeface="Arial" pitchFamily="34" charset="0"/>
              </a:rPr>
              <a:t>Australian Institute of Health Innovation</a:t>
            </a:r>
            <a:endParaRPr lang="en-AU" sz="3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8322" y="1057847"/>
            <a:ext cx="8443558" cy="5629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48" y="5862104"/>
            <a:ext cx="1788784" cy="10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0863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bisonfinancial.com/wp-content/uploads/2012/11/climbing-a-massive-stack-of-pa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6410" y="139865"/>
            <a:ext cx="5807775" cy="67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7007" y="4833422"/>
            <a:ext cx="6126316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Meanwhile work is getting done, often </a:t>
            </a:r>
            <a:r>
              <a:rPr lang="en-AU" sz="5333" b="1" i="1" dirty="0">
                <a:latin typeface="Arial"/>
                <a:cs typeface="Arial"/>
              </a:rPr>
              <a:t>despite</a:t>
            </a:r>
            <a:r>
              <a:rPr lang="en-AU" sz="5333" b="1" dirty="0">
                <a:latin typeface="Arial"/>
                <a:cs typeface="Arial"/>
              </a:rPr>
              <a:t> all the policies, rules and mandates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50</a:t>
            </a:fld>
            <a:r>
              <a:rPr lang="en-US" dirty="0"/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58361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4471" y="387742"/>
            <a:ext cx="6104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4800" b="1" dirty="0">
                <a:latin typeface="Arial" pitchFamily="34" charset="0"/>
                <a:cs typeface="Arial" pitchFamily="34" charset="0"/>
              </a:rPr>
              <a:t>WAD—workarounds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/>
          <a:srcRect t="17505" b="19175"/>
          <a:stretch/>
        </p:blipFill>
        <p:spPr bwMode="auto">
          <a:xfrm>
            <a:off x="480078" y="3360183"/>
            <a:ext cx="3096373" cy="263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8613" y="3477541"/>
            <a:ext cx="3920255" cy="2940192"/>
          </a:xfrm>
          <a:prstGeom prst="rect">
            <a:avLst/>
          </a:prstGeom>
        </p:spPr>
      </p:pic>
      <p:pic>
        <p:nvPicPr>
          <p:cNvPr id="2054" name="Picture 6" descr="https://gm1.ggpht.com/S91dUGps8RkM9PseE6TUDS46fLoIz45txYmdjzKwER7D-lOonpMn9oHYJNPJwtzxpnumaNpckosBUu3Y-71NoN6dc_OPdkpud3l_0O4Dg3bibQ5663gRclJrywp4xJQcTHq9lmw2aafTIKnBsj9RIIkAHzkkHvYmZ1X7gSgWkFiRHIjFsKiI2zWq__nLkGetS_hRxYDPVAl7_qmqnAu58D_WQZRyVjzCAIQhI6ty6bpt-LFeBQOZygs9b5Kdq8uBJ1aNc7PntipIxtFgUmu8aYCU0iBqNkObRRNDpumq4yL5Fepq-fMU4Vrb3UiNNpkIDv6ywNT5VTqH6MwU9kdZVsvMlnLTqEQWfnI1__ymindvzn5jfphR_oXPwetgkG7T6zLPEJZkTprTsf2V3XXFSW5Ajx4tb8biz7asmUo8U04mmFfyMhuHfl7HcbPUhtS-Z-Mef0mqxxGDEiPlvqfNajVl3qXGrHPyspNVzy_-Gl7PAu-KwTsqnjVZc0UYaXMaC6HZQF4o9YxJ4JpitCtJKxCu4oSuu5fSD56EgyYGO_cwwTTnS2tQkllEQxn-i9wVMpOrwcc2l_63awL0n4F-M9tcnKEOAkaraQ=w1896-h835-l75-f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5683" y="1655029"/>
            <a:ext cx="2937899" cy="391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2185" y="2370344"/>
            <a:ext cx="3088467" cy="942448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2133" dirty="0">
                <a:latin typeface="Arial"/>
                <a:cs typeface="Arial"/>
              </a:rPr>
              <a:t>Glove placed over a smoke alarm, as it kept going off due to nebulisers in patients’ rooms.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33229" y="2231349"/>
            <a:ext cx="3549172" cy="942448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2133" dirty="0">
                <a:latin typeface="Arial"/>
                <a:cs typeface="Arial"/>
              </a:rPr>
              <a:t>Plastic bags placed over shoes to workaround the problem a of gumboot (welly) shortage.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8966" y="5787496"/>
            <a:ext cx="3471333" cy="942448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2133" dirty="0">
                <a:latin typeface="Arial"/>
                <a:cs typeface="Arial"/>
              </a:rPr>
              <a:t>A leg strap holding an IV to a pole, as the holding clasp had broken.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5414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66991" y="1508828"/>
            <a:ext cx="9753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dirty="0">
                <a:latin typeface="Arial" panose="020B0604020202020204" pitchFamily="34" charset="0"/>
                <a:cs typeface="Arial" panose="020B0604020202020204" pitchFamily="34" charset="0"/>
              </a:rPr>
              <a:t>Doctors in Emergency Departments in a study: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46620" y="2991327"/>
            <a:ext cx="9473971" cy="2344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n-AU" sz="4267" dirty="0">
                <a:latin typeface="Arial" panose="020B0604020202020204" pitchFamily="34" charset="0"/>
                <a:cs typeface="Arial" panose="020B0604020202020204" pitchFamily="34" charset="0"/>
              </a:rPr>
              <a:t>Were interrupted 6.6 times per hour.</a:t>
            </a:r>
          </a:p>
          <a:p>
            <a:pPr marL="380990" indent="-380990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n-AU" sz="4267" dirty="0">
                <a:latin typeface="Arial" panose="020B0604020202020204" pitchFamily="34" charset="0"/>
                <a:cs typeface="Arial" panose="020B0604020202020204" pitchFamily="34" charset="0"/>
              </a:rPr>
              <a:t>Were interrupted in 11% of all tasks.</a:t>
            </a:r>
          </a:p>
          <a:p>
            <a:pPr marL="380990" indent="-380990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n-AU" sz="4267" dirty="0">
                <a:latin typeface="Arial" panose="020B0604020202020204" pitchFamily="34" charset="0"/>
                <a:cs typeface="Arial" panose="020B0604020202020204" pitchFamily="34" charset="0"/>
              </a:rPr>
              <a:t>Multitasked for 12.8% of the time.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55324" y="6338861"/>
            <a:ext cx="5330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[Westbrook et al. (2010). Qual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Saf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Health Care]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426" y="6197995"/>
            <a:ext cx="1330863" cy="6448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65052" y="387742"/>
            <a:ext cx="63430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4800" b="1" dirty="0">
                <a:latin typeface="Arial" pitchFamily="34" charset="0"/>
                <a:cs typeface="Arial" pitchFamily="34" charset="0"/>
              </a:rPr>
              <a:t>WAD—fragmentation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557075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71C109-0901-4ED3-B69A-B7556E3DD166}"/>
              </a:ext>
            </a:extLst>
          </p:cNvPr>
          <p:cNvSpPr txBox="1"/>
          <p:nvPr/>
        </p:nvSpPr>
        <p:spPr>
          <a:xfrm>
            <a:off x="774356" y="2454242"/>
            <a:ext cx="10972800" cy="361852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marL="609585" indent="-609585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n-AU" sz="4267" dirty="0">
                <a:latin typeface="Arial" panose="020B0604020202020204" pitchFamily="34" charset="0"/>
                <a:cs typeface="Arial" panose="020B0604020202020204" pitchFamily="34" charset="0"/>
              </a:rPr>
              <a:t>Spent on average 1:26 minutes on any one task.</a:t>
            </a:r>
          </a:p>
          <a:p>
            <a:pPr marL="609585" indent="-609585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n-AU" sz="4267" dirty="0">
                <a:latin typeface="Arial" panose="020B0604020202020204" pitchFamily="34" charset="0"/>
                <a:cs typeface="Arial" panose="020B0604020202020204" pitchFamily="34" charset="0"/>
              </a:rPr>
              <a:t>When interrupted, spent more time on tasks.</a:t>
            </a:r>
          </a:p>
          <a:p>
            <a:pPr marL="609585" indent="-609585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n-AU" sz="4267" dirty="0">
                <a:latin typeface="Arial" panose="020B0604020202020204" pitchFamily="34" charset="0"/>
                <a:cs typeface="Arial" panose="020B0604020202020204" pitchFamily="34" charset="0"/>
              </a:rPr>
              <a:t>And … failed to return to approximately 18.5% of interrupted tasks.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A378E5-5769-4B76-87D6-14C1143F1C2F}"/>
              </a:ext>
            </a:extLst>
          </p:cNvPr>
          <p:cNvSpPr txBox="1"/>
          <p:nvPr/>
        </p:nvSpPr>
        <p:spPr>
          <a:xfrm>
            <a:off x="531447" y="416749"/>
            <a:ext cx="9253416" cy="719016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r>
              <a:rPr lang="en-AU" sz="4800" b="1" dirty="0">
                <a:latin typeface="Arial" panose="020B0604020202020204" pitchFamily="34" charset="0"/>
                <a:cs typeface="Arial" panose="020B0604020202020204" pitchFamily="34" charset="0"/>
              </a:rPr>
              <a:t>Doctors in EDs in a study:</a:t>
            </a:r>
            <a:endParaRPr lang="en-AU" sz="4800" b="1" dirty="0"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4C6C27C-6565-4D0B-98FE-1EFC2F316730}"/>
              </a:ext>
            </a:extLst>
          </p:cNvPr>
          <p:cNvSpPr/>
          <p:nvPr/>
        </p:nvSpPr>
        <p:spPr>
          <a:xfrm>
            <a:off x="5955324" y="6338861"/>
            <a:ext cx="5330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[Westbrook et al. (2010). Qual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Saf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Health Care]</a:t>
            </a:r>
          </a:p>
        </p:txBody>
      </p:sp>
    </p:spTree>
    <p:extLst>
      <p:ext uri="{BB962C8B-B14F-4D97-AF65-F5344CB8AC3E}">
        <p14:creationId xmlns:p14="http://schemas.microsoft.com/office/powerpoint/2010/main" xmlns="" val="53744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6758" y="1198705"/>
            <a:ext cx="71255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sz="24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6037339"/>
            <a:ext cx="1490135" cy="856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4930" y="1587489"/>
            <a:ext cx="108080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733" b="1" dirty="0">
                <a:latin typeface="Arial"/>
                <a:cs typeface="Arial"/>
              </a:rPr>
              <a:t>So work-as-imagined folks often have some sort of linear, mechanistic view of the system.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8083" y="3148772"/>
            <a:ext cx="3488095" cy="33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93241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4111" y="4756289"/>
            <a:ext cx="9567312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Instead, health care is a complex adaptive system delivered by people on the front line who flex and adjust to the circumstances.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6216488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48456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0" y="301625"/>
            <a:ext cx="8715375" cy="852488"/>
          </a:xfrm>
        </p:spPr>
        <p:txBody>
          <a:bodyPr>
            <a:noAutofit/>
          </a:bodyPr>
          <a:lstStyle/>
          <a:p>
            <a:pPr algn="ctr"/>
            <a:r>
              <a:rPr lang="en-AU" sz="4800" dirty="0">
                <a:latin typeface="Arial" pitchFamily="34" charset="0"/>
                <a:cs typeface="Arial" pitchFamily="34" charset="0"/>
              </a:rPr>
              <a:t>Not like this … like this</a:t>
            </a:r>
            <a:endParaRPr lang="en-AU" sz="4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6758" y="1198705"/>
            <a:ext cx="71255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sz="24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6037339"/>
            <a:ext cx="1490135" cy="856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777" y="1903651"/>
            <a:ext cx="5240921" cy="3703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9524" y="1903651"/>
            <a:ext cx="6273557" cy="370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590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6758" y="1198705"/>
            <a:ext cx="71255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sz="24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6037339"/>
            <a:ext cx="1490135" cy="8567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6758" y="1691147"/>
            <a:ext cx="10376001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733" b="1" dirty="0">
                <a:latin typeface="Arial"/>
                <a:cs typeface="Arial"/>
              </a:rPr>
              <a:t>And clinicians don’t deliver care in the way blunt end </a:t>
            </a:r>
            <a:r>
              <a:rPr lang="en-AU" sz="3733" b="1" dirty="0" err="1">
                <a:latin typeface="Arial"/>
                <a:cs typeface="Arial"/>
              </a:rPr>
              <a:t>prescriptivists</a:t>
            </a:r>
            <a:r>
              <a:rPr lang="en-AU" sz="3733" b="1" dirty="0">
                <a:latin typeface="Arial"/>
                <a:cs typeface="Arial"/>
              </a:rPr>
              <a:t> want them to.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7478" y="3233777"/>
            <a:ext cx="4227551" cy="316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62724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2057" y="5612563"/>
            <a:ext cx="5282915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4800" b="1" dirty="0">
                <a:latin typeface="Arial"/>
                <a:cs typeface="Arial"/>
              </a:rPr>
              <a:t>And therefore the only real solution is to try and </a:t>
            </a:r>
            <a:r>
              <a:rPr lang="en-AU" sz="4800" b="1" i="1" dirty="0">
                <a:latin typeface="Arial"/>
                <a:cs typeface="Arial"/>
              </a:rPr>
              <a:t>reconcile work-as-imagined </a:t>
            </a:r>
            <a:r>
              <a:rPr lang="en-AU" sz="4800" b="1" dirty="0">
                <a:latin typeface="Arial"/>
                <a:cs typeface="Arial"/>
              </a:rPr>
              <a:t>and </a:t>
            </a:r>
            <a:r>
              <a:rPr lang="en-AU" sz="4800" b="1" i="1" dirty="0">
                <a:latin typeface="Arial"/>
                <a:cs typeface="Arial"/>
              </a:rPr>
              <a:t> work-as-done.</a:t>
            </a:r>
            <a:endParaRPr lang="en-AU" sz="4800" b="1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5" t="21680" r="11553"/>
          <a:stretch/>
        </p:blipFill>
        <p:spPr>
          <a:xfrm>
            <a:off x="6204973" y="2217393"/>
            <a:ext cx="5987028" cy="3543663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20350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6253" y="3812279"/>
            <a:ext cx="677208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8000" b="1" dirty="0">
                <a:latin typeface="Arial"/>
                <a:cs typeface="Arial"/>
              </a:rPr>
              <a:t>Let’s explore this …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5072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8B310D-E9AA-44EA-93E1-F616E26CF7DA}"/>
              </a:ext>
            </a:extLst>
          </p:cNvPr>
          <p:cNvSpPr/>
          <p:nvPr/>
        </p:nvSpPr>
        <p:spPr>
          <a:xfrm>
            <a:off x="259080" y="387742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800" b="1" dirty="0">
                <a:latin typeface="Arial" pitchFamily="34" charset="0"/>
                <a:cs typeface="Arial" pitchFamily="34" charset="0"/>
              </a:rPr>
              <a:t>Changing world of health care</a:t>
            </a:r>
          </a:p>
        </p:txBody>
      </p:sp>
      <p:pic>
        <p:nvPicPr>
          <p:cNvPr id="10" name="Picture 9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xmlns="" id="{376FB8E7-9519-4E4C-84D0-D809E3AB1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" y="2613660"/>
            <a:ext cx="4000500" cy="2667000"/>
          </a:xfrm>
          <a:prstGeom prst="rect">
            <a:avLst/>
          </a:prstGeom>
        </p:spPr>
      </p:pic>
      <p:pic>
        <p:nvPicPr>
          <p:cNvPr id="12" name="Picture 11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B74E882A-13BF-4C05-9B68-92BEA8448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0070" y="1791970"/>
            <a:ext cx="3543300" cy="4432300"/>
          </a:xfrm>
          <a:prstGeom prst="rect">
            <a:avLst/>
          </a:prstGeom>
        </p:spPr>
      </p:pic>
      <p:pic>
        <p:nvPicPr>
          <p:cNvPr id="14" name="Picture 13" descr="A person in a blue room&#10;&#10;Description generated with high confidence">
            <a:extLst>
              <a:ext uri="{FF2B5EF4-FFF2-40B4-BE49-F238E27FC236}">
                <a16:creationId xmlns:a16="http://schemas.microsoft.com/office/drawing/2014/main" xmlns="" id="{ED2916CD-BE58-41DD-B1E1-E0E6B9779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4820" y="2613660"/>
            <a:ext cx="4003729" cy="2667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86689C7-850F-432D-854F-406E9891E036}"/>
              </a:ext>
            </a:extLst>
          </p:cNvPr>
          <p:cNvSpPr txBox="1"/>
          <p:nvPr/>
        </p:nvSpPr>
        <p:spPr>
          <a:xfrm>
            <a:off x="883920" y="5638800"/>
            <a:ext cx="224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The 1970’s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544AE1F-8739-4432-9BA6-EA5463051EEF}"/>
              </a:ext>
            </a:extLst>
          </p:cNvPr>
          <p:cNvSpPr txBox="1"/>
          <p:nvPr/>
        </p:nvSpPr>
        <p:spPr>
          <a:xfrm>
            <a:off x="5021580" y="6273225"/>
            <a:ext cx="224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The 1990’s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D5A5-27FC-4558-905F-E0D1C3CE16E8}"/>
              </a:ext>
            </a:extLst>
          </p:cNvPr>
          <p:cNvSpPr txBox="1"/>
          <p:nvPr/>
        </p:nvSpPr>
        <p:spPr>
          <a:xfrm>
            <a:off x="9159240" y="5638800"/>
            <a:ext cx="237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Arial" panose="020B0604020202020204" pitchFamily="34" charset="0"/>
                <a:cs typeface="Arial" panose="020B0604020202020204" pitchFamily="34" charset="0"/>
              </a:rPr>
              <a:t>Present day</a:t>
            </a:r>
          </a:p>
        </p:txBody>
      </p:sp>
    </p:spTree>
    <p:extLst>
      <p:ext uri="{BB962C8B-B14F-4D97-AF65-F5344CB8AC3E}">
        <p14:creationId xmlns:p14="http://schemas.microsoft.com/office/powerpoint/2010/main" xmlns="" val="2917593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630" y="4858382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Claim 1: Work-as-imagined</a:t>
            </a:r>
          </a:p>
          <a:p>
            <a:pPr algn="ctr"/>
            <a:endParaRPr lang="en-AU" sz="5333" b="1" dirty="0">
              <a:latin typeface="Arial"/>
              <a:cs typeface="Arial"/>
            </a:endParaRPr>
          </a:p>
          <a:p>
            <a:pPr algn="ctr"/>
            <a:r>
              <a:rPr lang="en-AU" sz="5333" b="1" dirty="0">
                <a:latin typeface="Arial"/>
                <a:cs typeface="Arial"/>
              </a:rPr>
              <a:t>“After 25 years of evidence based medicine, care is evidence based.”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3356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074510" y="129865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Study 1: Work-as-done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Picture 2" descr="S:\Secretaries\CareTrack Australia\Papers\Figure 2.tif">
            <a:extLst>
              <a:ext uri="{FF2B5EF4-FFF2-40B4-BE49-F238E27FC236}">
                <a16:creationId xmlns:a16="http://schemas.microsoft.com/office/drawing/2014/main" xmlns="" id="{DD36C8C0-C3B8-44D3-B59E-F07564F23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928" y="1121121"/>
            <a:ext cx="7763905" cy="574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6F113B-DBB8-40A1-8378-9EF4FEEFD375}"/>
              </a:ext>
            </a:extLst>
          </p:cNvPr>
          <p:cNvSpPr txBox="1"/>
          <p:nvPr/>
        </p:nvSpPr>
        <p:spPr>
          <a:xfrm>
            <a:off x="9193427" y="1993557"/>
            <a:ext cx="2652584" cy="3888259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endParaRPr lang="en-AU" sz="4267" b="1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04BEFE85-01E6-4145-92DA-E8C624B47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601" y="4478181"/>
            <a:ext cx="3644699" cy="20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defTabSz="736931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Runciman WB, Hunt TD, Hannaford NA, Hibbert PD, Westbrook JI, Coiera EW, Day RO, Hindmarsh DM, McGlynn EA, and Braithwaite J. (2012) </a:t>
            </a:r>
            <a:r>
              <a:rPr lang="en-AU" sz="1800" dirty="0" err="1">
                <a:latin typeface="Arial" panose="020B0604020202020204" pitchFamily="34" charset="0"/>
                <a:cs typeface="Arial" panose="020B0604020202020204" pitchFamily="34" charset="0"/>
              </a:rPr>
              <a:t>CareTrack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: assessing the appropriateness of health care delivery in Australia. </a:t>
            </a:r>
            <a:r>
              <a:rPr lang="en-AU" sz="1800" i="1" dirty="0">
                <a:latin typeface="Arial" panose="020B0604020202020204" pitchFamily="34" charset="0"/>
                <a:cs typeface="Arial" panose="020B0604020202020204" pitchFamily="34" charset="0"/>
              </a:rPr>
              <a:t>Medical Journal of Australia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, 197:2.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7474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9927" y="4265258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Claim 2: Work-as-imagined</a:t>
            </a:r>
          </a:p>
          <a:p>
            <a:pPr algn="ctr"/>
            <a:endParaRPr lang="en-AU" sz="5333" b="1" dirty="0">
              <a:latin typeface="Arial"/>
              <a:cs typeface="Arial"/>
            </a:endParaRPr>
          </a:p>
          <a:p>
            <a:pPr algn="ctr"/>
            <a:r>
              <a:rPr lang="en-AU" sz="5333" b="1" dirty="0">
                <a:latin typeface="Arial"/>
                <a:cs typeface="Arial"/>
              </a:rPr>
              <a:t>“We deliver care in multidisciplinary teams.”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76326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074510" y="129865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Study 2: Work-as-done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6F113B-DBB8-40A1-8378-9EF4FEEFD375}"/>
              </a:ext>
            </a:extLst>
          </p:cNvPr>
          <p:cNvSpPr txBox="1"/>
          <p:nvPr/>
        </p:nvSpPr>
        <p:spPr>
          <a:xfrm>
            <a:off x="9193427" y="1993557"/>
            <a:ext cx="2652584" cy="3888259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endParaRPr lang="en-AU" sz="4267" b="1" dirty="0">
              <a:latin typeface="Arial"/>
              <a:cs typeface="Arial"/>
            </a:endParaRPr>
          </a:p>
        </p:txBody>
      </p:sp>
      <p:pic>
        <p:nvPicPr>
          <p:cNvPr id="9" name="Picture 2" descr="Unit C ask profession experience">
            <a:extLst>
              <a:ext uri="{FF2B5EF4-FFF2-40B4-BE49-F238E27FC236}">
                <a16:creationId xmlns:a16="http://schemas.microsoft.com/office/drawing/2014/main" xmlns="" id="{A2E68A5D-0B8A-48E7-AF69-8DA15C211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9570" y="1714500"/>
            <a:ext cx="5668433" cy="4641851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xmlns="" id="{83B23B04-C949-47AF-9DD5-EDEA579F1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9346" y="1625477"/>
            <a:ext cx="5652655" cy="427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4267" b="1" dirty="0">
                <a:latin typeface="Arial" panose="020B0604020202020204" pitchFamily="34" charset="0"/>
                <a:cs typeface="Arial" panose="020B0604020202020204" pitchFamily="34" charset="0"/>
              </a:rPr>
              <a:t>Problem solving networks in an ED</a:t>
            </a:r>
          </a:p>
          <a:p>
            <a:pPr>
              <a:buFont typeface="Arial" charset="0"/>
              <a:buChar char="•"/>
            </a:pPr>
            <a:endParaRPr lang="en-AU" sz="3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Nurses </a:t>
            </a:r>
          </a:p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Doctors</a:t>
            </a:r>
          </a:p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Allied health</a:t>
            </a:r>
          </a:p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Admin and support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13B81E77-1C5F-491D-BA81-DC9A0299D758}"/>
              </a:ext>
            </a:extLst>
          </p:cNvPr>
          <p:cNvSpPr/>
          <p:nvPr/>
        </p:nvSpPr>
        <p:spPr>
          <a:xfrm>
            <a:off x="8578675" y="3593987"/>
            <a:ext cx="381000" cy="381000"/>
          </a:xfrm>
          <a:prstGeom prst="flowChartConnector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400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D757D9A3-852A-4885-B69F-50BD1F1546C6}"/>
              </a:ext>
            </a:extLst>
          </p:cNvPr>
          <p:cNvSpPr/>
          <p:nvPr/>
        </p:nvSpPr>
        <p:spPr>
          <a:xfrm>
            <a:off x="8578675" y="4244457"/>
            <a:ext cx="381000" cy="381000"/>
          </a:xfrm>
          <a:prstGeom prst="flowChartConnector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400" dirty="0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xmlns="" id="{33DA82B1-5082-44DF-8A98-2C0A2D30C5AE}"/>
              </a:ext>
            </a:extLst>
          </p:cNvPr>
          <p:cNvSpPr/>
          <p:nvPr/>
        </p:nvSpPr>
        <p:spPr>
          <a:xfrm>
            <a:off x="9569275" y="4751691"/>
            <a:ext cx="381000" cy="3810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40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14E1E843-58CF-4B3A-9C4A-BB011E1B75EA}"/>
              </a:ext>
            </a:extLst>
          </p:cNvPr>
          <p:cNvSpPr/>
          <p:nvPr/>
        </p:nvSpPr>
        <p:spPr>
          <a:xfrm>
            <a:off x="10975888" y="5384664"/>
            <a:ext cx="381000" cy="381000"/>
          </a:xfrm>
          <a:prstGeom prst="flowChartConnector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40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2A3F8EED-CAFB-4A9A-A977-369C20CA7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173" y="6365127"/>
            <a:ext cx="6939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[Creswick, Westbrook and Braithwaite, 2009]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8662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074510" y="129865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Study 2: Work-as-done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6F113B-DBB8-40A1-8378-9EF4FEEFD375}"/>
              </a:ext>
            </a:extLst>
          </p:cNvPr>
          <p:cNvSpPr txBox="1"/>
          <p:nvPr/>
        </p:nvSpPr>
        <p:spPr>
          <a:xfrm>
            <a:off x="9193427" y="1993557"/>
            <a:ext cx="2652584" cy="3888259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endParaRPr lang="en-AU" sz="4267" b="1" dirty="0">
              <a:latin typeface="Arial"/>
              <a:cs typeface="Arial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xmlns="" id="{83B23B04-C949-47AF-9DD5-EDEA579F1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317" y="1408308"/>
            <a:ext cx="5438471" cy="493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4267" b="1" dirty="0">
                <a:latin typeface="Arial" panose="020B0604020202020204" pitchFamily="34" charset="0"/>
                <a:cs typeface="Arial" panose="020B0604020202020204" pitchFamily="34" charset="0"/>
              </a:rPr>
              <a:t>Medication advice-seeking networks in an ED</a:t>
            </a:r>
          </a:p>
          <a:p>
            <a:pPr>
              <a:buFont typeface="Arial" charset="0"/>
              <a:buChar char="•"/>
            </a:pPr>
            <a:endParaRPr lang="en-AU" sz="3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Nurses </a:t>
            </a:r>
          </a:p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Doctors</a:t>
            </a:r>
          </a:p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Allied health</a:t>
            </a:r>
          </a:p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Admin and support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13B81E77-1C5F-491D-BA81-DC9A0299D758}"/>
              </a:ext>
            </a:extLst>
          </p:cNvPr>
          <p:cNvSpPr/>
          <p:nvPr/>
        </p:nvSpPr>
        <p:spPr>
          <a:xfrm>
            <a:off x="8378421" y="4031223"/>
            <a:ext cx="381000" cy="381000"/>
          </a:xfrm>
          <a:prstGeom prst="flowChartConnector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400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D757D9A3-852A-4885-B69F-50BD1F1546C6}"/>
              </a:ext>
            </a:extLst>
          </p:cNvPr>
          <p:cNvSpPr/>
          <p:nvPr/>
        </p:nvSpPr>
        <p:spPr>
          <a:xfrm>
            <a:off x="8378421" y="4681693"/>
            <a:ext cx="381000" cy="381000"/>
          </a:xfrm>
          <a:prstGeom prst="flowChartConnector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400" dirty="0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xmlns="" id="{33DA82B1-5082-44DF-8A98-2C0A2D30C5AE}"/>
              </a:ext>
            </a:extLst>
          </p:cNvPr>
          <p:cNvSpPr/>
          <p:nvPr/>
        </p:nvSpPr>
        <p:spPr>
          <a:xfrm>
            <a:off x="9369021" y="5188927"/>
            <a:ext cx="381000" cy="3810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40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14E1E843-58CF-4B3A-9C4A-BB011E1B75EA}"/>
              </a:ext>
            </a:extLst>
          </p:cNvPr>
          <p:cNvSpPr/>
          <p:nvPr/>
        </p:nvSpPr>
        <p:spPr>
          <a:xfrm>
            <a:off x="10775635" y="5821900"/>
            <a:ext cx="381000" cy="381000"/>
          </a:xfrm>
          <a:prstGeom prst="flowChartConnector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400"/>
          </a:p>
        </p:txBody>
      </p:sp>
      <p:pic>
        <p:nvPicPr>
          <p:cNvPr id="16" name="Picture 2" descr="Unit C seek profession experience">
            <a:extLst>
              <a:ext uri="{FF2B5EF4-FFF2-40B4-BE49-F238E27FC236}">
                <a16:creationId xmlns:a16="http://schemas.microsoft.com/office/drawing/2014/main" xmlns="" id="{6CB38D51-5A34-4235-BC9B-770C33D8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3027" y="1688987"/>
            <a:ext cx="5581651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3A71CAA3-D3C2-4283-95BE-9B5F6453B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173" y="6365127"/>
            <a:ext cx="6939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[Creswick, Westbrook and Braithwaite, 2009]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3877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074510" y="129865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Study 2: Work-as-done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6F113B-DBB8-40A1-8378-9EF4FEEFD375}"/>
              </a:ext>
            </a:extLst>
          </p:cNvPr>
          <p:cNvSpPr txBox="1"/>
          <p:nvPr/>
        </p:nvSpPr>
        <p:spPr>
          <a:xfrm>
            <a:off x="9193427" y="1993557"/>
            <a:ext cx="2652584" cy="3888259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endParaRPr lang="en-AU" sz="4267" b="1" dirty="0">
              <a:latin typeface="Arial"/>
              <a:cs typeface="Arial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xmlns="" id="{83B23B04-C949-47AF-9DD5-EDEA579F1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593" y="1652209"/>
            <a:ext cx="5438471" cy="427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4267" b="1" dirty="0">
                <a:latin typeface="Arial" panose="020B0604020202020204" pitchFamily="34" charset="0"/>
                <a:cs typeface="Arial" panose="020B0604020202020204" pitchFamily="34" charset="0"/>
              </a:rPr>
              <a:t>Socialising networks in an ED</a:t>
            </a:r>
          </a:p>
          <a:p>
            <a:pPr>
              <a:buFont typeface="Arial" charset="0"/>
              <a:buChar char="•"/>
            </a:pPr>
            <a:endParaRPr lang="en-AU" sz="3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Nurses </a:t>
            </a:r>
          </a:p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Doctors</a:t>
            </a:r>
          </a:p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Allied health</a:t>
            </a:r>
          </a:p>
          <a:p>
            <a:r>
              <a:rPr lang="en-AU" sz="3733" dirty="0">
                <a:latin typeface="Arial" panose="020B0604020202020204" pitchFamily="34" charset="0"/>
                <a:cs typeface="Arial" panose="020B0604020202020204" pitchFamily="34" charset="0"/>
              </a:rPr>
              <a:t>Admin and support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13B81E77-1C5F-491D-BA81-DC9A0299D758}"/>
              </a:ext>
            </a:extLst>
          </p:cNvPr>
          <p:cNvSpPr/>
          <p:nvPr/>
        </p:nvSpPr>
        <p:spPr>
          <a:xfrm>
            <a:off x="8213664" y="3651695"/>
            <a:ext cx="381000" cy="381000"/>
          </a:xfrm>
          <a:prstGeom prst="flowChartConnector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400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D757D9A3-852A-4885-B69F-50BD1F1546C6}"/>
              </a:ext>
            </a:extLst>
          </p:cNvPr>
          <p:cNvSpPr/>
          <p:nvPr/>
        </p:nvSpPr>
        <p:spPr>
          <a:xfrm>
            <a:off x="8213664" y="4302165"/>
            <a:ext cx="381000" cy="381000"/>
          </a:xfrm>
          <a:prstGeom prst="flowChartConnector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400" dirty="0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xmlns="" id="{33DA82B1-5082-44DF-8A98-2C0A2D30C5AE}"/>
              </a:ext>
            </a:extLst>
          </p:cNvPr>
          <p:cNvSpPr/>
          <p:nvPr/>
        </p:nvSpPr>
        <p:spPr>
          <a:xfrm>
            <a:off x="9204264" y="4809399"/>
            <a:ext cx="381000" cy="3810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40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14E1E843-58CF-4B3A-9C4A-BB011E1B75EA}"/>
              </a:ext>
            </a:extLst>
          </p:cNvPr>
          <p:cNvSpPr/>
          <p:nvPr/>
        </p:nvSpPr>
        <p:spPr>
          <a:xfrm>
            <a:off x="10610877" y="5442372"/>
            <a:ext cx="381000" cy="381000"/>
          </a:xfrm>
          <a:prstGeom prst="flowChartConnector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  <p:pic>
        <p:nvPicPr>
          <p:cNvPr id="17" name="Picture 2" descr="Unit C socialise profession experience">
            <a:extLst>
              <a:ext uri="{FF2B5EF4-FFF2-40B4-BE49-F238E27FC236}">
                <a16:creationId xmlns:a16="http://schemas.microsoft.com/office/drawing/2014/main" xmlns="" id="{8040A0F9-CCB5-438B-98BD-CB50D4B60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83276" y="1659911"/>
            <a:ext cx="5795433" cy="4745567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xmlns="" id="{69AFFE5A-FC4A-41F7-84E6-FB6A75A00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173" y="6365127"/>
            <a:ext cx="6939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[Creswick, Westbrook and Braithwaite, 2009]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5837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9927" y="4265258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Claim 3: Work-as-imagined</a:t>
            </a:r>
          </a:p>
          <a:p>
            <a:pPr algn="ctr"/>
            <a:endParaRPr lang="en-AU" sz="5333" b="1" dirty="0">
              <a:latin typeface="Arial"/>
              <a:cs typeface="Arial"/>
            </a:endParaRPr>
          </a:p>
          <a:p>
            <a:pPr algn="ctr"/>
            <a:r>
              <a:rPr lang="en-AU" sz="5333" b="1" dirty="0">
                <a:latin typeface="Arial"/>
                <a:cs typeface="Arial"/>
              </a:rPr>
              <a:t>“We know how our systems work.”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76068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C05A5E1-3A16-4FDB-868D-E2948A942111}"/>
              </a:ext>
            </a:extLst>
          </p:cNvPr>
          <p:cNvGrpSpPr/>
          <p:nvPr/>
        </p:nvGrpSpPr>
        <p:grpSpPr>
          <a:xfrm>
            <a:off x="5152213" y="1777345"/>
            <a:ext cx="1545571" cy="4688369"/>
            <a:chOff x="332415" y="1706557"/>
            <a:chExt cx="1269882" cy="417412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2D912A9-E5E8-41E4-B6E7-90ED5648A90F}"/>
                </a:ext>
              </a:extLst>
            </p:cNvPr>
            <p:cNvSpPr/>
            <p:nvPr/>
          </p:nvSpPr>
          <p:spPr>
            <a:xfrm>
              <a:off x="343949" y="2474752"/>
              <a:ext cx="1258348" cy="58722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F26B666-0602-4AE9-B959-FCBC41E7CB74}"/>
                </a:ext>
              </a:extLst>
            </p:cNvPr>
            <p:cNvSpPr txBox="1"/>
            <p:nvPr/>
          </p:nvSpPr>
          <p:spPr>
            <a:xfrm>
              <a:off x="549480" y="2583700"/>
              <a:ext cx="847288" cy="328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/>
                <a:t>Screen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E3B3C916-8FD2-42EA-8840-149D86A594F4}"/>
                </a:ext>
              </a:extLst>
            </p:cNvPr>
            <p:cNvCxnSpPr>
              <a:cxnSpLocks/>
            </p:cNvCxnSpPr>
            <p:nvPr/>
          </p:nvCxnSpPr>
          <p:spPr>
            <a:xfrm>
              <a:off x="973122" y="3120704"/>
              <a:ext cx="0" cy="562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FC44E31-7298-43FB-8169-B26B6B3A20AE}"/>
                </a:ext>
              </a:extLst>
            </p:cNvPr>
            <p:cNvSpPr/>
            <p:nvPr/>
          </p:nvSpPr>
          <p:spPr>
            <a:xfrm>
              <a:off x="377504" y="3741490"/>
              <a:ext cx="1191237" cy="7298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F709ECB-F16B-4570-8D37-8258A01C35D2}"/>
                </a:ext>
              </a:extLst>
            </p:cNvPr>
            <p:cNvSpPr txBox="1"/>
            <p:nvPr/>
          </p:nvSpPr>
          <p:spPr>
            <a:xfrm>
              <a:off x="446714" y="3942610"/>
              <a:ext cx="1052817" cy="328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/>
                <a:t>High risk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E95073FD-B47A-4C69-AE66-7D342E676389}"/>
                </a:ext>
              </a:extLst>
            </p:cNvPr>
            <p:cNvCxnSpPr>
              <a:cxnSpLocks/>
            </p:cNvCxnSpPr>
            <p:nvPr/>
          </p:nvCxnSpPr>
          <p:spPr>
            <a:xfrm>
              <a:off x="973122" y="4499675"/>
              <a:ext cx="0" cy="562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835A7A7F-10BC-4690-BF1B-F5CABCA8B192}"/>
                </a:ext>
              </a:extLst>
            </p:cNvPr>
            <p:cNvSpPr/>
            <p:nvPr/>
          </p:nvSpPr>
          <p:spPr>
            <a:xfrm>
              <a:off x="377504" y="5150841"/>
              <a:ext cx="1191237" cy="7298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67E579D-B0DA-4CCB-AFBA-0E7F0FB745C5}"/>
                </a:ext>
              </a:extLst>
            </p:cNvPr>
            <p:cNvSpPr txBox="1"/>
            <p:nvPr/>
          </p:nvSpPr>
          <p:spPr>
            <a:xfrm>
              <a:off x="619738" y="5371915"/>
              <a:ext cx="683703" cy="328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/>
                <a:t>Refer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1B53F59-B095-4AD3-BC0C-EADBB72D5AF5}"/>
                </a:ext>
              </a:extLst>
            </p:cNvPr>
            <p:cNvSpPr txBox="1"/>
            <p:nvPr/>
          </p:nvSpPr>
          <p:spPr>
            <a:xfrm>
              <a:off x="332415" y="1706557"/>
              <a:ext cx="1258347" cy="57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/>
                <a:t>Work-as-imagined: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281FFF6-A781-4A32-8789-55A35DA597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6037339"/>
            <a:ext cx="1490135" cy="8567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454CB51-B1A2-4AB7-97BD-7B1AE38C4D85}"/>
              </a:ext>
            </a:extLst>
          </p:cNvPr>
          <p:cNvSpPr txBox="1"/>
          <p:nvPr/>
        </p:nvSpPr>
        <p:spPr>
          <a:xfrm>
            <a:off x="-644665" y="55731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Study 3: Work-as-imagined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xmlns="" id="{1C48FEE5-D907-4075-A4A8-712BDD2AB754}"/>
              </a:ext>
            </a:extLst>
          </p:cNvPr>
          <p:cNvSpPr txBox="1">
            <a:spLocks/>
          </p:cNvSpPr>
          <p:nvPr/>
        </p:nvSpPr>
        <p:spPr>
          <a:xfrm>
            <a:off x="9347200" y="6356351"/>
            <a:ext cx="28448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63D112-7C89-384D-B4FC-664FC949D667}" type="slidenum">
              <a:rPr lang="en-US" sz="1067"/>
              <a:pPr/>
              <a:t>67</a:t>
            </a:fld>
            <a:endParaRPr lang="en-US" sz="1067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C69B72-3600-4ABE-9DFA-8722EFDB9E3A}"/>
              </a:ext>
            </a:extLst>
          </p:cNvPr>
          <p:cNvSpPr txBox="1"/>
          <p:nvPr/>
        </p:nvSpPr>
        <p:spPr>
          <a:xfrm>
            <a:off x="942709" y="2005414"/>
            <a:ext cx="3498079" cy="205756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r>
              <a:rPr lang="en-AU" sz="4267" b="1" dirty="0">
                <a:latin typeface="Arial"/>
                <a:cs typeface="Arial"/>
              </a:rPr>
              <a:t>Lynch syndrome study</a:t>
            </a:r>
          </a:p>
        </p:txBody>
      </p:sp>
    </p:spTree>
    <p:extLst>
      <p:ext uri="{BB962C8B-B14F-4D97-AF65-F5344CB8AC3E}">
        <p14:creationId xmlns:p14="http://schemas.microsoft.com/office/powerpoint/2010/main" xmlns="" val="14828063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074510" y="129865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Study 3: Work-as-done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C73250-1578-4BA2-9ECC-43E89343AB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5945" y="1337776"/>
            <a:ext cx="6336235" cy="552022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0B475B8-EE6A-4F80-8AB5-355F5015A9E8}"/>
              </a:ext>
            </a:extLst>
          </p:cNvPr>
          <p:cNvGrpSpPr/>
          <p:nvPr/>
        </p:nvGrpSpPr>
        <p:grpSpPr>
          <a:xfrm>
            <a:off x="9347200" y="2263718"/>
            <a:ext cx="2069285" cy="3031223"/>
            <a:chOff x="7010400" y="1257632"/>
            <a:chExt cx="1551964" cy="22734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E20A61B-717C-4794-B1B1-0754CA22CFCE}"/>
                </a:ext>
              </a:extLst>
            </p:cNvPr>
            <p:cNvSpPr/>
            <p:nvPr/>
          </p:nvSpPr>
          <p:spPr>
            <a:xfrm>
              <a:off x="7010401" y="1257632"/>
              <a:ext cx="1551963" cy="227341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C3D2E11-73AA-4A11-9949-AE49F4A34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62147" y="1564231"/>
              <a:ext cx="1185750" cy="9306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72CCBA7-F74B-40BE-AE1C-52B012792950}"/>
                </a:ext>
              </a:extLst>
            </p:cNvPr>
            <p:cNvSpPr txBox="1"/>
            <p:nvPr/>
          </p:nvSpPr>
          <p:spPr>
            <a:xfrm>
              <a:off x="7010400" y="1276546"/>
              <a:ext cx="592875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/>
                <a:t>Key: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DF008A4-5C59-41F1-B9B6-4CBB4CCDC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93507" y="2394171"/>
              <a:ext cx="988125" cy="10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0963488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9927" y="4265258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Claim 4: Work-as-imagined</a:t>
            </a:r>
          </a:p>
          <a:p>
            <a:pPr algn="ctr"/>
            <a:endParaRPr lang="en-AU" sz="5333" b="1" dirty="0">
              <a:latin typeface="Arial"/>
              <a:cs typeface="Arial"/>
            </a:endParaRPr>
          </a:p>
          <a:p>
            <a:pPr algn="ctr"/>
            <a:r>
              <a:rPr lang="en-AU" sz="5333" b="1" dirty="0">
                <a:latin typeface="Arial"/>
                <a:cs typeface="Arial"/>
              </a:rPr>
              <a:t>“We are a high performing hospital.”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608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8543" y="808069"/>
            <a:ext cx="10972800" cy="5620924"/>
          </a:xfrm>
        </p:spPr>
        <p:txBody>
          <a:bodyPr>
            <a:normAutofit/>
          </a:bodyPr>
          <a:lstStyle/>
          <a:p>
            <a:pPr algn="ctr"/>
            <a:r>
              <a:rPr lang="en-AU" sz="10666" dirty="0">
                <a:latin typeface="Arial" pitchFamily="34" charset="0"/>
                <a:cs typeface="Arial" pitchFamily="34" charset="0"/>
              </a:rPr>
              <a:t>New issues in patient safety</a:t>
            </a:r>
          </a:p>
        </p:txBody>
      </p:sp>
    </p:spTree>
    <p:extLst>
      <p:ext uri="{BB962C8B-B14F-4D97-AF65-F5344CB8AC3E}">
        <p14:creationId xmlns:p14="http://schemas.microsoft.com/office/powerpoint/2010/main" xmlns="" val="12207710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074510" y="129865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Study 4: Work-as-done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141926-399F-4A53-9628-305D13E3D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3841" y="1466336"/>
            <a:ext cx="8322707" cy="5391665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038B26-5309-45C3-9EBC-A1E7B61C7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6548" y="5768426"/>
            <a:ext cx="302455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[Taylor, Clay-Williams,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Hogden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Braithwaite, </a:t>
            </a:r>
            <a:r>
              <a:rPr lang="en-AU" dirty="0" err="1">
                <a:latin typeface="Arial" panose="020B0604020202020204" pitchFamily="34" charset="0"/>
                <a:cs typeface="Arial" panose="020B0604020202020204" pitchFamily="34" charset="0"/>
              </a:rPr>
              <a:t>Groene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, 2015.]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9346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9927" y="4265258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Claim 5: Work-as-imagined</a:t>
            </a:r>
          </a:p>
          <a:p>
            <a:pPr algn="ctr"/>
            <a:endParaRPr lang="en-AU" sz="5333" b="1" dirty="0">
              <a:latin typeface="Arial"/>
              <a:cs typeface="Arial"/>
            </a:endParaRPr>
          </a:p>
          <a:p>
            <a:pPr algn="ctr"/>
            <a:r>
              <a:rPr lang="en-AU" sz="5333" b="1" dirty="0">
                <a:latin typeface="Arial"/>
                <a:cs typeface="Arial"/>
              </a:rPr>
              <a:t>“It’s a moribund system and doesn’t change.”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875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074510" y="129865"/>
            <a:ext cx="10909503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Study 5: Work-as-done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032EA0-C9A4-4BEA-935E-CAC34BB5AF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56315"/>
            <a:ext cx="3703320" cy="5723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373732-D1DA-4049-BE47-B9F2A393274A}"/>
              </a:ext>
            </a:extLst>
          </p:cNvPr>
          <p:cNvSpPr txBox="1"/>
          <p:nvPr/>
        </p:nvSpPr>
        <p:spPr>
          <a:xfrm>
            <a:off x="5550002" y="1610957"/>
            <a:ext cx="4284991" cy="388466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/>
          <a:p>
            <a:r>
              <a:rPr lang="en-AU" sz="2800" b="1" dirty="0">
                <a:latin typeface="Arial"/>
                <a:cs typeface="Arial"/>
              </a:rPr>
              <a:t>ISBN: </a:t>
            </a:r>
          </a:p>
          <a:p>
            <a:r>
              <a:rPr lang="en-AU" sz="2800" dirty="0">
                <a:latin typeface="Arial"/>
                <a:cs typeface="Arial"/>
              </a:rPr>
              <a:t>978-1-4724-8204-4</a:t>
            </a:r>
          </a:p>
          <a:p>
            <a:endParaRPr lang="en-AU" sz="2800" b="1" dirty="0">
              <a:latin typeface="Arial"/>
              <a:cs typeface="Arial"/>
            </a:endParaRPr>
          </a:p>
          <a:p>
            <a:r>
              <a:rPr lang="en-AU" sz="2800" b="1" dirty="0">
                <a:latin typeface="Arial"/>
                <a:cs typeface="Arial"/>
              </a:rPr>
              <a:t>Website: </a:t>
            </a:r>
            <a:r>
              <a:rPr lang="en-AU" sz="2800" dirty="0">
                <a:latin typeface="Arial"/>
                <a:cs typeface="Arial"/>
              </a:rPr>
              <a:t>https://www.crcpress.com</a:t>
            </a:r>
          </a:p>
        </p:txBody>
      </p:sp>
    </p:spTree>
    <p:extLst>
      <p:ext uri="{BB962C8B-B14F-4D97-AF65-F5344CB8AC3E}">
        <p14:creationId xmlns:p14="http://schemas.microsoft.com/office/powerpoint/2010/main" xmlns="" val="39338559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357" y="2134403"/>
            <a:ext cx="11370172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A message to blunt end people—learn how work actually works.</a:t>
            </a:r>
          </a:p>
        </p:txBody>
      </p:sp>
      <p:pic>
        <p:nvPicPr>
          <p:cNvPr id="7170" name="Picture 2" descr="http://resources0.news.com.au/images/2007/04/10/va1237241697700/Doctors-at-work-File-54438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649" y="3379763"/>
            <a:ext cx="3859476" cy="264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tatic.guim.co.uk/sys-images/Guardian/About/General/2013/6/16/1371408966054/Doctors-and-patient-in-ho-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125" y="3371893"/>
            <a:ext cx="4423948" cy="265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teara.govt.nz/files/28334-p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5" r="9999"/>
          <a:stretch/>
        </p:blipFill>
        <p:spPr bwMode="auto">
          <a:xfrm>
            <a:off x="8564073" y="3371893"/>
            <a:ext cx="3387633" cy="265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2894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54708" y="2139677"/>
            <a:ext cx="12122045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5333" b="1" dirty="0">
                <a:latin typeface="Arial"/>
                <a:cs typeface="Arial"/>
              </a:rPr>
              <a:t>A message to sharp end people—work more closely with WAI people.</a:t>
            </a:r>
          </a:p>
        </p:txBody>
      </p:sp>
      <p:pic>
        <p:nvPicPr>
          <p:cNvPr id="6" name="Picture 4" descr="https://www.aad.org/Image%20Library/For%20Dermatologists/ACO/aco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0215" y="3474667"/>
            <a:ext cx="3925495" cy="261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psta.net/images/Board-Meetings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5710" y="3474668"/>
            <a:ext cx="3918857" cy="26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unemed.com/wp-content/uploads/2012/07/Forms-and-Polici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439"/>
          <a:stretch/>
        </p:blipFill>
        <p:spPr bwMode="auto">
          <a:xfrm>
            <a:off x="533889" y="3474667"/>
            <a:ext cx="3206327" cy="261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54697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881" y="3609203"/>
            <a:ext cx="11370172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8000" b="1" dirty="0">
                <a:latin typeface="Arial"/>
                <a:cs typeface="Arial"/>
              </a:rPr>
              <a:t>The bottom line?</a:t>
            </a:r>
          </a:p>
          <a:p>
            <a:pPr algn="ctr"/>
            <a:endParaRPr lang="en-AU" sz="2667" b="1" dirty="0">
              <a:latin typeface="Arial"/>
              <a:cs typeface="Arial"/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85002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449" y="5650090"/>
            <a:ext cx="11370172" cy="1072444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AU" sz="4800" b="1" dirty="0">
                <a:latin typeface="Arial"/>
                <a:cs typeface="Arial"/>
              </a:rPr>
              <a:t>In life, in marriage, in affairs of the heart, in friendships, in international relations, and in working environments:</a:t>
            </a:r>
          </a:p>
          <a:p>
            <a:pPr algn="ctr"/>
            <a:endParaRPr lang="en-AU" sz="4800" b="1" dirty="0">
              <a:latin typeface="Arial"/>
              <a:cs typeface="Arial"/>
            </a:endParaRPr>
          </a:p>
          <a:p>
            <a:pPr algn="ctr"/>
            <a:r>
              <a:rPr lang="en-AU" sz="4800" b="1" dirty="0">
                <a:latin typeface="Arial"/>
                <a:cs typeface="Arial"/>
              </a:rPr>
              <a:t>It’s always better to engage with your partner.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97" y="6216489"/>
            <a:ext cx="1330863" cy="6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42020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5576" y="195532"/>
            <a:ext cx="9095874" cy="1239252"/>
          </a:xfrm>
        </p:spPr>
        <p:txBody>
          <a:bodyPr>
            <a:normAutofit/>
          </a:bodyPr>
          <a:lstStyle/>
          <a:p>
            <a:r>
              <a:rPr lang="en-AU" sz="3700" dirty="0">
                <a:latin typeface="Arial" pitchFamily="34" charset="0"/>
                <a:cs typeface="Arial" pitchFamily="34" charset="0"/>
              </a:rPr>
              <a:t>Lessons</a:t>
            </a:r>
            <a:endParaRPr lang="en-AU" sz="37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98075" y="1140941"/>
            <a:ext cx="71255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sz="24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6037339"/>
            <a:ext cx="1490135" cy="856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001" y="1708687"/>
            <a:ext cx="115187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AU" sz="3200" i="1" dirty="0">
                <a:latin typeface="Arial"/>
                <a:cs typeface="Arial"/>
              </a:rPr>
              <a:t>New rules for an old problem</a:t>
            </a:r>
          </a:p>
          <a:p>
            <a:pPr>
              <a:spcAft>
                <a:spcPts val="1200"/>
              </a:spcAft>
            </a:pPr>
            <a:endParaRPr lang="en-AU" sz="1200" i="1" dirty="0">
              <a:latin typeface="Arial"/>
              <a:cs typeface="Arial"/>
            </a:endParaRPr>
          </a:p>
          <a:p>
            <a:pPr marL="742950" indent="-742950">
              <a:buAutoNum type="arabicPeriod"/>
            </a:pPr>
            <a:r>
              <a:rPr lang="en-AU" sz="3200" dirty="0">
                <a:latin typeface="Arial"/>
                <a:cs typeface="Arial"/>
              </a:rPr>
              <a:t>Don’t ever think getting evidence into practice is easy</a:t>
            </a:r>
          </a:p>
          <a:p>
            <a:pPr marL="742950" indent="-742950">
              <a:buAutoNum type="arabicPeriod"/>
            </a:pPr>
            <a:r>
              <a:rPr lang="en-AU" sz="3200" dirty="0">
                <a:latin typeface="Arial"/>
                <a:cs typeface="Arial"/>
              </a:rPr>
              <a:t>Progress will always be hard work</a:t>
            </a:r>
          </a:p>
          <a:p>
            <a:pPr marL="742950" indent="-742950">
              <a:buAutoNum type="arabicPeriod"/>
            </a:pPr>
            <a:r>
              <a:rPr lang="en-AU" sz="3200" dirty="0">
                <a:latin typeface="Arial"/>
                <a:cs typeface="Arial"/>
              </a:rPr>
              <a:t>Linear will only get you so far—often, nowhere fast</a:t>
            </a:r>
          </a:p>
          <a:p>
            <a:pPr marL="742950" indent="-742950">
              <a:buAutoNum type="arabicPeriod"/>
            </a:pPr>
            <a:r>
              <a:rPr lang="en-AU" sz="3200" dirty="0">
                <a:latin typeface="Arial"/>
                <a:cs typeface="Arial"/>
              </a:rPr>
              <a:t>Work with the natural characteristics of the CAS</a:t>
            </a:r>
          </a:p>
          <a:p>
            <a:pPr marL="742950" indent="-742950">
              <a:buAutoNum type="arabicPeriod"/>
            </a:pPr>
            <a:r>
              <a:rPr lang="en-AU" sz="3200" dirty="0">
                <a:latin typeface="Arial"/>
                <a:cs typeface="Arial"/>
              </a:rPr>
              <a:t>Always look out for unintended consequences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209007" y="6281047"/>
            <a:ext cx="6870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Braithwaite, 2010; Braithwaite 2015 Gaps in systems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38974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98075" y="1140941"/>
            <a:ext cx="71255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sz="24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6037339"/>
            <a:ext cx="1490135" cy="856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576" y="1697571"/>
            <a:ext cx="1151871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AU" sz="3200" i="1" dirty="0">
                <a:latin typeface="Arial"/>
                <a:cs typeface="Arial"/>
              </a:rPr>
              <a:t>New rules for an old problem</a:t>
            </a:r>
          </a:p>
          <a:p>
            <a:pPr>
              <a:spcAft>
                <a:spcPts val="1200"/>
              </a:spcAft>
            </a:pPr>
            <a:endParaRPr lang="en-AU" sz="1200" i="1" dirty="0">
              <a:latin typeface="Arial"/>
              <a:cs typeface="Arial"/>
            </a:endParaRPr>
          </a:p>
          <a:p>
            <a:pPr marL="742950" indent="-742950">
              <a:buFont typeface="+mj-lt"/>
              <a:buAutoNum type="arabicPeriod" startAt="6"/>
            </a:pPr>
            <a:r>
              <a:rPr lang="en-AU" sz="3200" dirty="0">
                <a:latin typeface="Arial"/>
                <a:cs typeface="Arial"/>
              </a:rPr>
              <a:t>Don’t do it alone … it’s a system of systems</a:t>
            </a:r>
          </a:p>
          <a:p>
            <a:pPr marL="742950" indent="-742950">
              <a:buFont typeface="+mj-lt"/>
              <a:buAutoNum type="arabicPeriod" startAt="6"/>
            </a:pPr>
            <a:r>
              <a:rPr lang="en-AU" sz="3200" dirty="0">
                <a:latin typeface="Arial"/>
                <a:cs typeface="Arial"/>
              </a:rPr>
              <a:t>Harness others—mavens, cosmopolites, bridges, brokers, opinion leaders</a:t>
            </a:r>
          </a:p>
          <a:p>
            <a:pPr marL="742950" indent="-742950">
              <a:buFont typeface="+mj-lt"/>
              <a:buAutoNum type="arabicPeriod" startAt="6"/>
            </a:pPr>
            <a:r>
              <a:rPr lang="en-AU" sz="3200" dirty="0">
                <a:latin typeface="Arial"/>
                <a:cs typeface="Arial"/>
              </a:rPr>
              <a:t>You’ll need institutional support, too</a:t>
            </a:r>
          </a:p>
          <a:p>
            <a:pPr marL="742950" indent="-742950">
              <a:buFont typeface="+mj-lt"/>
              <a:buAutoNum type="arabicPeriod" startAt="6"/>
            </a:pPr>
            <a:r>
              <a:rPr lang="en-AU" sz="3200" dirty="0">
                <a:latin typeface="Arial"/>
                <a:cs typeface="Arial"/>
              </a:rPr>
              <a:t>Look at what goes right, and think why</a:t>
            </a:r>
          </a:p>
          <a:p>
            <a:pPr marL="742950" indent="-742950">
              <a:buAutoNum type="arabicPeriod" startAt="6"/>
            </a:pPr>
            <a:r>
              <a:rPr lang="en-AU" sz="3200" dirty="0">
                <a:latin typeface="Arial"/>
                <a:cs typeface="Arial"/>
              </a:rPr>
              <a:t>Do more of things going right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209007" y="6281047"/>
            <a:ext cx="6870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Braithwaite, 2010; Braithwaite 2015 Gaps in systems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10E8F53-F276-425B-8A25-922F44634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76" y="195532"/>
            <a:ext cx="9095874" cy="1239252"/>
          </a:xfrm>
        </p:spPr>
        <p:txBody>
          <a:bodyPr>
            <a:normAutofit/>
          </a:bodyPr>
          <a:lstStyle/>
          <a:p>
            <a:r>
              <a:rPr lang="en-AU" sz="3700" dirty="0">
                <a:latin typeface="Arial" pitchFamily="34" charset="0"/>
                <a:cs typeface="Arial" pitchFamily="34" charset="0"/>
              </a:rPr>
              <a:t>Lessons</a:t>
            </a:r>
            <a:endParaRPr lang="en-AU" sz="3700" dirty="0"/>
          </a:p>
        </p:txBody>
      </p:sp>
    </p:spTree>
    <p:extLst>
      <p:ext uri="{BB962C8B-B14F-4D97-AF65-F5344CB8AC3E}">
        <p14:creationId xmlns:p14="http://schemas.microsoft.com/office/powerpoint/2010/main" xmlns="" val="31668921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1677" y="3083012"/>
            <a:ext cx="10972800" cy="851569"/>
          </a:xfrm>
        </p:spPr>
        <p:txBody>
          <a:bodyPr>
            <a:noAutofit/>
          </a:bodyPr>
          <a:lstStyle/>
          <a:p>
            <a:pPr algn="ctr"/>
            <a:r>
              <a:rPr lang="en-AU" sz="7200" dirty="0">
                <a:latin typeface="Arial" pitchFamily="34" charset="0"/>
                <a:cs typeface="Arial" pitchFamily="34" charset="0"/>
              </a:rPr>
              <a:t>Questions or comments?</a:t>
            </a:r>
            <a:endParaRPr lang="en-AU" sz="7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6757" y="1198703"/>
            <a:ext cx="712557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 sz="24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6037339"/>
            <a:ext cx="1490135" cy="8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4206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24850A-CAB2-4FC4-807F-B9CEB5A35D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070" t="9301" r="3923" b="40020"/>
          <a:stretch/>
        </p:blipFill>
        <p:spPr>
          <a:xfrm>
            <a:off x="0" y="1301577"/>
            <a:ext cx="12192000" cy="405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86558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60873" y="6356307"/>
            <a:ext cx="2133600" cy="365125"/>
          </a:xfrm>
        </p:spPr>
        <p:txBody>
          <a:bodyPr/>
          <a:lstStyle/>
          <a:p>
            <a:fld id="{D263D112-7C89-384D-B4FC-664FC949D667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426073" y="33773"/>
            <a:ext cx="6821488" cy="928688"/>
          </a:xfrm>
        </p:spPr>
        <p:txBody>
          <a:bodyPr>
            <a:normAutofit/>
          </a:bodyPr>
          <a:lstStyle/>
          <a:p>
            <a:r>
              <a:rPr lang="en-AU" sz="3700" b="1" dirty="0">
                <a:latin typeface="Arial" panose="020B0604020202020204" pitchFamily="34" charset="0"/>
                <a:cs typeface="Arial" panose="020B0604020202020204" pitchFamily="34" charset="0"/>
              </a:rPr>
              <a:t>Recent Published Books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454495" y="1432056"/>
            <a:ext cx="53441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774280" y="1079566"/>
            <a:ext cx="2934635" cy="517072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38982" y="743379"/>
            <a:ext cx="6656115" cy="2475533"/>
            <a:chOff x="2089167" y="1080307"/>
            <a:chExt cx="4762861" cy="1686904"/>
          </a:xfrm>
        </p:grpSpPr>
        <p:sp>
          <p:nvSpPr>
            <p:cNvPr id="8" name="TextBox 7"/>
            <p:cNvSpPr txBox="1"/>
            <p:nvPr/>
          </p:nvSpPr>
          <p:spPr>
            <a:xfrm>
              <a:off x="4238678" y="1080307"/>
              <a:ext cx="947692" cy="27401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51435" tIns="25719" rIns="51435" bIns="25719" rtlCol="0" anchor="b" anchorCtr="0">
              <a:noAutofit/>
            </a:bodyPr>
            <a:lstStyle/>
            <a:p>
              <a:r>
                <a:rPr lang="en-AU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Published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09813" y="1551259"/>
              <a:ext cx="667353" cy="102311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46722" y="1553099"/>
              <a:ext cx="653101" cy="102127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76628" y="1566085"/>
              <a:ext cx="656730" cy="1008293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4" name="Straight Connector 13"/>
            <p:cNvCxnSpPr>
              <a:endCxn id="8" idx="1"/>
            </p:cNvCxnSpPr>
            <p:nvPr/>
          </p:nvCxnSpPr>
          <p:spPr>
            <a:xfrm>
              <a:off x="2405744" y="1217315"/>
              <a:ext cx="18329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8" idx="3"/>
            </p:cNvCxnSpPr>
            <p:nvPr/>
          </p:nvCxnSpPr>
          <p:spPr>
            <a:xfrm>
              <a:off x="5186370" y="1217315"/>
              <a:ext cx="16656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406580" y="1214486"/>
              <a:ext cx="1" cy="4136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838644" y="1220762"/>
              <a:ext cx="3858" cy="4073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218064" y="2587041"/>
              <a:ext cx="388518" cy="1772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68580" tIns="34291" rIns="68580" bIns="34291" rtlCol="0" anchor="b" anchorCtr="0">
              <a:noAutofit/>
            </a:bodyPr>
            <a:lstStyle/>
            <a:p>
              <a:pPr algn="ctr"/>
              <a:r>
                <a:rPr lang="en-A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46706" y="2588380"/>
              <a:ext cx="388518" cy="1772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68580" tIns="34291" rIns="68580" bIns="34291" rtlCol="0" anchor="b" anchorCtr="0">
              <a:noAutofit/>
            </a:bodyPr>
            <a:lstStyle/>
            <a:p>
              <a:pPr algn="ctr"/>
              <a:r>
                <a:rPr lang="en-A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2013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74625" y="2590009"/>
              <a:ext cx="388518" cy="1772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68580" tIns="34291" rIns="68580" bIns="34291" rtlCol="0" anchor="b" anchorCtr="0">
              <a:noAutofit/>
            </a:bodyPr>
            <a:lstStyle/>
            <a:p>
              <a:pPr algn="ctr"/>
              <a:r>
                <a:rPr lang="en-A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11321" y="2587079"/>
              <a:ext cx="388518" cy="1772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68580" tIns="34291" rIns="68580" bIns="34291" rtlCol="0" anchor="b" anchorCtr="0">
              <a:noAutofit/>
            </a:bodyPr>
            <a:lstStyle/>
            <a:p>
              <a:pPr algn="ctr"/>
              <a:r>
                <a:rPr lang="en-A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pic>
          <p:nvPicPr>
            <p:cNvPr id="22" name="Picture 2" descr="Image resul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2200" y="1551259"/>
              <a:ext cx="685819" cy="1023119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89167" y="1549687"/>
              <a:ext cx="651091" cy="102469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5139963" y="2587079"/>
              <a:ext cx="388518" cy="1772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68580" tIns="34291" rIns="68580" bIns="34291" rtlCol="0" anchor="b" anchorCtr="0">
              <a:noAutofit/>
            </a:bodyPr>
            <a:lstStyle/>
            <a:p>
              <a:pPr algn="ctr"/>
              <a:r>
                <a:rPr lang="en-A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98866" y="2584329"/>
              <a:ext cx="388518" cy="1772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68580" tIns="34291" rIns="68580" bIns="34291" rtlCol="0" anchor="b" anchorCtr="0">
              <a:noAutofit/>
            </a:bodyPr>
            <a:lstStyle/>
            <a:p>
              <a:pPr algn="ctr"/>
              <a:r>
                <a:rPr lang="en-A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</p:txBody>
        </p:sp>
        <p:pic>
          <p:nvPicPr>
            <p:cNvPr id="26" name="Picture 4" descr="The Sociology of Healthcare Safety and Quality : Sociology of Health and Illness Monographs - Davina Alle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076" y="1556461"/>
              <a:ext cx="676914" cy="1017917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953504" y="3241850"/>
            <a:ext cx="857618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Culture and Climate in Health Care Organizations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endParaRPr lang="en-A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Resilient Health Care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endParaRPr lang="en-A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The Resilience of Everyday Clinical Work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endParaRPr lang="en-A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Healthcare Reform, Quality and Safety: Perspectives, Participants, Partnerships and Prospects in 30 Countries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endParaRPr lang="en-A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The Sociology of Healthcare Safety and Quality</a:t>
            </a:r>
          </a:p>
          <a:p>
            <a:endParaRPr lang="en-A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Reconciling Work-as-imagined and Work-as-done</a:t>
            </a:r>
          </a:p>
          <a:p>
            <a:endParaRPr lang="en-A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Health Systems Improvement Across the Globe: Success Stories from 60 Countries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endParaRPr lang="en-A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buFont typeface="Arial" panose="020B0604020202020204" pitchFamily="34" charset="0"/>
              <a:buChar char="•"/>
            </a:pPr>
            <a:endParaRPr lang="en-A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images-na.ssl-images-amazon.com/images/I/51tgVThbMOL._SX313_BO1,204,203,200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8039" y="1440530"/>
            <a:ext cx="951100" cy="150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962111" y="2958868"/>
            <a:ext cx="542956" cy="2600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68580" tIns="34291" rIns="68580" bIns="34291" rtlCol="0" anchor="b" anchorCtr="0">
            <a:noAutofit/>
          </a:bodyPr>
          <a:lstStyle/>
          <a:p>
            <a:pPr algn="ctr"/>
            <a:r>
              <a:rPr lang="en-AU" sz="12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EE1250A-03E8-4557-954B-4041D0BD93C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" y="6037339"/>
            <a:ext cx="1490135" cy="8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77934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34400" y="6356356"/>
            <a:ext cx="2133600" cy="365125"/>
          </a:xfrm>
        </p:spPr>
        <p:txBody>
          <a:bodyPr/>
          <a:lstStyle/>
          <a:p>
            <a:fld id="{D263D112-7C89-384D-B4FC-664FC949D667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577278" y="315740"/>
            <a:ext cx="4908841" cy="928688"/>
          </a:xfrm>
        </p:spPr>
        <p:txBody>
          <a:bodyPr>
            <a:noAutofit/>
          </a:bodyPr>
          <a:lstStyle/>
          <a:p>
            <a:r>
              <a:rPr lang="en-AU" sz="3700" b="1" dirty="0">
                <a:latin typeface="Arial" pitchFamily="34" charset="0"/>
                <a:cs typeface="Arial" pitchFamily="34" charset="0"/>
              </a:rPr>
              <a:t>Forthcoming Books</a:t>
            </a:r>
            <a:endParaRPr lang="en-AU" sz="37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39073" y="1756279"/>
            <a:ext cx="53441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pSp>
        <p:nvGrpSpPr>
          <p:cNvPr id="6" name="Group 5"/>
          <p:cNvGrpSpPr/>
          <p:nvPr/>
        </p:nvGrpSpPr>
        <p:grpSpPr>
          <a:xfrm>
            <a:off x="3190644" y="1311044"/>
            <a:ext cx="6060176" cy="2384086"/>
            <a:chOff x="2730756" y="1189944"/>
            <a:chExt cx="3067427" cy="1148791"/>
          </a:xfrm>
        </p:grpSpPr>
        <p:sp>
          <p:nvSpPr>
            <p:cNvPr id="8" name="Rectangle 7"/>
            <p:cNvSpPr/>
            <p:nvPr/>
          </p:nvSpPr>
          <p:spPr>
            <a:xfrm>
              <a:off x="3862422" y="1189944"/>
              <a:ext cx="826103" cy="341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Production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409" t="3861" r="51845" b="35788"/>
            <a:stretch/>
          </p:blipFill>
          <p:spPr>
            <a:xfrm>
              <a:off x="3369919" y="1651648"/>
              <a:ext cx="515315" cy="68708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409" t="3861" r="51845" b="35788"/>
            <a:stretch/>
          </p:blipFill>
          <p:spPr>
            <a:xfrm>
              <a:off x="4006812" y="1643976"/>
              <a:ext cx="515315" cy="68708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409" t="3861" r="51845" b="35788"/>
            <a:stretch/>
          </p:blipFill>
          <p:spPr>
            <a:xfrm>
              <a:off x="4646284" y="1651647"/>
              <a:ext cx="515315" cy="68708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409" t="3861" r="51845" b="35788"/>
            <a:stretch/>
          </p:blipFill>
          <p:spPr>
            <a:xfrm>
              <a:off x="5282868" y="1632402"/>
              <a:ext cx="515315" cy="68708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2987739" y="1358555"/>
              <a:ext cx="973014" cy="92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cxnSpLocks/>
            </p:cNvCxnSpPr>
            <p:nvPr/>
          </p:nvCxnSpPr>
          <p:spPr>
            <a:xfrm>
              <a:off x="4522127" y="1341803"/>
              <a:ext cx="10261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409" t="3861" r="51845" b="35788"/>
            <a:stretch/>
          </p:blipFill>
          <p:spPr>
            <a:xfrm>
              <a:off x="2730756" y="1643977"/>
              <a:ext cx="515315" cy="68708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Rectangle 2"/>
          <p:cNvSpPr/>
          <p:nvPr/>
        </p:nvSpPr>
        <p:spPr>
          <a:xfrm>
            <a:off x="3418317" y="4062314"/>
            <a:ext cx="5470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Health Care Systems: Future Predictions for Global Care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endParaRPr lang="en-A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Gaps: the Surprising Truth Hiding in the In-between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endParaRPr lang="en-A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Surviving the Anthropocene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endParaRPr lang="en-A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Field Guide to Resilient Health Care</a:t>
            </a:r>
          </a:p>
          <a:p>
            <a:pPr marL="257162" indent="-257162">
              <a:buFont typeface="Arial" panose="020B0604020202020204" pitchFamily="34" charset="0"/>
              <a:buChar char="•"/>
            </a:pPr>
            <a:endParaRPr lang="en-A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2" indent="-257162">
              <a:buFont typeface="Arial" panose="020B0604020202020204" pitchFamily="34" charset="0"/>
              <a:buChar char="•"/>
            </a:pPr>
            <a:r>
              <a:rPr lang="en-A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Counterintuitivity</a:t>
            </a:r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: How your brain defies logic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7795F68-6773-430F-8D58-347D7F6FBD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037339"/>
            <a:ext cx="1490135" cy="85674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F5913A3-5AFF-4006-A53A-F4EF9CBA05D7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3699686" y="1658581"/>
            <a:ext cx="1052" cy="594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E10C44C-A9C5-4026-8E24-CDFE2282CEE2}"/>
              </a:ext>
            </a:extLst>
          </p:cNvPr>
          <p:cNvCxnSpPr/>
          <p:nvPr/>
        </p:nvCxnSpPr>
        <p:spPr>
          <a:xfrm flipH="1">
            <a:off x="8753412" y="1622254"/>
            <a:ext cx="1" cy="6070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253128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3D112-7C89-384D-B4FC-664FC949D667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383171"/>
            <a:ext cx="8229600" cy="792088"/>
          </a:xfrm>
        </p:spPr>
        <p:txBody>
          <a:bodyPr>
            <a:normAutofit/>
          </a:bodyPr>
          <a:lstStyle/>
          <a:p>
            <a:r>
              <a:rPr lang="en-AU" sz="3700" b="1" dirty="0"/>
              <a:t>Contact details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2871159" y="1781789"/>
            <a:ext cx="7073672" cy="47571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2600" b="1" dirty="0">
                <a:latin typeface="Arial" pitchFamily="34" charset="0"/>
                <a:cs typeface="Arial" pitchFamily="34" charset="0"/>
              </a:rPr>
              <a:t>Jeffrey Braithwaite, PhD</a:t>
            </a:r>
            <a:r>
              <a:rPr lang="en-AU" sz="8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AU" sz="2000" b="1" dirty="0">
                <a:latin typeface="Arial" pitchFamily="34" charset="0"/>
                <a:cs typeface="Arial" pitchFamily="34" charset="0"/>
              </a:rPr>
              <a:t>Foundation Director </a:t>
            </a:r>
            <a:endParaRPr lang="en-A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Australian Institute of Health Innovation</a:t>
            </a:r>
          </a:p>
          <a:p>
            <a:pPr marL="0" indent="0">
              <a:buNone/>
            </a:pPr>
            <a:r>
              <a:rPr lang="en-AU" sz="2000" b="1" dirty="0">
                <a:latin typeface="Arial" pitchFamily="34" charset="0"/>
                <a:cs typeface="Arial" pitchFamily="34" charset="0"/>
              </a:rPr>
              <a:t>Director</a:t>
            </a:r>
            <a:endParaRPr lang="en-A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Centre for Healthcare Resilience and Implementation Science</a:t>
            </a:r>
          </a:p>
          <a:p>
            <a:pPr marL="0" indent="0">
              <a:buNone/>
            </a:pPr>
            <a:r>
              <a:rPr lang="en-AU" sz="2000" b="1" dirty="0">
                <a:latin typeface="Arial" pitchFamily="34" charset="0"/>
                <a:cs typeface="Arial" pitchFamily="34" charset="0"/>
              </a:rPr>
              <a:t>Professor, Faculty of Medicine and Health Sciences </a:t>
            </a:r>
            <a:endParaRPr lang="en-A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Macquarie University</a:t>
            </a:r>
          </a:p>
          <a:p>
            <a:pPr marL="0" indent="0">
              <a:buNone/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NORTH RYDE NSW 2109</a:t>
            </a:r>
          </a:p>
          <a:p>
            <a:pPr marL="0" indent="0">
              <a:buNone/>
            </a:pPr>
            <a:endParaRPr lang="en-A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Email: </a:t>
            </a:r>
            <a:r>
              <a:rPr lang="en-AU" sz="2000" dirty="0">
                <a:latin typeface="Arial" pitchFamily="34" charset="0"/>
                <a:cs typeface="Arial" pitchFamily="34" charset="0"/>
                <a:hlinkClick r:id="rId3"/>
              </a:rPr>
              <a:t>jeffrey.braithwaite@mq.edu.au</a:t>
            </a:r>
            <a:endParaRPr lang="en-A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Web: </a:t>
            </a:r>
            <a:r>
              <a:rPr lang="en-AU" sz="2000" u="sng" dirty="0">
                <a:solidFill>
                  <a:srgbClr val="0000FF"/>
                </a:solidFill>
                <a:latin typeface="Arial" pitchFamily="34" charset="0"/>
                <a:ea typeface="Calibri"/>
                <a:cs typeface="Arial" pitchFamily="34" charset="0"/>
                <a:hlinkClick r:id="rId4"/>
              </a:rPr>
              <a:t>https://jeffrey-braithwaite.squarespace.com/</a:t>
            </a:r>
            <a:endParaRPr lang="en-AU" sz="2000" u="sng" dirty="0">
              <a:solidFill>
                <a:srgbClr val="0000FF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buNone/>
            </a:pPr>
            <a:r>
              <a:rPr lang="en-AU" sz="20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</a:rPr>
              <a:t>AIHI Website: </a:t>
            </a:r>
            <a:r>
              <a:rPr lang="en-AU" sz="2000" u="sng" dirty="0">
                <a:solidFill>
                  <a:srgbClr val="0000FF"/>
                </a:solidFill>
                <a:latin typeface="Arial" pitchFamily="34" charset="0"/>
                <a:ea typeface="Calibri"/>
                <a:cs typeface="Arial" pitchFamily="34" charset="0"/>
              </a:rPr>
              <a:t>http://aihi.mq.edu.au</a:t>
            </a:r>
          </a:p>
          <a:p>
            <a:pPr marL="0" indent="0">
              <a:buNone/>
            </a:pPr>
            <a:r>
              <a:rPr lang="en-AU" sz="2000" dirty="0">
                <a:latin typeface="Arial" pitchFamily="34" charset="0"/>
                <a:cs typeface="Arial" pitchFamily="34" charset="0"/>
              </a:rPr>
              <a:t>Wikipedia: </a:t>
            </a:r>
            <a:r>
              <a:rPr lang="en-AU" sz="2000" u="sng" dirty="0">
                <a:solidFill>
                  <a:srgbClr val="0000FF"/>
                </a:solidFill>
                <a:latin typeface="Arial" pitchFamily="34" charset="0"/>
                <a:ea typeface="Calibri"/>
                <a:cs typeface="Arial" pitchFamily="34" charset="0"/>
              </a:rPr>
              <a:t>http://en.wikipedia.org/wiki/Jeffrey_Braithwaite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D44445-B5A0-4792-8DEB-5CC84E71AF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6037339"/>
            <a:ext cx="1490135" cy="8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0490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416" y="1687961"/>
            <a:ext cx="7010400" cy="4762000"/>
          </a:xfrm>
          <a:prstGeom prst="rect">
            <a:avLst/>
          </a:prstGeom>
        </p:spPr>
        <p:txBody>
          <a:bodyPr vert="horz" wrap="square" lIns="121920" tIns="60960" rIns="121920" bIns="60960" rtlCol="0" anchor="t" anchorCtr="0">
            <a:noAutofit/>
          </a:bodyPr>
          <a:lstStyle/>
          <a:p>
            <a:pPr marL="609585" indent="-609585">
              <a:buFont typeface="Arial" panose="020B0604020202020204" pitchFamily="34" charset="0"/>
              <a:buChar char="•"/>
            </a:pPr>
            <a:r>
              <a:rPr lang="en-AU" sz="4267" b="1" dirty="0">
                <a:latin typeface="Arial"/>
                <a:cs typeface="Arial"/>
              </a:rPr>
              <a:t>Root cause analysis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endParaRPr lang="en-AU" sz="1600" b="1" dirty="0">
              <a:latin typeface="Arial"/>
              <a:cs typeface="Arial"/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AU" sz="4267" b="1" dirty="0">
                <a:latin typeface="Arial"/>
                <a:cs typeface="Arial"/>
              </a:rPr>
              <a:t>Hand hygiene</a:t>
            </a:r>
          </a:p>
          <a:p>
            <a:endParaRPr lang="en-AU" sz="1600" b="1" dirty="0">
              <a:latin typeface="Arial"/>
              <a:cs typeface="Arial"/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AU" sz="4267" b="1" dirty="0">
                <a:latin typeface="Arial"/>
                <a:cs typeface="Arial"/>
              </a:rPr>
              <a:t>Medication safety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endParaRPr lang="en-AU" sz="1600" b="1" dirty="0">
              <a:latin typeface="Arial"/>
              <a:cs typeface="Arial"/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AU" sz="4267" b="1" dirty="0">
                <a:latin typeface="Arial"/>
                <a:cs typeface="Arial"/>
              </a:rPr>
              <a:t>Accreditation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endParaRPr lang="en-AU" sz="1600" b="1" dirty="0">
              <a:latin typeface="Arial"/>
              <a:cs typeface="Arial"/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AU" sz="4267" b="1" dirty="0" err="1">
                <a:latin typeface="Arial"/>
                <a:cs typeface="Arial"/>
              </a:rPr>
              <a:t>Etc</a:t>
            </a:r>
            <a:r>
              <a:rPr lang="en-AU" sz="4267" b="1" dirty="0">
                <a:latin typeface="Arial"/>
                <a:cs typeface="Arial"/>
              </a:rPr>
              <a:t> </a:t>
            </a:r>
            <a:r>
              <a:rPr lang="en-AU" sz="4267" b="1" dirty="0" err="1">
                <a:latin typeface="Arial"/>
                <a:cs typeface="Arial"/>
              </a:rPr>
              <a:t>etc</a:t>
            </a:r>
            <a:r>
              <a:rPr lang="en-AU" sz="4267" b="1" dirty="0">
                <a:latin typeface="Arial"/>
                <a:cs typeface="Arial"/>
              </a:rPr>
              <a:t> …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endParaRPr lang="en-AU" sz="4267" b="1" dirty="0">
              <a:latin typeface="Arial"/>
              <a:cs typeface="Arial"/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endParaRPr lang="en-AU" sz="4267" b="1" dirty="0">
              <a:latin typeface="Arial"/>
              <a:cs typeface="Arial"/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endParaRPr lang="en-AU" sz="4267" b="1" dirty="0">
              <a:latin typeface="Arial"/>
              <a:cs typeface="Arial"/>
            </a:endParaRP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2" cstate="print"/>
          <a:stretch>
            <a:fillRect/>
          </a:stretch>
        </p:blipFill>
        <p:spPr>
          <a:xfrm>
            <a:off x="7226054" y="1531655"/>
            <a:ext cx="2707300" cy="27073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3779" y="200468"/>
            <a:ext cx="10972800" cy="1056117"/>
          </a:xfrm>
        </p:spPr>
        <p:txBody>
          <a:bodyPr/>
          <a:lstStyle/>
          <a:p>
            <a:r>
              <a:rPr lang="en-AU" sz="4800" dirty="0">
                <a:latin typeface="Arial" pitchFamily="34" charset="0"/>
                <a:cs typeface="Arial" pitchFamily="34" charset="0"/>
              </a:rPr>
              <a:t>Patient safety initiatives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15582" y="4301479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0958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1798</Words>
  <Application>Microsoft Office PowerPoint</Application>
  <PresentationFormat>Custom</PresentationFormat>
  <Paragraphs>399</Paragraphs>
  <Slides>82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4" baseType="lpstr">
      <vt:lpstr>Office Theme</vt:lpstr>
      <vt:lpstr>Image</vt:lpstr>
      <vt:lpstr>Patient safety: new issues, ideas and innovations</vt:lpstr>
      <vt:lpstr>Slide 2</vt:lpstr>
      <vt:lpstr>Slide 3</vt:lpstr>
      <vt:lpstr>Australian Institute of Health Innovation</vt:lpstr>
      <vt:lpstr>Slide 5</vt:lpstr>
      <vt:lpstr>Slide 6</vt:lpstr>
      <vt:lpstr>New issues in patient safety</vt:lpstr>
      <vt:lpstr>Slide 8</vt:lpstr>
      <vt:lpstr>Patient safety initiatives</vt:lpstr>
      <vt:lpstr>If your mental model is this …</vt:lpstr>
      <vt:lpstr>Slide 11</vt:lpstr>
      <vt:lpstr>Slide 12</vt:lpstr>
      <vt:lpstr>Not like this … but this</vt:lpstr>
      <vt:lpstr>Slide 14</vt:lpstr>
      <vt:lpstr>Example #1: UK Safer Patients Initiative</vt:lpstr>
      <vt:lpstr>Example #2: harm per 1000 patients in ten N. Carolina Hospitals </vt:lpstr>
      <vt:lpstr>By the way, there is some reassurance: We have been successful e.g. …</vt:lpstr>
      <vt:lpstr>Slide 18</vt:lpstr>
      <vt:lpstr>Slide 19</vt:lpstr>
      <vt:lpstr>Slide 20</vt:lpstr>
      <vt:lpstr>So we need new ideas and innovations in thinking about patient safety</vt:lpstr>
      <vt:lpstr>Slide 22</vt:lpstr>
      <vt:lpstr>1. Exposing the CAS features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2. Safety-I and Safety-II</vt:lpstr>
      <vt:lpstr>Slide 35</vt:lpstr>
      <vt:lpstr>Safety Perspectives in RHC</vt:lpstr>
      <vt:lpstr>Safety-I and Safety-II</vt:lpstr>
      <vt:lpstr>Resilient Health Care</vt:lpstr>
      <vt:lpstr>Slide 39</vt:lpstr>
      <vt:lpstr>Slide 40</vt:lpstr>
      <vt:lpstr>Slide 41</vt:lpstr>
      <vt:lpstr>3. Work-as-imagined and work-as-done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Not like this … like this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Lessons</vt:lpstr>
      <vt:lpstr>Lessons</vt:lpstr>
      <vt:lpstr>Questions or comments?</vt:lpstr>
      <vt:lpstr>Recent Published Books</vt:lpstr>
      <vt:lpstr>Forthcoming Books</vt:lpstr>
      <vt:lpstr>Contact details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Complexity science meets implementation science</dc:title>
  <dc:creator>Ms Kate Churruca</dc:creator>
  <cp:lastModifiedBy>Tom Rose</cp:lastModifiedBy>
  <cp:revision>76</cp:revision>
  <cp:lastPrinted>2017-08-28T00:27:10Z</cp:lastPrinted>
  <dcterms:created xsi:type="dcterms:W3CDTF">2017-05-18T03:40:39Z</dcterms:created>
  <dcterms:modified xsi:type="dcterms:W3CDTF">2017-10-16T08:42:45Z</dcterms:modified>
</cp:coreProperties>
</file>