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6" r:id="rId7"/>
    <p:sldId id="258" r:id="rId8"/>
    <p:sldId id="259" r:id="rId9"/>
    <p:sldId id="271" r:id="rId10"/>
    <p:sldId id="262" r:id="rId11"/>
    <p:sldId id="260" r:id="rId12"/>
    <p:sldId id="267" r:id="rId13"/>
    <p:sldId id="263" r:id="rId14"/>
    <p:sldId id="268" r:id="rId15"/>
    <p:sldId id="270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197FA-A52D-4F05-B482-B0782AA9BA52}" v="103" dt="2024-05-10T11:01:33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4259" autoAdjust="0"/>
  </p:normalViewPr>
  <p:slideViewPr>
    <p:cSldViewPr snapToGrid="0">
      <p:cViewPr varScale="1">
        <p:scale>
          <a:sx n="57" d="100"/>
          <a:sy n="57" d="100"/>
        </p:scale>
        <p:origin x="1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fra Kelsall | Health Innovation East" userId="c740bf8a-2e79-4d3c-9968-9709adf77cc6" providerId="ADAL" clId="{D9D197FA-A52D-4F05-B482-B0782AA9BA52}"/>
    <pc:docChg chg="custSel modSld sldOrd">
      <pc:chgData name="Afra Kelsall | Health Innovation East" userId="c740bf8a-2e79-4d3c-9968-9709adf77cc6" providerId="ADAL" clId="{D9D197FA-A52D-4F05-B482-B0782AA9BA52}" dt="2024-05-13T15:42:54.081" v="186" actId="14100"/>
      <pc:docMkLst>
        <pc:docMk/>
      </pc:docMkLst>
      <pc:sldChg chg="addSp delSp modSp mod">
        <pc:chgData name="Afra Kelsall | Health Innovation East" userId="c740bf8a-2e79-4d3c-9968-9709adf77cc6" providerId="ADAL" clId="{D9D197FA-A52D-4F05-B482-B0782AA9BA52}" dt="2024-05-13T15:42:54.081" v="186" actId="14100"/>
        <pc:sldMkLst>
          <pc:docMk/>
          <pc:sldMk cId="4289751744" sldId="256"/>
        </pc:sldMkLst>
        <pc:spChg chg="mod">
          <ac:chgData name="Afra Kelsall | Health Innovation East" userId="c740bf8a-2e79-4d3c-9968-9709adf77cc6" providerId="ADAL" clId="{D9D197FA-A52D-4F05-B482-B0782AA9BA52}" dt="2024-05-10T10:53:02.523" v="23" actId="20577"/>
          <ac:spMkLst>
            <pc:docMk/>
            <pc:sldMk cId="4289751744" sldId="256"/>
            <ac:spMk id="2" creationId="{A8E4523C-0B9B-1010-6C49-CA174FAD2CFD}"/>
          </ac:spMkLst>
        </pc:spChg>
        <pc:picChg chg="add mod modCrop">
          <ac:chgData name="Afra Kelsall | Health Innovation East" userId="c740bf8a-2e79-4d3c-9968-9709adf77cc6" providerId="ADAL" clId="{D9D197FA-A52D-4F05-B482-B0782AA9BA52}" dt="2024-05-13T15:42:54.081" v="186" actId="14100"/>
          <ac:picMkLst>
            <pc:docMk/>
            <pc:sldMk cId="4289751744" sldId="256"/>
            <ac:picMk id="5" creationId="{324C502B-D6FE-823C-1F91-A78C723A95DE}"/>
          </ac:picMkLst>
        </pc:picChg>
        <pc:picChg chg="del">
          <ac:chgData name="Afra Kelsall | Health Innovation East" userId="c740bf8a-2e79-4d3c-9968-9709adf77cc6" providerId="ADAL" clId="{D9D197FA-A52D-4F05-B482-B0782AA9BA52}" dt="2024-05-10T10:52:36.664" v="1" actId="478"/>
          <ac:picMkLst>
            <pc:docMk/>
            <pc:sldMk cId="4289751744" sldId="256"/>
            <ac:picMk id="5" creationId="{C5F563FB-6686-636E-AEB9-D192D46336BC}"/>
          </ac:picMkLst>
        </pc:picChg>
        <pc:picChg chg="add del mod">
          <ac:chgData name="Afra Kelsall | Health Innovation East" userId="c740bf8a-2e79-4d3c-9968-9709adf77cc6" providerId="ADAL" clId="{D9D197FA-A52D-4F05-B482-B0782AA9BA52}" dt="2024-05-10T10:58:26.820" v="32" actId="478"/>
          <ac:picMkLst>
            <pc:docMk/>
            <pc:sldMk cId="4289751744" sldId="256"/>
            <ac:picMk id="6" creationId="{E65E140B-5749-67A4-4B50-417B16647EE2}"/>
          </ac:picMkLst>
        </pc:picChg>
        <pc:picChg chg="del">
          <ac:chgData name="Afra Kelsall | Health Innovation East" userId="c740bf8a-2e79-4d3c-9968-9709adf77cc6" providerId="ADAL" clId="{D9D197FA-A52D-4F05-B482-B0782AA9BA52}" dt="2024-05-10T10:52:32.589" v="0" actId="478"/>
          <ac:picMkLst>
            <pc:docMk/>
            <pc:sldMk cId="4289751744" sldId="256"/>
            <ac:picMk id="9" creationId="{8E6A69FD-2E9D-511C-63AF-10581A405EE2}"/>
          </ac:picMkLst>
        </pc:picChg>
        <pc:picChg chg="add del mod">
          <ac:chgData name="Afra Kelsall | Health Innovation East" userId="c740bf8a-2e79-4d3c-9968-9709adf77cc6" providerId="ADAL" clId="{D9D197FA-A52D-4F05-B482-B0782AA9BA52}" dt="2024-05-10T10:58:23.922" v="31" actId="478"/>
          <ac:picMkLst>
            <pc:docMk/>
            <pc:sldMk cId="4289751744" sldId="256"/>
            <ac:picMk id="10" creationId="{0F7559B0-F52D-B196-13F2-95E1610B0E9D}"/>
          </ac:picMkLst>
        </pc:picChg>
        <pc:picChg chg="add del mod">
          <ac:chgData name="Afra Kelsall | Health Innovation East" userId="c740bf8a-2e79-4d3c-9968-9709adf77cc6" providerId="ADAL" clId="{D9D197FA-A52D-4F05-B482-B0782AA9BA52}" dt="2024-05-10T10:59:03.731" v="37" actId="478"/>
          <ac:picMkLst>
            <pc:docMk/>
            <pc:sldMk cId="4289751744" sldId="256"/>
            <ac:picMk id="13" creationId="{3F8E9065-D59A-3F63-679C-257A27B1C195}"/>
          </ac:picMkLst>
        </pc:picChg>
        <pc:picChg chg="del mod">
          <ac:chgData name="Afra Kelsall | Health Innovation East" userId="c740bf8a-2e79-4d3c-9968-9709adf77cc6" providerId="ADAL" clId="{D9D197FA-A52D-4F05-B482-B0782AA9BA52}" dt="2024-05-10T10:58:23.922" v="31" actId="478"/>
          <ac:picMkLst>
            <pc:docMk/>
            <pc:sldMk cId="4289751744" sldId="256"/>
            <ac:picMk id="1026" creationId="{756AFD5C-24D0-FB42-FA38-03EFA00C8A00}"/>
          </ac:picMkLst>
        </pc:picChg>
      </pc:sldChg>
      <pc:sldChg chg="modSp ord">
        <pc:chgData name="Afra Kelsall | Health Innovation East" userId="c740bf8a-2e79-4d3c-9968-9709adf77cc6" providerId="ADAL" clId="{D9D197FA-A52D-4F05-B482-B0782AA9BA52}" dt="2024-05-13T15:30:43.421" v="179"/>
        <pc:sldMkLst>
          <pc:docMk/>
          <pc:sldMk cId="1015448318" sldId="258"/>
        </pc:sldMkLst>
        <pc:graphicFrameChg chg="mod">
          <ac:chgData name="Afra Kelsall | Health Innovation East" userId="c740bf8a-2e79-4d3c-9968-9709adf77cc6" providerId="ADAL" clId="{D9D197FA-A52D-4F05-B482-B0782AA9BA52}" dt="2024-05-10T11:00:25.104" v="97" actId="20577"/>
          <ac:graphicFrameMkLst>
            <pc:docMk/>
            <pc:sldMk cId="1015448318" sldId="258"/>
            <ac:graphicFrameMk id="5" creationId="{BC35F95E-F12A-0FB0-8D2D-3920EC6E21BF}"/>
          </ac:graphicFrameMkLst>
        </pc:graphicFrameChg>
      </pc:sldChg>
      <pc:sldChg chg="addSp delSp modSp mod">
        <pc:chgData name="Afra Kelsall | Health Innovation East" userId="c740bf8a-2e79-4d3c-9968-9709adf77cc6" providerId="ADAL" clId="{D9D197FA-A52D-4F05-B482-B0782AA9BA52}" dt="2024-05-10T11:05:12.605" v="177" actId="1076"/>
        <pc:sldMkLst>
          <pc:docMk/>
          <pc:sldMk cId="3417943293" sldId="259"/>
        </pc:sldMkLst>
        <pc:spChg chg="mod">
          <ac:chgData name="Afra Kelsall | Health Innovation East" userId="c740bf8a-2e79-4d3c-9968-9709adf77cc6" providerId="ADAL" clId="{D9D197FA-A52D-4F05-B482-B0782AA9BA52}" dt="2024-05-10T11:01:56.797" v="162" actId="20577"/>
          <ac:spMkLst>
            <pc:docMk/>
            <pc:sldMk cId="3417943293" sldId="259"/>
            <ac:spMk id="2" creationId="{C80EF95F-B707-26D8-408C-408A15FC823A}"/>
          </ac:spMkLst>
        </pc:spChg>
        <pc:spChg chg="mod">
          <ac:chgData name="Afra Kelsall | Health Innovation East" userId="c740bf8a-2e79-4d3c-9968-9709adf77cc6" providerId="ADAL" clId="{D9D197FA-A52D-4F05-B482-B0782AA9BA52}" dt="2024-05-10T11:03:37.229" v="169" actId="403"/>
          <ac:spMkLst>
            <pc:docMk/>
            <pc:sldMk cId="3417943293" sldId="259"/>
            <ac:spMk id="3" creationId="{D9CD9656-5AA2-1753-E6D1-F4AAE717B4C0}"/>
          </ac:spMkLst>
        </pc:spChg>
        <pc:picChg chg="del">
          <ac:chgData name="Afra Kelsall | Health Innovation East" userId="c740bf8a-2e79-4d3c-9968-9709adf77cc6" providerId="ADAL" clId="{D9D197FA-A52D-4F05-B482-B0782AA9BA52}" dt="2024-05-10T11:04:25.950" v="170" actId="478"/>
          <ac:picMkLst>
            <pc:docMk/>
            <pc:sldMk cId="3417943293" sldId="259"/>
            <ac:picMk id="5" creationId="{DC238EBD-936B-811D-69E1-0E9551270CDE}"/>
          </ac:picMkLst>
        </pc:picChg>
        <pc:picChg chg="add mod modCrop">
          <ac:chgData name="Afra Kelsall | Health Innovation East" userId="c740bf8a-2e79-4d3c-9968-9709adf77cc6" providerId="ADAL" clId="{D9D197FA-A52D-4F05-B482-B0782AA9BA52}" dt="2024-05-10T11:05:12.605" v="177" actId="1076"/>
          <ac:picMkLst>
            <pc:docMk/>
            <pc:sldMk cId="3417943293" sldId="259"/>
            <ac:picMk id="6" creationId="{BAA50028-878F-6DF9-752A-9A03A8136BAA}"/>
          </ac:picMkLst>
        </pc:picChg>
      </pc:sldChg>
      <pc:sldChg chg="modSp">
        <pc:chgData name="Afra Kelsall | Health Innovation East" userId="c740bf8a-2e79-4d3c-9968-9709adf77cc6" providerId="ADAL" clId="{D9D197FA-A52D-4F05-B482-B0782AA9BA52}" dt="2024-05-10T11:01:33.467" v="133" actId="478"/>
        <pc:sldMkLst>
          <pc:docMk/>
          <pc:sldMk cId="1975983575" sldId="265"/>
        </pc:sldMkLst>
        <pc:graphicFrameChg chg="mod">
          <ac:chgData name="Afra Kelsall | Health Innovation East" userId="c740bf8a-2e79-4d3c-9968-9709adf77cc6" providerId="ADAL" clId="{D9D197FA-A52D-4F05-B482-B0782AA9BA52}" dt="2024-05-10T11:01:33.467" v="133" actId="478"/>
          <ac:graphicFrameMkLst>
            <pc:docMk/>
            <pc:sldMk cId="1975983575" sldId="265"/>
            <ac:graphicFrameMk id="13" creationId="{A13CB54E-92E6-2079-D4A3-06E214502C1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4.svg"/><Relationship Id="rId1" Type="http://schemas.openxmlformats.org/officeDocument/2006/relationships/image" Target="../media/image6.png"/><Relationship Id="rId6" Type="http://schemas.openxmlformats.org/officeDocument/2006/relationships/image" Target="../media/image18.svg"/><Relationship Id="rId5" Type="http://schemas.openxmlformats.org/officeDocument/2006/relationships/image" Target="../media/image8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6.svg"/><Relationship Id="rId1" Type="http://schemas.openxmlformats.org/officeDocument/2006/relationships/image" Target="../media/image15.png"/><Relationship Id="rId6" Type="http://schemas.openxmlformats.org/officeDocument/2006/relationships/image" Target="../media/image10.svg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4.svg"/><Relationship Id="rId1" Type="http://schemas.openxmlformats.org/officeDocument/2006/relationships/image" Target="../media/image6.png"/><Relationship Id="rId6" Type="http://schemas.openxmlformats.org/officeDocument/2006/relationships/image" Target="../media/image18.svg"/><Relationship Id="rId5" Type="http://schemas.openxmlformats.org/officeDocument/2006/relationships/image" Target="../media/image8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6.svg"/><Relationship Id="rId1" Type="http://schemas.openxmlformats.org/officeDocument/2006/relationships/image" Target="../media/image15.png"/><Relationship Id="rId6" Type="http://schemas.openxmlformats.org/officeDocument/2006/relationships/image" Target="../media/image10.svg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97B06-77C5-4AC1-8802-38118C0766F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0139810-2DEC-4E23-9C1A-4052F39E51B4}">
      <dgm:prSet/>
      <dgm:spPr/>
      <dgm:t>
        <a:bodyPr/>
        <a:lstStyle/>
        <a:p>
          <a:r>
            <a:rPr lang="en-GB" dirty="0"/>
            <a:t>Introduction to Agreement- &amp; Certainty-Matrix</a:t>
          </a:r>
          <a:endParaRPr lang="en-US" dirty="0"/>
        </a:p>
      </dgm:t>
    </dgm:pt>
    <dgm:pt modelId="{CE1111C1-8448-4388-982A-1E928FB6B54C}" type="parTrans" cxnId="{E0BB3955-298C-4E16-B447-1843C9D85078}">
      <dgm:prSet/>
      <dgm:spPr/>
      <dgm:t>
        <a:bodyPr/>
        <a:lstStyle/>
        <a:p>
          <a:endParaRPr lang="en-US"/>
        </a:p>
      </dgm:t>
    </dgm:pt>
    <dgm:pt modelId="{F5DF96DA-8A6E-4915-8AAC-75895170D1E4}" type="sibTrans" cxnId="{E0BB3955-298C-4E16-B447-1843C9D85078}">
      <dgm:prSet/>
      <dgm:spPr/>
      <dgm:t>
        <a:bodyPr/>
        <a:lstStyle/>
        <a:p>
          <a:endParaRPr lang="en-US"/>
        </a:p>
      </dgm:t>
    </dgm:pt>
    <dgm:pt modelId="{F9564687-9C0E-4757-A636-3EBFFBF4DCF6}">
      <dgm:prSet/>
      <dgm:spPr/>
      <dgm:t>
        <a:bodyPr/>
        <a:lstStyle/>
        <a:p>
          <a:r>
            <a:rPr lang="en-GB" dirty="0"/>
            <a:t>The Purpose Agree/Certainty Matrix can serve</a:t>
          </a:r>
          <a:endParaRPr lang="en-US" dirty="0"/>
        </a:p>
      </dgm:t>
    </dgm:pt>
    <dgm:pt modelId="{94C0B2F7-3F81-4D0B-A611-41A544942691}" type="parTrans" cxnId="{C9B4BB77-4E3F-4941-BFE3-B5DA7FC1FDEB}">
      <dgm:prSet/>
      <dgm:spPr/>
      <dgm:t>
        <a:bodyPr/>
        <a:lstStyle/>
        <a:p>
          <a:endParaRPr lang="en-US"/>
        </a:p>
      </dgm:t>
    </dgm:pt>
    <dgm:pt modelId="{23C03959-9E4F-435C-908C-0C5378FC6072}" type="sibTrans" cxnId="{C9B4BB77-4E3F-4941-BFE3-B5DA7FC1FDEB}">
      <dgm:prSet/>
      <dgm:spPr/>
      <dgm:t>
        <a:bodyPr/>
        <a:lstStyle/>
        <a:p>
          <a:endParaRPr lang="en-US"/>
        </a:p>
      </dgm:t>
    </dgm:pt>
    <dgm:pt modelId="{6D2C4932-6B17-4626-86D6-5DDD8CE69D9C}">
      <dgm:prSet/>
      <dgm:spPr/>
      <dgm:t>
        <a:bodyPr/>
        <a:lstStyle/>
        <a:p>
          <a:r>
            <a:rPr lang="en-GB"/>
            <a:t>Min Specs</a:t>
          </a:r>
          <a:endParaRPr lang="en-US"/>
        </a:p>
      </dgm:t>
    </dgm:pt>
    <dgm:pt modelId="{B113E93D-23FB-4F3B-816B-C263B3403D53}" type="parTrans" cxnId="{BDC677E6-AD52-4B00-8455-75F1C0C0871E}">
      <dgm:prSet/>
      <dgm:spPr/>
      <dgm:t>
        <a:bodyPr/>
        <a:lstStyle/>
        <a:p>
          <a:endParaRPr lang="en-US"/>
        </a:p>
      </dgm:t>
    </dgm:pt>
    <dgm:pt modelId="{D209806F-4A79-4639-BFBC-AC610B2A0C94}" type="sibTrans" cxnId="{BDC677E6-AD52-4B00-8455-75F1C0C0871E}">
      <dgm:prSet/>
      <dgm:spPr/>
      <dgm:t>
        <a:bodyPr/>
        <a:lstStyle/>
        <a:p>
          <a:endParaRPr lang="en-US"/>
        </a:p>
      </dgm:t>
    </dgm:pt>
    <dgm:pt modelId="{5058BD75-699A-497C-83B1-40D802DFCB76}">
      <dgm:prSet/>
      <dgm:spPr/>
      <dgm:t>
        <a:bodyPr/>
        <a:lstStyle/>
        <a:p>
          <a:r>
            <a:rPr lang="en-GB"/>
            <a:t>Time allocation</a:t>
          </a:r>
          <a:endParaRPr lang="en-US"/>
        </a:p>
      </dgm:t>
    </dgm:pt>
    <dgm:pt modelId="{05CEACC0-9084-4D38-AAA7-948DDC53E0E6}" type="parTrans" cxnId="{3DD3FA14-0684-4039-810D-59F15D5DFE93}">
      <dgm:prSet/>
      <dgm:spPr/>
      <dgm:t>
        <a:bodyPr/>
        <a:lstStyle/>
        <a:p>
          <a:endParaRPr lang="en-US"/>
        </a:p>
      </dgm:t>
    </dgm:pt>
    <dgm:pt modelId="{936E252F-00D4-4AA7-B85C-BD451B4D1C00}" type="sibTrans" cxnId="{3DD3FA14-0684-4039-810D-59F15D5DFE93}">
      <dgm:prSet/>
      <dgm:spPr/>
      <dgm:t>
        <a:bodyPr/>
        <a:lstStyle/>
        <a:p>
          <a:endParaRPr lang="en-US"/>
        </a:p>
      </dgm:t>
    </dgm:pt>
    <dgm:pt modelId="{8C56C597-E305-4A64-BBA6-D8B359828681}">
      <dgm:prSet/>
      <dgm:spPr/>
      <dgm:t>
        <a:bodyPr/>
        <a:lstStyle/>
        <a:p>
          <a:r>
            <a:rPr lang="en-GB"/>
            <a:t>Chance to Practice</a:t>
          </a:r>
          <a:endParaRPr lang="en-US"/>
        </a:p>
      </dgm:t>
    </dgm:pt>
    <dgm:pt modelId="{7B83B5B3-E8F9-4AB7-B4D5-44CCDBCCED99}" type="parTrans" cxnId="{0C66D6F9-4A53-47C0-9121-46BCB014BA59}">
      <dgm:prSet/>
      <dgm:spPr/>
      <dgm:t>
        <a:bodyPr/>
        <a:lstStyle/>
        <a:p>
          <a:endParaRPr lang="en-US"/>
        </a:p>
      </dgm:t>
    </dgm:pt>
    <dgm:pt modelId="{00CCEFC9-9F48-4715-B1E1-B41954807690}" type="sibTrans" cxnId="{0C66D6F9-4A53-47C0-9121-46BCB014BA59}">
      <dgm:prSet/>
      <dgm:spPr/>
      <dgm:t>
        <a:bodyPr/>
        <a:lstStyle/>
        <a:p>
          <a:endParaRPr lang="en-US"/>
        </a:p>
      </dgm:t>
    </dgm:pt>
    <dgm:pt modelId="{F2893F55-EC05-4CC6-A041-CE407C29F968}" type="pres">
      <dgm:prSet presAssocID="{84A97B06-77C5-4AC1-8802-38118C0766F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C0ADC0-8000-478A-B53C-2392AAF41448}" type="pres">
      <dgm:prSet presAssocID="{80139810-2DEC-4E23-9C1A-4052F39E51B4}" presName="compNode" presStyleCnt="0"/>
      <dgm:spPr/>
    </dgm:pt>
    <dgm:pt modelId="{11D0C2A6-91D2-4065-AD57-82EB054FAF17}" type="pres">
      <dgm:prSet presAssocID="{80139810-2DEC-4E23-9C1A-4052F39E51B4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8053B7D9-C66D-4EBD-99DC-011B322FC878}" type="pres">
      <dgm:prSet presAssocID="{80139810-2DEC-4E23-9C1A-4052F39E51B4}" presName="spaceRect" presStyleCnt="0"/>
      <dgm:spPr/>
    </dgm:pt>
    <dgm:pt modelId="{A603D49C-C7C6-460D-925F-0DDFE5F765DC}" type="pres">
      <dgm:prSet presAssocID="{80139810-2DEC-4E23-9C1A-4052F39E51B4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65734B3B-5554-4058-92BF-1E92DF49CCEA}" type="pres">
      <dgm:prSet presAssocID="{F5DF96DA-8A6E-4915-8AAC-75895170D1E4}" presName="sibTrans" presStyleCnt="0"/>
      <dgm:spPr/>
    </dgm:pt>
    <dgm:pt modelId="{47072D8A-2E96-4155-A476-F23853804D34}" type="pres">
      <dgm:prSet presAssocID="{F9564687-9C0E-4757-A636-3EBFFBF4DCF6}" presName="compNode" presStyleCnt="0"/>
      <dgm:spPr/>
    </dgm:pt>
    <dgm:pt modelId="{1CE925EF-244C-4590-BD7C-383720542231}" type="pres">
      <dgm:prSet presAssocID="{F9564687-9C0E-4757-A636-3EBFFBF4DCF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7F37546-0019-44A7-937C-AD1BD9482BD7}" type="pres">
      <dgm:prSet presAssocID="{F9564687-9C0E-4757-A636-3EBFFBF4DCF6}" presName="spaceRect" presStyleCnt="0"/>
      <dgm:spPr/>
    </dgm:pt>
    <dgm:pt modelId="{0453695F-0265-4ABD-A27D-164AE42F136C}" type="pres">
      <dgm:prSet presAssocID="{F9564687-9C0E-4757-A636-3EBFFBF4DCF6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41C335D7-90EC-4329-9AAB-322953D04016}" type="pres">
      <dgm:prSet presAssocID="{23C03959-9E4F-435C-908C-0C5378FC6072}" presName="sibTrans" presStyleCnt="0"/>
      <dgm:spPr/>
    </dgm:pt>
    <dgm:pt modelId="{88FA4FAE-CB51-4157-9D73-E4CCCB767781}" type="pres">
      <dgm:prSet presAssocID="{6D2C4932-6B17-4626-86D6-5DDD8CE69D9C}" presName="compNode" presStyleCnt="0"/>
      <dgm:spPr/>
    </dgm:pt>
    <dgm:pt modelId="{159B1B5A-A534-45A1-A32F-B1EBA61D8FDB}" type="pres">
      <dgm:prSet presAssocID="{6D2C4932-6B17-4626-86D6-5DDD8CE69D9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F8D631A-1BD0-43EA-B696-B9206E197A0F}" type="pres">
      <dgm:prSet presAssocID="{6D2C4932-6B17-4626-86D6-5DDD8CE69D9C}" presName="spaceRect" presStyleCnt="0"/>
      <dgm:spPr/>
    </dgm:pt>
    <dgm:pt modelId="{C5743581-18AE-4767-88BD-721ED3ABF93A}" type="pres">
      <dgm:prSet presAssocID="{6D2C4932-6B17-4626-86D6-5DDD8CE69D9C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9F88DC52-4AC6-4B60-9EDA-9C8AE81A4D02}" type="pres">
      <dgm:prSet presAssocID="{D209806F-4A79-4639-BFBC-AC610B2A0C94}" presName="sibTrans" presStyleCnt="0"/>
      <dgm:spPr/>
    </dgm:pt>
    <dgm:pt modelId="{A0336B56-7391-488E-857F-37243F73653C}" type="pres">
      <dgm:prSet presAssocID="{5058BD75-699A-497C-83B1-40D802DFCB76}" presName="compNode" presStyleCnt="0"/>
      <dgm:spPr/>
    </dgm:pt>
    <dgm:pt modelId="{81EB7CA7-CD54-4B90-87FD-B548B58B5403}" type="pres">
      <dgm:prSet presAssocID="{5058BD75-699A-497C-83B1-40D802DFCB7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E604C93-6754-4C70-A635-9EA0D0914BBA}" type="pres">
      <dgm:prSet presAssocID="{5058BD75-699A-497C-83B1-40D802DFCB76}" presName="spaceRect" presStyleCnt="0"/>
      <dgm:spPr/>
    </dgm:pt>
    <dgm:pt modelId="{87A647F1-E32D-427A-A014-DDA34A84B5DB}" type="pres">
      <dgm:prSet presAssocID="{5058BD75-699A-497C-83B1-40D802DFCB76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769B18F3-34A3-4627-938F-F33CCC82A9AF}" type="pres">
      <dgm:prSet presAssocID="{936E252F-00D4-4AA7-B85C-BD451B4D1C00}" presName="sibTrans" presStyleCnt="0"/>
      <dgm:spPr/>
    </dgm:pt>
    <dgm:pt modelId="{DE08E0E9-6B85-428F-9AF2-9DD8244FE61A}" type="pres">
      <dgm:prSet presAssocID="{8C56C597-E305-4A64-BBA6-D8B359828681}" presName="compNode" presStyleCnt="0"/>
      <dgm:spPr/>
    </dgm:pt>
    <dgm:pt modelId="{D47ACB32-0442-479F-BEF3-72BAC819D798}" type="pres">
      <dgm:prSet presAssocID="{8C56C597-E305-4A64-BBA6-D8B35982868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37FF037-B705-49CE-8CEA-49C53F50C660}" type="pres">
      <dgm:prSet presAssocID="{8C56C597-E305-4A64-BBA6-D8B359828681}" presName="spaceRect" presStyleCnt="0"/>
      <dgm:spPr/>
    </dgm:pt>
    <dgm:pt modelId="{580105E3-B1DD-46B4-A4C0-7EF6E918CAF1}" type="pres">
      <dgm:prSet presAssocID="{8C56C597-E305-4A64-BBA6-D8B359828681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BB3955-298C-4E16-B447-1843C9D85078}" srcId="{84A97B06-77C5-4AC1-8802-38118C0766F9}" destId="{80139810-2DEC-4E23-9C1A-4052F39E51B4}" srcOrd="0" destOrd="0" parTransId="{CE1111C1-8448-4388-982A-1E928FB6B54C}" sibTransId="{F5DF96DA-8A6E-4915-8AAC-75895170D1E4}"/>
    <dgm:cxn modelId="{BDC677E6-AD52-4B00-8455-75F1C0C0871E}" srcId="{84A97B06-77C5-4AC1-8802-38118C0766F9}" destId="{6D2C4932-6B17-4626-86D6-5DDD8CE69D9C}" srcOrd="2" destOrd="0" parTransId="{B113E93D-23FB-4F3B-816B-C263B3403D53}" sibTransId="{D209806F-4A79-4639-BFBC-AC610B2A0C94}"/>
    <dgm:cxn modelId="{B149B674-958B-4080-A7EF-64D6643A9860}" type="presOf" srcId="{8C56C597-E305-4A64-BBA6-D8B359828681}" destId="{580105E3-B1DD-46B4-A4C0-7EF6E918CAF1}" srcOrd="0" destOrd="0" presId="urn:microsoft.com/office/officeart/2018/2/layout/IconLabelList"/>
    <dgm:cxn modelId="{0C66D6F9-4A53-47C0-9121-46BCB014BA59}" srcId="{84A97B06-77C5-4AC1-8802-38118C0766F9}" destId="{8C56C597-E305-4A64-BBA6-D8B359828681}" srcOrd="4" destOrd="0" parTransId="{7B83B5B3-E8F9-4AB7-B4D5-44CCDBCCED99}" sibTransId="{00CCEFC9-9F48-4715-B1E1-B41954807690}"/>
    <dgm:cxn modelId="{3DD3FA14-0684-4039-810D-59F15D5DFE93}" srcId="{84A97B06-77C5-4AC1-8802-38118C0766F9}" destId="{5058BD75-699A-497C-83B1-40D802DFCB76}" srcOrd="3" destOrd="0" parTransId="{05CEACC0-9084-4D38-AAA7-948DDC53E0E6}" sibTransId="{936E252F-00D4-4AA7-B85C-BD451B4D1C00}"/>
    <dgm:cxn modelId="{D1A45F8C-242C-4870-A132-29E5AD5B70AA}" type="presOf" srcId="{80139810-2DEC-4E23-9C1A-4052F39E51B4}" destId="{A603D49C-C7C6-460D-925F-0DDFE5F765DC}" srcOrd="0" destOrd="0" presId="urn:microsoft.com/office/officeart/2018/2/layout/IconLabelList"/>
    <dgm:cxn modelId="{7454216D-1A8F-4536-A95E-F610B675C73A}" type="presOf" srcId="{5058BD75-699A-497C-83B1-40D802DFCB76}" destId="{87A647F1-E32D-427A-A014-DDA34A84B5DB}" srcOrd="0" destOrd="0" presId="urn:microsoft.com/office/officeart/2018/2/layout/IconLabelList"/>
    <dgm:cxn modelId="{C9B4BB77-4E3F-4941-BFE3-B5DA7FC1FDEB}" srcId="{84A97B06-77C5-4AC1-8802-38118C0766F9}" destId="{F9564687-9C0E-4757-A636-3EBFFBF4DCF6}" srcOrd="1" destOrd="0" parTransId="{94C0B2F7-3F81-4D0B-A611-41A544942691}" sibTransId="{23C03959-9E4F-435C-908C-0C5378FC6072}"/>
    <dgm:cxn modelId="{546FE973-6805-4501-81F1-77AE59EB5458}" type="presOf" srcId="{F9564687-9C0E-4757-A636-3EBFFBF4DCF6}" destId="{0453695F-0265-4ABD-A27D-164AE42F136C}" srcOrd="0" destOrd="0" presId="urn:microsoft.com/office/officeart/2018/2/layout/IconLabelList"/>
    <dgm:cxn modelId="{36E559F3-4901-4CA0-9004-D835F784E4F8}" type="presOf" srcId="{6D2C4932-6B17-4626-86D6-5DDD8CE69D9C}" destId="{C5743581-18AE-4767-88BD-721ED3ABF93A}" srcOrd="0" destOrd="0" presId="urn:microsoft.com/office/officeart/2018/2/layout/IconLabelList"/>
    <dgm:cxn modelId="{F5C13E3F-3AE1-4B61-AC84-762884F3935B}" type="presOf" srcId="{84A97B06-77C5-4AC1-8802-38118C0766F9}" destId="{F2893F55-EC05-4CC6-A041-CE407C29F968}" srcOrd="0" destOrd="0" presId="urn:microsoft.com/office/officeart/2018/2/layout/IconLabelList"/>
    <dgm:cxn modelId="{DAAE76B8-1661-41A9-A4A2-AFF54803B046}" type="presParOf" srcId="{F2893F55-EC05-4CC6-A041-CE407C29F968}" destId="{50C0ADC0-8000-478A-B53C-2392AAF41448}" srcOrd="0" destOrd="0" presId="urn:microsoft.com/office/officeart/2018/2/layout/IconLabelList"/>
    <dgm:cxn modelId="{86E888FC-3C93-424F-9227-E8F86CB9F435}" type="presParOf" srcId="{50C0ADC0-8000-478A-B53C-2392AAF41448}" destId="{11D0C2A6-91D2-4065-AD57-82EB054FAF17}" srcOrd="0" destOrd="0" presId="urn:microsoft.com/office/officeart/2018/2/layout/IconLabelList"/>
    <dgm:cxn modelId="{4976A944-3C2C-4579-80BF-C5976BC22EAD}" type="presParOf" srcId="{50C0ADC0-8000-478A-B53C-2392AAF41448}" destId="{8053B7D9-C66D-4EBD-99DC-011B322FC878}" srcOrd="1" destOrd="0" presId="urn:microsoft.com/office/officeart/2018/2/layout/IconLabelList"/>
    <dgm:cxn modelId="{1A512F3C-609F-4AD0-835D-B919539DC596}" type="presParOf" srcId="{50C0ADC0-8000-478A-B53C-2392AAF41448}" destId="{A603D49C-C7C6-460D-925F-0DDFE5F765DC}" srcOrd="2" destOrd="0" presId="urn:microsoft.com/office/officeart/2018/2/layout/IconLabelList"/>
    <dgm:cxn modelId="{16EE7E3A-089C-4091-8D4A-B57FDAF13779}" type="presParOf" srcId="{F2893F55-EC05-4CC6-A041-CE407C29F968}" destId="{65734B3B-5554-4058-92BF-1E92DF49CCEA}" srcOrd="1" destOrd="0" presId="urn:microsoft.com/office/officeart/2018/2/layout/IconLabelList"/>
    <dgm:cxn modelId="{D4ECB270-C83A-4D9B-B9AC-EEA6FA98525A}" type="presParOf" srcId="{F2893F55-EC05-4CC6-A041-CE407C29F968}" destId="{47072D8A-2E96-4155-A476-F23853804D34}" srcOrd="2" destOrd="0" presId="urn:microsoft.com/office/officeart/2018/2/layout/IconLabelList"/>
    <dgm:cxn modelId="{817392D5-43BA-40D9-9C16-28030D5D4F9F}" type="presParOf" srcId="{47072D8A-2E96-4155-A476-F23853804D34}" destId="{1CE925EF-244C-4590-BD7C-383720542231}" srcOrd="0" destOrd="0" presId="urn:microsoft.com/office/officeart/2018/2/layout/IconLabelList"/>
    <dgm:cxn modelId="{F37ACFCF-24DF-4436-916C-99944864E25D}" type="presParOf" srcId="{47072D8A-2E96-4155-A476-F23853804D34}" destId="{C7F37546-0019-44A7-937C-AD1BD9482BD7}" srcOrd="1" destOrd="0" presId="urn:microsoft.com/office/officeart/2018/2/layout/IconLabelList"/>
    <dgm:cxn modelId="{D670F91C-A319-4CAB-B05F-7C6531D9FE7D}" type="presParOf" srcId="{47072D8A-2E96-4155-A476-F23853804D34}" destId="{0453695F-0265-4ABD-A27D-164AE42F136C}" srcOrd="2" destOrd="0" presId="urn:microsoft.com/office/officeart/2018/2/layout/IconLabelList"/>
    <dgm:cxn modelId="{91659ED5-6164-4256-A747-0EB7D3DCA41B}" type="presParOf" srcId="{F2893F55-EC05-4CC6-A041-CE407C29F968}" destId="{41C335D7-90EC-4329-9AAB-322953D04016}" srcOrd="3" destOrd="0" presId="urn:microsoft.com/office/officeart/2018/2/layout/IconLabelList"/>
    <dgm:cxn modelId="{7C1DB873-7663-4E7F-A120-711D186F7705}" type="presParOf" srcId="{F2893F55-EC05-4CC6-A041-CE407C29F968}" destId="{88FA4FAE-CB51-4157-9D73-E4CCCB767781}" srcOrd="4" destOrd="0" presId="urn:microsoft.com/office/officeart/2018/2/layout/IconLabelList"/>
    <dgm:cxn modelId="{32B5FF0A-2FCC-402D-854F-FF92B77854B6}" type="presParOf" srcId="{88FA4FAE-CB51-4157-9D73-E4CCCB767781}" destId="{159B1B5A-A534-45A1-A32F-B1EBA61D8FDB}" srcOrd="0" destOrd="0" presId="urn:microsoft.com/office/officeart/2018/2/layout/IconLabelList"/>
    <dgm:cxn modelId="{2F57CE73-64E6-4D00-A6F8-D4E957000D6A}" type="presParOf" srcId="{88FA4FAE-CB51-4157-9D73-E4CCCB767781}" destId="{4F8D631A-1BD0-43EA-B696-B9206E197A0F}" srcOrd="1" destOrd="0" presId="urn:microsoft.com/office/officeart/2018/2/layout/IconLabelList"/>
    <dgm:cxn modelId="{281A3F9A-A129-4E79-B242-2621BDB00324}" type="presParOf" srcId="{88FA4FAE-CB51-4157-9D73-E4CCCB767781}" destId="{C5743581-18AE-4767-88BD-721ED3ABF93A}" srcOrd="2" destOrd="0" presId="urn:microsoft.com/office/officeart/2018/2/layout/IconLabelList"/>
    <dgm:cxn modelId="{4B92B62B-5963-4837-8688-703EAA93F894}" type="presParOf" srcId="{F2893F55-EC05-4CC6-A041-CE407C29F968}" destId="{9F88DC52-4AC6-4B60-9EDA-9C8AE81A4D02}" srcOrd="5" destOrd="0" presId="urn:microsoft.com/office/officeart/2018/2/layout/IconLabelList"/>
    <dgm:cxn modelId="{DC2DE7C8-1E47-42F2-991B-AC9089B59903}" type="presParOf" srcId="{F2893F55-EC05-4CC6-A041-CE407C29F968}" destId="{A0336B56-7391-488E-857F-37243F73653C}" srcOrd="6" destOrd="0" presId="urn:microsoft.com/office/officeart/2018/2/layout/IconLabelList"/>
    <dgm:cxn modelId="{6CA32FDA-2B64-4630-912D-13D25A192BB5}" type="presParOf" srcId="{A0336B56-7391-488E-857F-37243F73653C}" destId="{81EB7CA7-CD54-4B90-87FD-B548B58B5403}" srcOrd="0" destOrd="0" presId="urn:microsoft.com/office/officeart/2018/2/layout/IconLabelList"/>
    <dgm:cxn modelId="{4DD59356-A5F1-4A46-95E2-2C5F3322CFC8}" type="presParOf" srcId="{A0336B56-7391-488E-857F-37243F73653C}" destId="{CE604C93-6754-4C70-A635-9EA0D0914BBA}" srcOrd="1" destOrd="0" presId="urn:microsoft.com/office/officeart/2018/2/layout/IconLabelList"/>
    <dgm:cxn modelId="{D39964A2-F238-40B8-9839-1E6F4F13F3C2}" type="presParOf" srcId="{A0336B56-7391-488E-857F-37243F73653C}" destId="{87A647F1-E32D-427A-A014-DDA34A84B5DB}" srcOrd="2" destOrd="0" presId="urn:microsoft.com/office/officeart/2018/2/layout/IconLabelList"/>
    <dgm:cxn modelId="{439717AB-B8E0-4A93-9220-34E2E6C6BBA4}" type="presParOf" srcId="{F2893F55-EC05-4CC6-A041-CE407C29F968}" destId="{769B18F3-34A3-4627-938F-F33CCC82A9AF}" srcOrd="7" destOrd="0" presId="urn:microsoft.com/office/officeart/2018/2/layout/IconLabelList"/>
    <dgm:cxn modelId="{6D298F18-AB24-43B7-AA29-F2F2A236850B}" type="presParOf" srcId="{F2893F55-EC05-4CC6-A041-CE407C29F968}" destId="{DE08E0E9-6B85-428F-9AF2-9DD8244FE61A}" srcOrd="8" destOrd="0" presId="urn:microsoft.com/office/officeart/2018/2/layout/IconLabelList"/>
    <dgm:cxn modelId="{3F03A736-C987-4A1E-98FC-3190BD29ABCB}" type="presParOf" srcId="{DE08E0E9-6B85-428F-9AF2-9DD8244FE61A}" destId="{D47ACB32-0442-479F-BEF3-72BAC819D798}" srcOrd="0" destOrd="0" presId="urn:microsoft.com/office/officeart/2018/2/layout/IconLabelList"/>
    <dgm:cxn modelId="{39319304-0D81-49FD-B663-D3FDD169C80C}" type="presParOf" srcId="{DE08E0E9-6B85-428F-9AF2-9DD8244FE61A}" destId="{537FF037-B705-49CE-8CEA-49C53F50C660}" srcOrd="1" destOrd="0" presId="urn:microsoft.com/office/officeart/2018/2/layout/IconLabelList"/>
    <dgm:cxn modelId="{4150FAAA-79EC-424B-BD21-7CE144F36E72}" type="presParOf" srcId="{DE08E0E9-6B85-428F-9AF2-9DD8244FE61A}" destId="{580105E3-B1DD-46B4-A4C0-7EF6E918CAF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A7FDA-D7B2-4D4A-9058-E1A168EF5D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C2A62-9452-40C1-A9C9-9BC67DD4E8C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2 </a:t>
          </a:r>
          <a:r>
            <a:rPr lang="en-GB" dirty="0" smtClean="0"/>
            <a:t>mins - Ask participants to individually generate list of challenges related to the scenario </a:t>
          </a:r>
        </a:p>
        <a:p>
          <a:pPr>
            <a:lnSpc>
              <a:spcPct val="100000"/>
            </a:lnSpc>
          </a:pPr>
          <a:r>
            <a:rPr lang="en-GB" dirty="0" smtClean="0"/>
            <a:t>2 </a:t>
          </a:r>
          <a:r>
            <a:rPr lang="en-GB" dirty="0" smtClean="0"/>
            <a:t>mins – Place challenges in one of the four categories based on your answer to the 2 questions</a:t>
          </a:r>
          <a:endParaRPr lang="en-US" dirty="0"/>
        </a:p>
      </dgm:t>
    </dgm:pt>
    <dgm:pt modelId="{DE0CD2B2-905B-48FC-8817-BE2988B9483D}" type="parTrans" cxnId="{5CF3344D-E7B8-46D5-A025-3B5CA3D270CD}">
      <dgm:prSet/>
      <dgm:spPr/>
      <dgm:t>
        <a:bodyPr/>
        <a:lstStyle/>
        <a:p>
          <a:endParaRPr lang="en-US"/>
        </a:p>
      </dgm:t>
    </dgm:pt>
    <dgm:pt modelId="{FFC4146F-D0D9-4F34-92C1-F530715A3715}" type="sibTrans" cxnId="{5CF3344D-E7B8-46D5-A025-3B5CA3D270CD}">
      <dgm:prSet/>
      <dgm:spPr/>
      <dgm:t>
        <a:bodyPr/>
        <a:lstStyle/>
        <a:p>
          <a:endParaRPr lang="en-US"/>
        </a:p>
      </dgm:t>
    </dgm:pt>
    <dgm:pt modelId="{49B6F781-0EE3-4FC7-9D0B-5D5CFD43A8B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5 </a:t>
          </a:r>
          <a:r>
            <a:rPr lang="en-GB" dirty="0" smtClean="0"/>
            <a:t>mins – In pairs discuss the challenges and placements</a:t>
          </a:r>
        </a:p>
        <a:p>
          <a:pPr>
            <a:lnSpc>
              <a:spcPct val="100000"/>
            </a:lnSpc>
          </a:pPr>
          <a:r>
            <a:rPr lang="en-US" dirty="0" smtClean="0"/>
            <a:t>5 </a:t>
          </a:r>
          <a:r>
            <a:rPr lang="en-US" dirty="0" smtClean="0"/>
            <a:t>mins – In groups of 4-6 find points of agreement, differences in challenges and mismatches of problem to solution </a:t>
          </a:r>
          <a:endParaRPr lang="en-US" dirty="0"/>
        </a:p>
      </dgm:t>
    </dgm:pt>
    <dgm:pt modelId="{94B09112-017D-4A28-8F6E-0F9C317EFE19}" type="parTrans" cxnId="{6C165148-2727-4A81-9438-122A4B73CC7E}">
      <dgm:prSet/>
      <dgm:spPr/>
      <dgm:t>
        <a:bodyPr/>
        <a:lstStyle/>
        <a:p>
          <a:endParaRPr lang="en-US"/>
        </a:p>
      </dgm:t>
    </dgm:pt>
    <dgm:pt modelId="{E4129F15-3AF4-41DA-A308-41E203AC2C2C}" type="sibTrans" cxnId="{6C165148-2727-4A81-9438-122A4B73CC7E}">
      <dgm:prSet/>
      <dgm:spPr/>
      <dgm:t>
        <a:bodyPr/>
        <a:lstStyle/>
        <a:p>
          <a:endParaRPr lang="en-US"/>
        </a:p>
      </dgm:t>
    </dgm:pt>
    <dgm:pt modelId="{BF653F83-F71B-44E9-AE78-F4707935F11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5 mins – All to post their challenges on the Large Group Matrix </a:t>
          </a:r>
          <a:endParaRPr lang="en-US" dirty="0"/>
        </a:p>
      </dgm:t>
    </dgm:pt>
    <dgm:pt modelId="{BD76834C-74FB-4F16-A8DB-4C1BD9DA02F5}" type="parTrans" cxnId="{90352A78-4F5E-410F-9562-FE9B4F0A3652}">
      <dgm:prSet/>
      <dgm:spPr/>
      <dgm:t>
        <a:bodyPr/>
        <a:lstStyle/>
        <a:p>
          <a:endParaRPr lang="en-US"/>
        </a:p>
      </dgm:t>
    </dgm:pt>
    <dgm:pt modelId="{2541190C-80D9-4F51-B330-AC95F9D8C42A}" type="sibTrans" cxnId="{90352A78-4F5E-410F-9562-FE9B4F0A3652}">
      <dgm:prSet/>
      <dgm:spPr/>
      <dgm:t>
        <a:bodyPr/>
        <a:lstStyle/>
        <a:p>
          <a:endParaRPr lang="en-US"/>
        </a:p>
      </dgm:t>
    </dgm:pt>
    <dgm:pt modelId="{E308F610-2D53-4896-B783-338B45C2955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 smtClean="0"/>
            <a:t>15 mins - Whole group to share reflections, step back to reflect on, “What pattern do we see? Do any mismatches stand out that we should address?” then decide potential next steps.</a:t>
          </a:r>
          <a:endParaRPr lang="en-US" dirty="0"/>
        </a:p>
      </dgm:t>
    </dgm:pt>
    <dgm:pt modelId="{193E344D-20C3-4145-B619-65AEEF6FDDB9}" type="parTrans" cxnId="{2682FF5F-1FD5-46AE-BD0D-196A73A2F65F}">
      <dgm:prSet/>
      <dgm:spPr/>
      <dgm:t>
        <a:bodyPr/>
        <a:lstStyle/>
        <a:p>
          <a:endParaRPr lang="en-US"/>
        </a:p>
      </dgm:t>
    </dgm:pt>
    <dgm:pt modelId="{B33F60D6-1086-432A-B03D-FE690306532E}" type="sibTrans" cxnId="{2682FF5F-1FD5-46AE-BD0D-196A73A2F65F}">
      <dgm:prSet/>
      <dgm:spPr/>
      <dgm:t>
        <a:bodyPr/>
        <a:lstStyle/>
        <a:p>
          <a:endParaRPr lang="en-US"/>
        </a:p>
      </dgm:t>
    </dgm:pt>
    <dgm:pt modelId="{D6D93FF8-59F3-401F-9E95-648549E961CE}" type="pres">
      <dgm:prSet presAssocID="{963A7FDA-D7B2-4D4A-9058-E1A168EF5DA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8996A0-C54B-4D75-8EEA-D0432085AC39}" type="pres">
      <dgm:prSet presAssocID="{A6CC2A62-9452-40C1-A9C9-9BC67DD4E8CF}" presName="compNode" presStyleCnt="0"/>
      <dgm:spPr/>
    </dgm:pt>
    <dgm:pt modelId="{B9A1435E-0334-4F30-9AB4-38B6CB13BF3D}" type="pres">
      <dgm:prSet presAssocID="{A6CC2A62-9452-40C1-A9C9-9BC67DD4E8CF}" presName="bgRect" presStyleLbl="bgShp" presStyleIdx="0" presStyleCnt="4"/>
      <dgm:spPr/>
    </dgm:pt>
    <dgm:pt modelId="{C2C6804C-9DF2-4CF2-BEA5-87B7EA05C0B3}" type="pres">
      <dgm:prSet presAssocID="{A6CC2A62-9452-40C1-A9C9-9BC67DD4E8CF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2BE5CCB-F9D9-4FDC-A7DF-D3CEC144ACA2}" type="pres">
      <dgm:prSet presAssocID="{A6CC2A62-9452-40C1-A9C9-9BC67DD4E8CF}" presName="spaceRect" presStyleCnt="0"/>
      <dgm:spPr/>
    </dgm:pt>
    <dgm:pt modelId="{75722A94-E80C-4D0C-A80E-48AA116CBAC6}" type="pres">
      <dgm:prSet presAssocID="{A6CC2A62-9452-40C1-A9C9-9BC67DD4E8C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3BAFBCB8-4A11-4179-983B-F73047614882}" type="pres">
      <dgm:prSet presAssocID="{FFC4146F-D0D9-4F34-92C1-F530715A3715}" presName="sibTrans" presStyleCnt="0"/>
      <dgm:spPr/>
    </dgm:pt>
    <dgm:pt modelId="{C4167849-CF9E-4BFC-B07C-BFF69934D800}" type="pres">
      <dgm:prSet presAssocID="{49B6F781-0EE3-4FC7-9D0B-5D5CFD43A8B8}" presName="compNode" presStyleCnt="0"/>
      <dgm:spPr/>
    </dgm:pt>
    <dgm:pt modelId="{A6E4BDB2-197C-4CB4-9032-739D429F815C}" type="pres">
      <dgm:prSet presAssocID="{49B6F781-0EE3-4FC7-9D0B-5D5CFD43A8B8}" presName="bgRect" presStyleLbl="bgShp" presStyleIdx="1" presStyleCnt="4"/>
      <dgm:spPr/>
    </dgm:pt>
    <dgm:pt modelId="{8581BE22-1F76-41B6-9F7D-52DF697A55C5}" type="pres">
      <dgm:prSet presAssocID="{49B6F781-0EE3-4FC7-9D0B-5D5CFD43A8B8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922BE54-4438-4E21-907B-26B0447E6709}" type="pres">
      <dgm:prSet presAssocID="{49B6F781-0EE3-4FC7-9D0B-5D5CFD43A8B8}" presName="spaceRect" presStyleCnt="0"/>
      <dgm:spPr/>
    </dgm:pt>
    <dgm:pt modelId="{51FD4C48-9405-44A8-8E37-05CBF57918CD}" type="pres">
      <dgm:prSet presAssocID="{49B6F781-0EE3-4FC7-9D0B-5D5CFD43A8B8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72DB13E3-0810-4C07-85EA-62A753ED44F1}" type="pres">
      <dgm:prSet presAssocID="{E4129F15-3AF4-41DA-A308-41E203AC2C2C}" presName="sibTrans" presStyleCnt="0"/>
      <dgm:spPr/>
    </dgm:pt>
    <dgm:pt modelId="{6371FEAF-FEF7-4F35-89BA-13DEB2B16D1C}" type="pres">
      <dgm:prSet presAssocID="{BF653F83-F71B-44E9-AE78-F4707935F118}" presName="compNode" presStyleCnt="0"/>
      <dgm:spPr/>
    </dgm:pt>
    <dgm:pt modelId="{E1FF2600-5FC9-4BC2-B968-4A4749363960}" type="pres">
      <dgm:prSet presAssocID="{BF653F83-F71B-44E9-AE78-F4707935F118}" presName="bgRect" presStyleLbl="bgShp" presStyleIdx="2" presStyleCnt="4"/>
      <dgm:spPr/>
    </dgm:pt>
    <dgm:pt modelId="{99200228-1471-4687-BAEC-99EE3C8614E9}" type="pres">
      <dgm:prSet presAssocID="{BF653F83-F71B-44E9-AE78-F4707935F118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9C8AD99-49C6-41EB-A1E7-A1044E0906F2}" type="pres">
      <dgm:prSet presAssocID="{BF653F83-F71B-44E9-AE78-F4707935F118}" presName="spaceRect" presStyleCnt="0"/>
      <dgm:spPr/>
    </dgm:pt>
    <dgm:pt modelId="{6406B1AC-287C-41F2-9A7E-05E798ADAD3B}" type="pres">
      <dgm:prSet presAssocID="{BF653F83-F71B-44E9-AE78-F4707935F118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0AA98E3-9D53-434E-AA14-AE061EAA6935}" type="pres">
      <dgm:prSet presAssocID="{2541190C-80D9-4F51-B330-AC95F9D8C42A}" presName="sibTrans" presStyleCnt="0"/>
      <dgm:spPr/>
    </dgm:pt>
    <dgm:pt modelId="{BDF8AA93-188C-4373-B6D7-0D765AB8DDC1}" type="pres">
      <dgm:prSet presAssocID="{E308F610-2D53-4896-B783-338B45C29554}" presName="compNode" presStyleCnt="0"/>
      <dgm:spPr/>
    </dgm:pt>
    <dgm:pt modelId="{1615A52A-80A2-43F0-9626-D60ACCCAC423}" type="pres">
      <dgm:prSet presAssocID="{E308F610-2D53-4896-B783-338B45C29554}" presName="bgRect" presStyleLbl="bgShp" presStyleIdx="3" presStyleCnt="4"/>
      <dgm:spPr/>
    </dgm:pt>
    <dgm:pt modelId="{46796C15-9597-4C7D-B31F-8AF7D7F46560}" type="pres">
      <dgm:prSet presAssocID="{E308F610-2D53-4896-B783-338B45C29554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9C56BCD-1F61-4C66-B7F6-31E6FC7FD4FA}" type="pres">
      <dgm:prSet presAssocID="{E308F610-2D53-4896-B783-338B45C29554}" presName="spaceRect" presStyleCnt="0"/>
      <dgm:spPr/>
    </dgm:pt>
    <dgm:pt modelId="{BFA324C9-B857-4FC2-8653-BD5F49DA84DB}" type="pres">
      <dgm:prSet presAssocID="{E308F610-2D53-4896-B783-338B45C29554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2682FF5F-1FD5-46AE-BD0D-196A73A2F65F}" srcId="{963A7FDA-D7B2-4D4A-9058-E1A168EF5DA6}" destId="{E308F610-2D53-4896-B783-338B45C29554}" srcOrd="3" destOrd="0" parTransId="{193E344D-20C3-4145-B619-65AEEF6FDDB9}" sibTransId="{B33F60D6-1086-432A-B03D-FE690306532E}"/>
    <dgm:cxn modelId="{4C49E1B5-3833-4E9A-AD0D-465B55C19F39}" type="presOf" srcId="{E308F610-2D53-4896-B783-338B45C29554}" destId="{BFA324C9-B857-4FC2-8653-BD5F49DA84DB}" srcOrd="0" destOrd="0" presId="urn:microsoft.com/office/officeart/2018/2/layout/IconVerticalSolidList"/>
    <dgm:cxn modelId="{4DE02067-013F-4ED8-8088-053F3B777BB0}" type="presOf" srcId="{963A7FDA-D7B2-4D4A-9058-E1A168EF5DA6}" destId="{D6D93FF8-59F3-401F-9E95-648549E961CE}" srcOrd="0" destOrd="0" presId="urn:microsoft.com/office/officeart/2018/2/layout/IconVerticalSolidList"/>
    <dgm:cxn modelId="{052D3D01-BB6E-49B1-A9DA-4FC33CD353F6}" type="presOf" srcId="{A6CC2A62-9452-40C1-A9C9-9BC67DD4E8CF}" destId="{75722A94-E80C-4D0C-A80E-48AA116CBAC6}" srcOrd="0" destOrd="0" presId="urn:microsoft.com/office/officeart/2018/2/layout/IconVerticalSolidList"/>
    <dgm:cxn modelId="{1FB8DB69-1471-40A3-AFB3-0F1BBFBA3100}" type="presOf" srcId="{49B6F781-0EE3-4FC7-9D0B-5D5CFD43A8B8}" destId="{51FD4C48-9405-44A8-8E37-05CBF57918CD}" srcOrd="0" destOrd="0" presId="urn:microsoft.com/office/officeart/2018/2/layout/IconVerticalSolidList"/>
    <dgm:cxn modelId="{A2BCC26B-1A3F-4616-9CF3-F835AE730CFA}" type="presOf" srcId="{BF653F83-F71B-44E9-AE78-F4707935F118}" destId="{6406B1AC-287C-41F2-9A7E-05E798ADAD3B}" srcOrd="0" destOrd="0" presId="urn:microsoft.com/office/officeart/2018/2/layout/IconVerticalSolidList"/>
    <dgm:cxn modelId="{5CF3344D-E7B8-46D5-A025-3B5CA3D270CD}" srcId="{963A7FDA-D7B2-4D4A-9058-E1A168EF5DA6}" destId="{A6CC2A62-9452-40C1-A9C9-9BC67DD4E8CF}" srcOrd="0" destOrd="0" parTransId="{DE0CD2B2-905B-48FC-8817-BE2988B9483D}" sibTransId="{FFC4146F-D0D9-4F34-92C1-F530715A3715}"/>
    <dgm:cxn modelId="{6C165148-2727-4A81-9438-122A4B73CC7E}" srcId="{963A7FDA-D7B2-4D4A-9058-E1A168EF5DA6}" destId="{49B6F781-0EE3-4FC7-9D0B-5D5CFD43A8B8}" srcOrd="1" destOrd="0" parTransId="{94B09112-017D-4A28-8F6E-0F9C317EFE19}" sibTransId="{E4129F15-3AF4-41DA-A308-41E203AC2C2C}"/>
    <dgm:cxn modelId="{90352A78-4F5E-410F-9562-FE9B4F0A3652}" srcId="{963A7FDA-D7B2-4D4A-9058-E1A168EF5DA6}" destId="{BF653F83-F71B-44E9-AE78-F4707935F118}" srcOrd="2" destOrd="0" parTransId="{BD76834C-74FB-4F16-A8DB-4C1BD9DA02F5}" sibTransId="{2541190C-80D9-4F51-B330-AC95F9D8C42A}"/>
    <dgm:cxn modelId="{16A380BC-0950-4C37-838D-8C05675B4073}" type="presParOf" srcId="{D6D93FF8-59F3-401F-9E95-648549E961CE}" destId="{218996A0-C54B-4D75-8EEA-D0432085AC39}" srcOrd="0" destOrd="0" presId="urn:microsoft.com/office/officeart/2018/2/layout/IconVerticalSolidList"/>
    <dgm:cxn modelId="{7DD5E533-69E5-422A-BD95-9BE583949782}" type="presParOf" srcId="{218996A0-C54B-4D75-8EEA-D0432085AC39}" destId="{B9A1435E-0334-4F30-9AB4-38B6CB13BF3D}" srcOrd="0" destOrd="0" presId="urn:microsoft.com/office/officeart/2018/2/layout/IconVerticalSolidList"/>
    <dgm:cxn modelId="{E24441E3-7018-42EA-99F3-9680DEA09A00}" type="presParOf" srcId="{218996A0-C54B-4D75-8EEA-D0432085AC39}" destId="{C2C6804C-9DF2-4CF2-BEA5-87B7EA05C0B3}" srcOrd="1" destOrd="0" presId="urn:microsoft.com/office/officeart/2018/2/layout/IconVerticalSolidList"/>
    <dgm:cxn modelId="{B53C2A76-4FC4-4FF6-91AF-85F2718B0036}" type="presParOf" srcId="{218996A0-C54B-4D75-8EEA-D0432085AC39}" destId="{F2BE5CCB-F9D9-4FDC-A7DF-D3CEC144ACA2}" srcOrd="2" destOrd="0" presId="urn:microsoft.com/office/officeart/2018/2/layout/IconVerticalSolidList"/>
    <dgm:cxn modelId="{A032ECE6-A7B0-4318-9970-B36FA97C2A34}" type="presParOf" srcId="{218996A0-C54B-4D75-8EEA-D0432085AC39}" destId="{75722A94-E80C-4D0C-A80E-48AA116CBAC6}" srcOrd="3" destOrd="0" presId="urn:microsoft.com/office/officeart/2018/2/layout/IconVerticalSolidList"/>
    <dgm:cxn modelId="{D38E65E7-4378-4C11-A010-C30ED4FEAFD4}" type="presParOf" srcId="{D6D93FF8-59F3-401F-9E95-648549E961CE}" destId="{3BAFBCB8-4A11-4179-983B-F73047614882}" srcOrd="1" destOrd="0" presId="urn:microsoft.com/office/officeart/2018/2/layout/IconVerticalSolidList"/>
    <dgm:cxn modelId="{E99DE98B-A45D-49C2-9F23-F9F495258C33}" type="presParOf" srcId="{D6D93FF8-59F3-401F-9E95-648549E961CE}" destId="{C4167849-CF9E-4BFC-B07C-BFF69934D800}" srcOrd="2" destOrd="0" presId="urn:microsoft.com/office/officeart/2018/2/layout/IconVerticalSolidList"/>
    <dgm:cxn modelId="{CBA7EBA2-6D1C-44C2-8B2F-2AC342C1BBEE}" type="presParOf" srcId="{C4167849-CF9E-4BFC-B07C-BFF69934D800}" destId="{A6E4BDB2-197C-4CB4-9032-739D429F815C}" srcOrd="0" destOrd="0" presId="urn:microsoft.com/office/officeart/2018/2/layout/IconVerticalSolidList"/>
    <dgm:cxn modelId="{AFBDAE21-9F92-4CFC-890D-E00DD7BA7D8E}" type="presParOf" srcId="{C4167849-CF9E-4BFC-B07C-BFF69934D800}" destId="{8581BE22-1F76-41B6-9F7D-52DF697A55C5}" srcOrd="1" destOrd="0" presId="urn:microsoft.com/office/officeart/2018/2/layout/IconVerticalSolidList"/>
    <dgm:cxn modelId="{A9E9A048-2541-4D84-AD4E-06D77A84D05C}" type="presParOf" srcId="{C4167849-CF9E-4BFC-B07C-BFF69934D800}" destId="{8922BE54-4438-4E21-907B-26B0447E6709}" srcOrd="2" destOrd="0" presId="urn:microsoft.com/office/officeart/2018/2/layout/IconVerticalSolidList"/>
    <dgm:cxn modelId="{01B652A5-70F0-4D82-9ABC-9A029B1A8696}" type="presParOf" srcId="{C4167849-CF9E-4BFC-B07C-BFF69934D800}" destId="{51FD4C48-9405-44A8-8E37-05CBF57918CD}" srcOrd="3" destOrd="0" presId="urn:microsoft.com/office/officeart/2018/2/layout/IconVerticalSolidList"/>
    <dgm:cxn modelId="{0790ECB1-12B9-41D1-8FEC-13A15ED03C0B}" type="presParOf" srcId="{D6D93FF8-59F3-401F-9E95-648549E961CE}" destId="{72DB13E3-0810-4C07-85EA-62A753ED44F1}" srcOrd="3" destOrd="0" presId="urn:microsoft.com/office/officeart/2018/2/layout/IconVerticalSolidList"/>
    <dgm:cxn modelId="{4A315DF2-D44A-4DDC-9E45-183884BBE309}" type="presParOf" srcId="{D6D93FF8-59F3-401F-9E95-648549E961CE}" destId="{6371FEAF-FEF7-4F35-89BA-13DEB2B16D1C}" srcOrd="4" destOrd="0" presId="urn:microsoft.com/office/officeart/2018/2/layout/IconVerticalSolidList"/>
    <dgm:cxn modelId="{2A4292EC-AC1B-44AB-8ABD-1DE4445F20E1}" type="presParOf" srcId="{6371FEAF-FEF7-4F35-89BA-13DEB2B16D1C}" destId="{E1FF2600-5FC9-4BC2-B968-4A4749363960}" srcOrd="0" destOrd="0" presId="urn:microsoft.com/office/officeart/2018/2/layout/IconVerticalSolidList"/>
    <dgm:cxn modelId="{8F51ADB0-89B6-4E09-AAA7-C08728406788}" type="presParOf" srcId="{6371FEAF-FEF7-4F35-89BA-13DEB2B16D1C}" destId="{99200228-1471-4687-BAEC-99EE3C8614E9}" srcOrd="1" destOrd="0" presId="urn:microsoft.com/office/officeart/2018/2/layout/IconVerticalSolidList"/>
    <dgm:cxn modelId="{6DFFBB96-CC05-4B5F-AFB2-2BA2753B1ADE}" type="presParOf" srcId="{6371FEAF-FEF7-4F35-89BA-13DEB2B16D1C}" destId="{69C8AD99-49C6-41EB-A1E7-A1044E0906F2}" srcOrd="2" destOrd="0" presId="urn:microsoft.com/office/officeart/2018/2/layout/IconVerticalSolidList"/>
    <dgm:cxn modelId="{348D85BD-71EF-4431-A0FB-2F75727DE4D2}" type="presParOf" srcId="{6371FEAF-FEF7-4F35-89BA-13DEB2B16D1C}" destId="{6406B1AC-287C-41F2-9A7E-05E798ADAD3B}" srcOrd="3" destOrd="0" presId="urn:microsoft.com/office/officeart/2018/2/layout/IconVerticalSolidList"/>
    <dgm:cxn modelId="{B53AEAF9-9CA1-4045-9AF7-0AA6E89FF4EA}" type="presParOf" srcId="{D6D93FF8-59F3-401F-9E95-648549E961CE}" destId="{D0AA98E3-9D53-434E-AA14-AE061EAA6935}" srcOrd="5" destOrd="0" presId="urn:microsoft.com/office/officeart/2018/2/layout/IconVerticalSolidList"/>
    <dgm:cxn modelId="{C3A40AFD-A475-4F32-B546-1C531BF26C5F}" type="presParOf" srcId="{D6D93FF8-59F3-401F-9E95-648549E961CE}" destId="{BDF8AA93-188C-4373-B6D7-0D765AB8DDC1}" srcOrd="6" destOrd="0" presId="urn:microsoft.com/office/officeart/2018/2/layout/IconVerticalSolidList"/>
    <dgm:cxn modelId="{1756D859-59CF-4399-8721-2C9DBD39665D}" type="presParOf" srcId="{BDF8AA93-188C-4373-B6D7-0D765AB8DDC1}" destId="{1615A52A-80A2-43F0-9626-D60ACCCAC423}" srcOrd="0" destOrd="0" presId="urn:microsoft.com/office/officeart/2018/2/layout/IconVerticalSolidList"/>
    <dgm:cxn modelId="{27D49337-7784-4298-9CDA-BF2DE2BCF4B2}" type="presParOf" srcId="{BDF8AA93-188C-4373-B6D7-0D765AB8DDC1}" destId="{46796C15-9597-4C7D-B31F-8AF7D7F46560}" srcOrd="1" destOrd="0" presId="urn:microsoft.com/office/officeart/2018/2/layout/IconVerticalSolidList"/>
    <dgm:cxn modelId="{390EA078-3704-4117-AA09-F398F5B7B550}" type="presParOf" srcId="{BDF8AA93-188C-4373-B6D7-0D765AB8DDC1}" destId="{C9C56BCD-1F61-4C66-B7F6-31E6FC7FD4FA}" srcOrd="2" destOrd="0" presId="urn:microsoft.com/office/officeart/2018/2/layout/IconVerticalSolidList"/>
    <dgm:cxn modelId="{8821BE73-1052-4407-BA18-2CD00DDBB062}" type="presParOf" srcId="{BDF8AA93-188C-4373-B6D7-0D765AB8DDC1}" destId="{BFA324C9-B857-4FC2-8653-BD5F49DA84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0C2A6-91D2-4065-AD57-82EB054FAF17}">
      <dsp:nvSpPr>
        <dsp:cNvPr id="0" name=""/>
        <dsp:cNvSpPr/>
      </dsp:nvSpPr>
      <dsp:spPr>
        <a:xfrm>
          <a:off x="82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3D49C-C7C6-460D-925F-0DDFE5F765DC}">
      <dsp:nvSpPr>
        <dsp:cNvPr id="0" name=""/>
        <dsp:cNvSpPr/>
      </dsp:nvSpPr>
      <dsp:spPr>
        <a:xfrm>
          <a:off x="33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Introduction to Agreement- &amp; Certainty-Matrix</a:t>
          </a:r>
          <a:endParaRPr lang="en-US" sz="1700" kern="1200" dirty="0"/>
        </a:p>
      </dsp:txBody>
      <dsp:txXfrm>
        <a:off x="333914" y="2276522"/>
        <a:ext cx="1800000" cy="720000"/>
      </dsp:txXfrm>
    </dsp:sp>
    <dsp:sp modelId="{1CE925EF-244C-4590-BD7C-383720542231}">
      <dsp:nvSpPr>
        <dsp:cNvPr id="0" name=""/>
        <dsp:cNvSpPr/>
      </dsp:nvSpPr>
      <dsp:spPr>
        <a:xfrm>
          <a:off x="2943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3695F-0265-4ABD-A27D-164AE42F136C}">
      <dsp:nvSpPr>
        <dsp:cNvPr id="0" name=""/>
        <dsp:cNvSpPr/>
      </dsp:nvSpPr>
      <dsp:spPr>
        <a:xfrm>
          <a:off x="2448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The Purpose Agree/Certainty Matrix can serve</a:t>
          </a:r>
          <a:endParaRPr lang="en-US" sz="1700" kern="1200" dirty="0"/>
        </a:p>
      </dsp:txBody>
      <dsp:txXfrm>
        <a:off x="2448914" y="2276522"/>
        <a:ext cx="1800000" cy="720000"/>
      </dsp:txXfrm>
    </dsp:sp>
    <dsp:sp modelId="{159B1B5A-A534-45A1-A32F-B1EBA61D8FDB}">
      <dsp:nvSpPr>
        <dsp:cNvPr id="0" name=""/>
        <dsp:cNvSpPr/>
      </dsp:nvSpPr>
      <dsp:spPr>
        <a:xfrm>
          <a:off x="505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43581-18AE-4767-88BD-721ED3ABF93A}">
      <dsp:nvSpPr>
        <dsp:cNvPr id="0" name=""/>
        <dsp:cNvSpPr/>
      </dsp:nvSpPr>
      <dsp:spPr>
        <a:xfrm>
          <a:off x="456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Min Specs</a:t>
          </a:r>
          <a:endParaRPr lang="en-US" sz="1700" kern="1200"/>
        </a:p>
      </dsp:txBody>
      <dsp:txXfrm>
        <a:off x="4563914" y="2276522"/>
        <a:ext cx="1800000" cy="720000"/>
      </dsp:txXfrm>
    </dsp:sp>
    <dsp:sp modelId="{81EB7CA7-CD54-4B90-87FD-B548B58B5403}">
      <dsp:nvSpPr>
        <dsp:cNvPr id="0" name=""/>
        <dsp:cNvSpPr/>
      </dsp:nvSpPr>
      <dsp:spPr>
        <a:xfrm>
          <a:off x="7173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647F1-E32D-427A-A014-DDA34A84B5DB}">
      <dsp:nvSpPr>
        <dsp:cNvPr id="0" name=""/>
        <dsp:cNvSpPr/>
      </dsp:nvSpPr>
      <dsp:spPr>
        <a:xfrm>
          <a:off x="6678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Time allocation</a:t>
          </a:r>
          <a:endParaRPr lang="en-US" sz="1700" kern="1200"/>
        </a:p>
      </dsp:txBody>
      <dsp:txXfrm>
        <a:off x="6678914" y="2276522"/>
        <a:ext cx="1800000" cy="720000"/>
      </dsp:txXfrm>
    </dsp:sp>
    <dsp:sp modelId="{D47ACB32-0442-479F-BEF3-72BAC819D798}">
      <dsp:nvSpPr>
        <dsp:cNvPr id="0" name=""/>
        <dsp:cNvSpPr/>
      </dsp:nvSpPr>
      <dsp:spPr>
        <a:xfrm>
          <a:off x="9288914" y="119628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05E3-B1DD-46B4-A4C0-7EF6E918CAF1}">
      <dsp:nvSpPr>
        <dsp:cNvPr id="0" name=""/>
        <dsp:cNvSpPr/>
      </dsp:nvSpPr>
      <dsp:spPr>
        <a:xfrm>
          <a:off x="8793914" y="227652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/>
            <a:t>Chance to Practice</a:t>
          </a:r>
          <a:endParaRPr lang="en-US" sz="1700" kern="1200"/>
        </a:p>
      </dsp:txBody>
      <dsp:txXfrm>
        <a:off x="8793914" y="227652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1435E-0334-4F30-9AB4-38B6CB13BF3D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6804C-9DF2-4CF2-BEA5-87B7EA05C0B3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22A94-E80C-4D0C-A80E-48AA116CBAC6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2 </a:t>
          </a:r>
          <a:r>
            <a:rPr lang="en-GB" sz="1500" kern="1200" dirty="0" smtClean="0"/>
            <a:t>mins - Ask participants to individually generate list of challenges related to the scenario 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2 </a:t>
          </a:r>
          <a:r>
            <a:rPr lang="en-GB" sz="1500" kern="1200" dirty="0" smtClean="0"/>
            <a:t>mins – Place challenges in one of the four categories based on your answer to the 2 questions</a:t>
          </a:r>
          <a:endParaRPr lang="en-US" sz="1500" kern="1200" dirty="0"/>
        </a:p>
      </dsp:txBody>
      <dsp:txXfrm>
        <a:off x="1057183" y="1805"/>
        <a:ext cx="9458416" cy="915310"/>
      </dsp:txXfrm>
    </dsp:sp>
    <dsp:sp modelId="{A6E4BDB2-197C-4CB4-9032-739D429F815C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1BE22-1F76-41B6-9F7D-52DF697A55C5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D4C48-9405-44A8-8E37-05CBF57918CD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5 </a:t>
          </a:r>
          <a:r>
            <a:rPr lang="en-GB" sz="1500" kern="1200" dirty="0" smtClean="0"/>
            <a:t>mins – In pairs discuss the challenges and placements</a:t>
          </a: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 </a:t>
          </a:r>
          <a:r>
            <a:rPr lang="en-US" sz="1500" kern="1200" dirty="0" smtClean="0"/>
            <a:t>mins – In groups of 4-6 find points of agreement, differences in challenges and mismatches of problem to solution </a:t>
          </a:r>
          <a:endParaRPr lang="en-US" sz="1500" kern="1200" dirty="0"/>
        </a:p>
      </dsp:txBody>
      <dsp:txXfrm>
        <a:off x="1057183" y="1145944"/>
        <a:ext cx="9458416" cy="915310"/>
      </dsp:txXfrm>
    </dsp:sp>
    <dsp:sp modelId="{E1FF2600-5FC9-4BC2-B968-4A474936396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00228-1471-4687-BAEC-99EE3C8614E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6B1AC-287C-41F2-9A7E-05E798ADAD3B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5 mins – All to post their challenges on the Large Group Matrix </a:t>
          </a:r>
          <a:endParaRPr lang="en-US" sz="1500" kern="1200" dirty="0"/>
        </a:p>
      </dsp:txBody>
      <dsp:txXfrm>
        <a:off x="1057183" y="2290082"/>
        <a:ext cx="9458416" cy="915310"/>
      </dsp:txXfrm>
    </dsp:sp>
    <dsp:sp modelId="{1615A52A-80A2-43F0-9626-D60ACCCAC423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96C15-9597-4C7D-B31F-8AF7D7F4656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324C9-B857-4FC2-8653-BD5F49DA84DB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15 mins - Whole group to share reflections, step back to reflect on, “What pattern do we see? Do any mismatches stand out that we should address?” then decide potential next steps.</a:t>
          </a:r>
          <a:endParaRPr lang="en-US" sz="1500" kern="1200" dirty="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946E2-0B01-4866-B1B5-7CD99F1FB7A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DECCF-509B-4DF9-8904-C2C405426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9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/>
              <a:t>Afra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76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Petra</a:t>
            </a:r>
          </a:p>
          <a:p>
            <a:endParaRPr lang="en-GB" b="1" dirty="0" smtClean="0"/>
          </a:p>
          <a:p>
            <a:r>
              <a:rPr lang="en-GB" b="1" dirty="0" smtClean="0"/>
              <a:t>Read Through tips for</a:t>
            </a:r>
            <a:r>
              <a:rPr lang="en-GB" b="1" baseline="0" dirty="0" smtClean="0"/>
              <a:t> introducing the Agreement/Certainty Matrix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0" dirty="0" smtClean="0"/>
              <a:t>A way</a:t>
            </a:r>
            <a:r>
              <a:rPr lang="en-GB" b="0" baseline="0" dirty="0" smtClean="0"/>
              <a:t> you may assist people to define these categories could be to have a cheat sheet like the one on the next slide.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0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Petra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is to aid clarity and commonality</a:t>
            </a:r>
            <a:r>
              <a:rPr lang="en-GB" baseline="0" dirty="0" smtClean="0"/>
              <a:t> on defining the challenges.  </a:t>
            </a:r>
            <a:r>
              <a:rPr lang="en-GB" b="1" baseline="0" dirty="0" smtClean="0"/>
              <a:t>(This will be in the chat for people to refer to)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7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Petra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dirty="0" smtClean="0"/>
              <a:t>So</a:t>
            </a:r>
            <a:r>
              <a:rPr lang="en-GB" baseline="0" dirty="0" smtClean="0"/>
              <a:t> </a:t>
            </a:r>
            <a:r>
              <a:rPr lang="en-GB" baseline="0" dirty="0" smtClean="0"/>
              <a:t>these are the proposed timelines.  </a:t>
            </a:r>
            <a:r>
              <a:rPr lang="en-GB" baseline="0" dirty="0" smtClean="0"/>
              <a:t>We </a:t>
            </a:r>
            <a:r>
              <a:rPr lang="en-GB" baseline="0" dirty="0" smtClean="0"/>
              <a:t>shall guide you through the steps and what to do but does anyone have any questions or concerns at this point?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(if few people (less than ??) you can say the following)  </a:t>
            </a:r>
            <a:r>
              <a:rPr lang="en-GB" baseline="0" dirty="0" smtClean="0"/>
              <a:t>N</a:t>
            </a:r>
            <a:r>
              <a:rPr lang="en-GB" dirty="0" smtClean="0"/>
              <a:t>ormally step 4 would be done in groups of 4 to 6 but because there are fewer people today we shall skip</a:t>
            </a:r>
            <a:r>
              <a:rPr lang="en-GB" baseline="0" dirty="0" smtClean="0"/>
              <a:t> that step and move to the whole group section of this structure.  </a:t>
            </a:r>
            <a:r>
              <a:rPr lang="en-GB" b="1" baseline="0" dirty="0" smtClean="0">
                <a:solidFill>
                  <a:srgbClr val="FF0000"/>
                </a:solidFill>
              </a:rPr>
              <a:t>(shall we ask the whole group to do this instead of skip)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49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Petra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Read scenario</a:t>
            </a: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Problem statement – “You have recently taken a new leadership role in a well established team and want to bring everyone together around a common vision.  What do you perceive the challenges to be?”  (</a:t>
            </a:r>
            <a:r>
              <a:rPr lang="en-GB" b="1" baseline="0" dirty="0" smtClean="0"/>
              <a:t>Posted into breakout rooms)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So</a:t>
            </a:r>
            <a:r>
              <a:rPr lang="en-GB" baseline="0" dirty="0" smtClean="0"/>
              <a:t> we are going to give you </a:t>
            </a:r>
            <a:r>
              <a:rPr lang="en-GB" baseline="0" dirty="0" smtClean="0"/>
              <a:t>a couple of minutes to </a:t>
            </a:r>
            <a:r>
              <a:rPr lang="en-GB" baseline="0" dirty="0" smtClean="0"/>
              <a:t>consider this and jot </a:t>
            </a:r>
            <a:r>
              <a:rPr lang="en-GB" baseline="0" dirty="0" smtClean="0"/>
              <a:t>down individually </a:t>
            </a:r>
            <a:r>
              <a:rPr lang="en-GB" baseline="0" dirty="0" smtClean="0"/>
              <a:t>what those challenges may be.  </a:t>
            </a:r>
            <a:r>
              <a:rPr lang="en-GB" b="1" baseline="0" dirty="0" smtClean="0"/>
              <a:t>(2 mins for exercise).</a:t>
            </a:r>
            <a:endParaRPr lang="en-GB" b="1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okay </a:t>
            </a:r>
            <a:r>
              <a:rPr lang="en-GB" baseline="0" dirty="0" smtClean="0"/>
              <a:t>so now can we move on, still individually, to categorising all of those challenges into simple, complicated, complex and chaotic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your answers to two questions posted into the chat:  The questions are…..</a:t>
            </a:r>
          </a:p>
          <a:p>
            <a:pPr marL="0" indent="0">
              <a:buNone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degree of agreement among the participants regarding the challenge and the best way to address it? </a:t>
            </a:r>
          </a:p>
          <a:p>
            <a:pPr marL="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degree of certainty and predictability about what results will be generated from the solutions proposed for addressing the challenge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  <a:p>
            <a:pPr marL="0" indent="0">
              <a:buNone/>
            </a:pP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Now it may be that you have an idea of the solution at this stage or that you just know it will be a solution to suit a simple, complicated, complex or chaotic situation</a:t>
            </a:r>
            <a:r>
              <a:rPr lang="en-GB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 that going through this process helps to get to a future solution.  Again we have a few minutes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to do this individually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mins for exercise).</a:t>
            </a:r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aseline="0" dirty="0" smtClean="0"/>
          </a:p>
          <a:p>
            <a:r>
              <a:rPr lang="en-GB" baseline="0" dirty="0" smtClean="0"/>
              <a:t>Wonderful</a:t>
            </a:r>
            <a:r>
              <a:rPr lang="en-GB" baseline="0" dirty="0" smtClean="0"/>
              <a:t>, hope you have not grappled too much with the challenges and where they should go, however, now we are going to move into </a:t>
            </a:r>
            <a:r>
              <a:rPr lang="en-GB" baseline="0" dirty="0" smtClean="0"/>
              <a:t>breakout room pairs  </a:t>
            </a:r>
            <a:r>
              <a:rPr lang="en-GB" baseline="0" dirty="0" smtClean="0"/>
              <a:t>for </a:t>
            </a:r>
            <a:r>
              <a:rPr lang="en-GB" baseline="0" dirty="0" smtClean="0"/>
              <a:t>5 </a:t>
            </a:r>
            <a:r>
              <a:rPr lang="en-GB" baseline="0" dirty="0" smtClean="0"/>
              <a:t>minutes to discuss what challenges you have that may be different or similar and where you have placed them</a:t>
            </a:r>
            <a:r>
              <a:rPr lang="en-GB" baseline="0" dirty="0" smtClean="0"/>
              <a:t>.  </a:t>
            </a:r>
            <a:r>
              <a:rPr lang="en-GB" b="1" baseline="0" dirty="0" smtClean="0"/>
              <a:t>(5 mins for exercise).</a:t>
            </a:r>
            <a:endParaRPr lang="en-GB" b="1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Fabulous</a:t>
            </a:r>
            <a:r>
              <a:rPr lang="en-GB" baseline="0" dirty="0" smtClean="0"/>
              <a:t>, </a:t>
            </a:r>
            <a:r>
              <a:rPr lang="en-GB" baseline="0" dirty="0" smtClean="0"/>
              <a:t>welcome back, hopefully </a:t>
            </a:r>
            <a:r>
              <a:rPr lang="en-GB" baseline="0" dirty="0" smtClean="0"/>
              <a:t>that lent itself well and was not too chaotic for you.  We are going to boost our collective thinking here now and break out into</a:t>
            </a:r>
            <a:r>
              <a:rPr lang="en-US" dirty="0" smtClean="0"/>
              <a:t> groups of 4-6 </a:t>
            </a:r>
            <a:r>
              <a:rPr lang="en-US" dirty="0" smtClean="0"/>
              <a:t>to </a:t>
            </a:r>
            <a:r>
              <a:rPr lang="en-US" dirty="0" smtClean="0"/>
              <a:t>find points of agreement, differences in </a:t>
            </a:r>
            <a:r>
              <a:rPr lang="en-US" dirty="0" smtClean="0"/>
              <a:t>perceived challenges </a:t>
            </a:r>
            <a:r>
              <a:rPr lang="en-US" dirty="0" smtClean="0"/>
              <a:t>and any potential mismatches of solutions</a:t>
            </a:r>
            <a:r>
              <a:rPr lang="en-US" baseline="0" dirty="0" smtClean="0"/>
              <a:t> to a challenge</a:t>
            </a:r>
            <a:r>
              <a:rPr lang="en-US" dirty="0" smtClean="0"/>
              <a:t>.  We are going to take </a:t>
            </a:r>
            <a:r>
              <a:rPr lang="en-US" dirty="0" smtClean="0"/>
              <a:t>5 </a:t>
            </a:r>
            <a:r>
              <a:rPr lang="en-US" dirty="0" smtClean="0"/>
              <a:t>minutes</a:t>
            </a:r>
            <a:r>
              <a:rPr lang="en-US" baseline="0" dirty="0" smtClean="0"/>
              <a:t> to do this and then come back to the main group</a:t>
            </a:r>
            <a:r>
              <a:rPr lang="en-US" dirty="0" smtClean="0"/>
              <a:t> and ask you</a:t>
            </a:r>
            <a:r>
              <a:rPr lang="en-US" baseline="0" dirty="0" smtClean="0"/>
              <a:t> all to </a:t>
            </a:r>
            <a:r>
              <a:rPr lang="en-US" dirty="0" smtClean="0"/>
              <a:t>post 1-2 of your challenges</a:t>
            </a:r>
            <a:r>
              <a:rPr lang="en-US" baseline="0" dirty="0" smtClean="0"/>
              <a:t> where you feel they fit into the whole groups </a:t>
            </a:r>
            <a:r>
              <a:rPr lang="en-US" baseline="0" dirty="0" smtClean="0"/>
              <a:t>matrix within a template on </a:t>
            </a:r>
            <a:r>
              <a:rPr lang="en-US" baseline="0" dirty="0" err="1" smtClean="0"/>
              <a:t>miro</a:t>
            </a:r>
            <a:r>
              <a:rPr lang="en-US" baseline="0" dirty="0" smtClean="0"/>
              <a:t>.  </a:t>
            </a:r>
            <a:r>
              <a:rPr lang="en-US" b="1" baseline="0" dirty="0" smtClean="0"/>
              <a:t>(5 mins for exercise).  </a:t>
            </a: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Hello again, </a:t>
            </a:r>
            <a:r>
              <a:rPr lang="en-US" baseline="0" dirty="0" smtClean="0"/>
              <a:t>I hope that was interesting and enjoyable.  We are now going to populate the Agreement &amp; Certainty Matrix on the Miro board with post its.  So please pop in one or two </a:t>
            </a:r>
            <a:r>
              <a:rPr lang="en-US" baseline="0" dirty="0" smtClean="0"/>
              <a:t>challenges and their proposed solutions if you have them </a:t>
            </a:r>
            <a:r>
              <a:rPr lang="en-US" baseline="0" dirty="0" smtClean="0"/>
              <a:t>where you feel they sit and avoid duplicates if you can. </a:t>
            </a:r>
            <a:r>
              <a:rPr lang="en-US" baseline="0" dirty="0" smtClean="0"/>
              <a:t> If you are unable to post them in or have difficulties please pop them into the chat and where you would like them placed. </a:t>
            </a:r>
            <a:r>
              <a:rPr lang="en-US" b="1" baseline="0" dirty="0" smtClean="0"/>
              <a:t>(5 mins for exercise).</a:t>
            </a: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think that is all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them up now, can we now as a group have a little reflection on what we are seeing and what we have just done to get to this point.  What are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approaches we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considering to address each challenge, maybe evaluate how well these challenges fit into the matrix and are there mismatches between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challenge and how we have planned to address them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Please do pop a hand up to share your thoughts or type into the chat 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15 mins then bring to a close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200" b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 think that we will need to draw this section to a close now but we have certainly had a lot to think about and it has been good to share our thoughts around a familiar scenario and common challenges and how we may work towards addressing it.</a:t>
            </a:r>
            <a:endParaRPr lang="en-GB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23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Petra</a:t>
            </a:r>
          </a:p>
          <a:p>
            <a:endParaRPr lang="en-GB" dirty="0" smtClean="0"/>
          </a:p>
          <a:p>
            <a:r>
              <a:rPr lang="en-GB" dirty="0" err="1" smtClean="0"/>
              <a:t>Afra</a:t>
            </a:r>
            <a:r>
              <a:rPr lang="en-GB" baseline="0" dirty="0" smtClean="0"/>
              <a:t> and I have really enjoyed collaborating on this session and hearing all of your conversation in testing out the Agreement &amp; Certainty Matrix.  At this point it would be great to hear your views on how you have fou</a:t>
            </a:r>
            <a:r>
              <a:rPr lang="en-GB" dirty="0" smtClean="0"/>
              <a:t>nd it to use this structure.  Would you use it in practice and for what scenario?  Alternatively,</a:t>
            </a:r>
            <a:r>
              <a:rPr lang="en-GB" baseline="0" dirty="0" smtClean="0"/>
              <a:t> if not, why do you feel that</a:t>
            </a:r>
            <a:r>
              <a:rPr lang="en-GB" dirty="0" smtClean="0"/>
              <a:t>.  Please do type into chat or pop a hand up.</a:t>
            </a:r>
          </a:p>
          <a:p>
            <a:endParaRPr lang="en-GB" dirty="0" smtClean="0"/>
          </a:p>
          <a:p>
            <a:r>
              <a:rPr lang="en-GB" b="1" dirty="0" smtClean="0"/>
              <a:t>Presenters to summarise</a:t>
            </a:r>
          </a:p>
          <a:p>
            <a:endParaRPr lang="en-GB" dirty="0" smtClean="0"/>
          </a:p>
          <a:p>
            <a:r>
              <a:rPr lang="en-GB" dirty="0" smtClean="0"/>
              <a:t>Thank</a:t>
            </a:r>
            <a:r>
              <a:rPr lang="en-GB" baseline="0" dirty="0" smtClean="0"/>
              <a:t> you for helping us learn and share together and I’m going to hand over to Maria now.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F36E-BCD5-4D3C-9169-9669A8B6EB9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6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/>
              <a:t>Afra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4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 smtClean="0"/>
              <a:t>Afra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60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/>
              <a:t>Afra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/>
              <a:t>Afra</a:t>
            </a:r>
            <a:endParaRPr lang="en-GB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dirty="0" smtClean="0">
              <a:solidFill>
                <a:srgbClr val="000000"/>
              </a:solidFill>
              <a:effectLst/>
              <a:highlight>
                <a:srgbClr val="FAFBF8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dirty="0" smtClean="0">
              <a:solidFill>
                <a:srgbClr val="000000"/>
              </a:solidFill>
              <a:effectLst/>
              <a:highlight>
                <a:srgbClr val="FAFBF8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What is made possible? </a:t>
            </a:r>
            <a:r>
              <a:rPr lang="en-GB" sz="1200" b="0" i="0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You can help individuals or groups avoid the frequent mistake of trying to solve a problem with methods that are not adapted to the nature of their challenge. The combination of two questions makes it possible to easily sort challenges into four categories: </a:t>
            </a:r>
            <a:r>
              <a:rPr lang="en-GB" sz="1200" b="0" i="1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simple, complicated, complex, </a:t>
            </a:r>
            <a:r>
              <a:rPr lang="en-GB" sz="1200" b="0" i="0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and</a:t>
            </a:r>
            <a:r>
              <a:rPr lang="en-GB" sz="1200" b="0" i="1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 chaotic. </a:t>
            </a:r>
            <a:r>
              <a:rPr lang="en-GB" sz="1200" b="0" i="0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A problem is simple when it can be solved reliably with practices that are easy to duplicate. It is complicated when experts are required to devise a sophisticated solution that will yield the desired results predictably. A problem is complex when there are several valid ways to proceed but outcomes are not predictable in detail. Chaotic is when the context is too turbulent to identify a path forward. A loose analogy may be used to describe these differences: </a:t>
            </a:r>
            <a:r>
              <a:rPr lang="en-GB" sz="1200" b="0" i="1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simple</a:t>
            </a:r>
            <a:r>
              <a:rPr lang="en-GB" sz="1200" b="0" i="0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 is like following a recipe, </a:t>
            </a:r>
            <a:r>
              <a:rPr lang="en-GB" sz="1200" b="0" i="1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complicated</a:t>
            </a:r>
            <a:r>
              <a:rPr lang="en-GB" sz="1200" b="0" i="0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 like sending a rocket to the moon, </a:t>
            </a:r>
            <a:r>
              <a:rPr lang="en-GB" sz="1200" b="0" i="1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complex</a:t>
            </a:r>
            <a:r>
              <a:rPr lang="en-GB" sz="1200" b="0" i="0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 like raising a child, and </a:t>
            </a:r>
            <a:r>
              <a:rPr lang="en-GB" sz="1200" b="0" i="1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chaotic</a:t>
            </a:r>
            <a:r>
              <a:rPr lang="en-GB" sz="1200" b="0" i="0" dirty="0" smtClean="0">
                <a:solidFill>
                  <a:srgbClr val="000000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 is like the game “Pin the Tail on the Donkey.”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5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/>
              <a:t>Afra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This is how it may look in reality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9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/>
              <a:t>Afra</a:t>
            </a:r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Read Through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1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/>
              <a:t>Afra</a:t>
            </a: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 shall give you a short while to familiarise yourself</a:t>
            </a:r>
            <a:r>
              <a:rPr lang="en-GB" baseline="0" dirty="0" smtClean="0"/>
              <a:t> with the process of this LS but don’t worry about remembering as we shall guide you through it and this will just aid your practice/memory if you want to replicate in the future.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89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 smtClean="0"/>
              <a:t>Afra</a:t>
            </a: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Ill give you some time</a:t>
            </a:r>
            <a:r>
              <a:rPr lang="en-GB" baseline="0" dirty="0" smtClean="0"/>
              <a:t> here to just be aware of the steps.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Just to highlight that the text in red is where we have adapted the original spec to include virtual delivery that we are going to test out today.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DECCF-509B-4DF9-8904-C2C4054265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9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BC24D8-7A98-E509-AE90-758FC60D0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73512D-4161-999E-762D-9C7EDA0A7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2D1D3C-214C-01C1-41F1-D50292B4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E71273-D540-B12A-B5D9-F518452A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4A40C0-4ECD-46F4-88CD-D43CCDD0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7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2C56C1-9ADA-E81E-DD8C-0AEB7B18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4BBC2D-5EC1-225F-F14D-746682A57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5C60FB-438F-2D43-A8A9-4423808B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864BFF-4C4F-5512-63CF-3A2E772F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947A6F-658B-AEFD-BE9E-A40A42EA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3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89D3670-2688-AD76-07D2-BE272A9C5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CC2DDC-5C83-5601-0528-13AB2E1A7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52FBFA-3701-09B0-8C1F-8ACD687B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1B19C8-416C-5B22-5D6D-89ECEDD8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33E80C-F80D-DBCC-0777-BDF876CD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2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D6120-0BA1-CA69-8A10-61330BAA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FE1096-C8C1-EF34-D7D1-C00F6120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B05215-B72E-F536-92A9-C1A561FC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E4AB7B-706B-A6FE-23EF-9938C024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5384AF-6AE1-44C2-E1D3-D10B530B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3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B02BAD-F6E9-4762-71EF-AA16A70E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AA38D4-6273-24E4-0A47-1CF7327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8A4631-DE6C-6272-87B9-897028C6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822F9D-40A5-0A54-D867-D4ADBE37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194C1A-DE8F-0B91-8182-517C81BA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1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E70CEB-C3B1-CD5B-A304-8275B345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83282D-F299-4212-2934-E8AE49F1E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5D6240-781A-8B7F-3807-344B2B299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C4CEDF-EBF9-74E7-D527-B3EC4A2F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6CB9AD-655E-1A55-B1E9-4BBF0F00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18742A2-60C0-B7F7-3AC4-1FD6DC1E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5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52DD0-085A-2165-9166-B04919A7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63B177-CBF1-42C7-9171-0255A555D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8BE460-1F8F-E336-0BC1-1C687B06F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9743D24-229B-E62F-6EA3-8517B43B5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5DA126-89C9-BA2C-C728-4ED7EFFD0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DB6BB16-9C67-F6DB-F351-7F02803C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4EE6B6B-2D82-C9B8-DC99-3834ECF5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C06221D-299D-9A19-D229-1CE9BFE3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9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68B043-5A2E-7738-E240-B4AD2B48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56EF94-10F6-83D4-5345-E2499239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3C6581-C067-E6EE-24FB-2D74D70D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1A3BF6-03B9-1B26-1564-DE1C3D6C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4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40D1546-06C3-8DB2-BE3D-473D4C6B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7F0A52-9E7E-4BA1-26DA-0A7F8D53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AFE13E-EEA7-AB1C-2C8E-F36133A4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AC6D2B-1B43-0A23-3204-6E03EEB0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5D23BC-EC73-5766-1964-9FE053A49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ABBD2D-FA5E-3806-EDA2-997E016DD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882118-F2FF-280D-87D3-0EE83332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E205FE-6E0C-48AD-08AD-39C1DC7F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860366-62A4-5239-215E-3ABD852D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0B8CF-55F3-2487-A557-302C48777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369A2C4-34A0-ED4D-D260-7C0965A78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C7425D-4B4F-A7BA-C4F9-426312A1A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D97897-252B-EFA4-CC09-59050F7B5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6083A55-7FAE-FAA1-4657-F5D41919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E7FA2B-FF58-9E17-EC45-2243F32C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76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E8965C-3560-4C8B-4831-EC9A89E4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8E63CD-808B-E685-8BF3-239CA5268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88D509-8C3C-A774-F018-B88A14AEC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DBEF6-4BD7-402D-9DFF-8AB95E582E07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DC7517-CEEA-B446-B65C-D834A779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32C42-0D10-8FF8-28C5-46E557901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7D45-050C-4B95-BD32-84ABAD41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4523C-0B9B-1010-6C49-CA174FAD2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490" y="2021576"/>
            <a:ext cx="9144000" cy="2387600"/>
          </a:xfrm>
        </p:spPr>
        <p:txBody>
          <a:bodyPr/>
          <a:lstStyle/>
          <a:p>
            <a:r>
              <a:rPr lang="en-GB" dirty="0" smtClean="0"/>
              <a:t>Agreement &amp; Certainty </a:t>
            </a:r>
            <a:r>
              <a:rPr lang="en-GB" dirty="0"/>
              <a:t>Matrix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90EABD-2BD1-ECF4-CAEE-3912F16D0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231" y="4409176"/>
            <a:ext cx="9144000" cy="1655762"/>
          </a:xfrm>
        </p:spPr>
        <p:txBody>
          <a:bodyPr/>
          <a:lstStyle/>
          <a:p>
            <a:r>
              <a:rPr lang="en-GB" dirty="0"/>
              <a:t>Liberating structures</a:t>
            </a:r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="" xmlns:a16="http://schemas.microsoft.com/office/drawing/2014/main" id="{24DA1C9F-1964-483B-C520-AEF4F9716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45" y="5337957"/>
            <a:ext cx="4664364" cy="750468"/>
          </a:xfrm>
          <a:prstGeom prst="rect">
            <a:avLst/>
          </a:prstGeom>
        </p:spPr>
      </p:pic>
      <p:pic>
        <p:nvPicPr>
          <p:cNvPr id="11" name="Picture 10" descr="A black and white grid of icons&#10;&#10;Description automatically generated">
            <a:extLst>
              <a:ext uri="{FF2B5EF4-FFF2-40B4-BE49-F238E27FC236}">
                <a16:creationId xmlns="" xmlns:a16="http://schemas.microsoft.com/office/drawing/2014/main" id="{17180BB8-E6A4-0B13-F176-CB82E874D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781" y="365814"/>
            <a:ext cx="3238900" cy="2156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4C502B-D6FE-823C-1F91-A78C723A95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11" t="22698" r="53756" b="62857"/>
          <a:stretch/>
        </p:blipFill>
        <p:spPr>
          <a:xfrm>
            <a:off x="3528673" y="391210"/>
            <a:ext cx="4130459" cy="1582618"/>
          </a:xfrm>
          <a:prstGeom prst="rect">
            <a:avLst/>
          </a:prstGeom>
        </p:spPr>
      </p:pic>
      <p:sp>
        <p:nvSpPr>
          <p:cNvPr id="4" name="AutoShape 2" descr="data:image/png;base64,iVBORw0KGgoAAAANSUhEUgAAAFYAAABOCAYAAAC60+EBAAAAAXNSR0IArs4c6QAAAARnQU1BAACxjwv8YQUAAAAJcEhZcwAADsMAAA7DAcdvqGQAABSjSURBVHhe7ZwHeJVF1sf9dvf5ioq6rmXX3c+2frurgA0LC3Zce8WGXbEt0nuRJk2qdOm9hN6RXpIQSggtEEoSICEECCGQQBISiuc7v5O5cG9yo0l4QXzM/3nmCbx33rkz/zlzzpkzZ+4lP/zww7LS4l25xAcphadwtJYS6zUcrb9eYnXZyunTeYV/ewVHa/GJPZyeJctWbZfRU1eeKeNmrpZN25Lk1KnTrtZZHMvKkYiouID6E2ZHyrb4/a5G8DbHzlglm3fsdTUKIu1IpixduS3gnUlz18qOXQdcjYJIPXzMvqffqKXSvOtUqdM2RGq3GS/120+Qr3vPkuGTVlhfD2m9kpLtaC0+sdt3HpC67UKk/NNtzpS7nm0rnzUfJWujE7RDrqJD8oEj0rL79ID6D73RWcbNWO1qiJFRr92EgDoVXmwnQyeEuRoFsTVun5Hi/85j1brJxDlrXY2zSD+aLbMXb5R/fzVGHnmzi/zf4y3kugr15ao7a8tV5WvL1XfVkRsebCRln2otj7/dTT5qNFyGTgyXPfsOuxaKDkdr8YmN3r5X3qo1SP7nHzUCyg0PNpSGHSfJrj2prmYeEvYeks+ajQqo++eKjeS7MctcDVHJTJZqtQcH1GHQ3QbPdzUKYkPMHnn9ywEB79z8UFMZEhI4GQfTjsqAscul0mvfyB/urhtQv7ByRbla8n79obJZx1pcOFq9I5aCJPQctsiWtg8/J7EnT52Siap27nuxvVx2x5cBdS+9vYaUKVvTSLzs9sDP/nBPXWnVY0bAOIoKR6u3xF6qHXzwlY4y+fsoOXHilNX/OYndnZRqy7+Mkudf79ZHmpnqGjQ+VEZMXiE9hiyQL1uNlYff6CLX39fA1MX80C0F1FpR4Gj1lljKleVrSdV/95dV63cK/fo5iQ1bs0Oe/uDbgDqUt+sMlnVbEuV4zgkTAHTwzsSDEh4ZZwZs+oINkpp2zLVSPDhavSeW8sf7G5i+3a2k/pzELgyPkUff6hpQh/LMh73ss+zjJ1zNs+BZVnbuhfcKikIs5R9VWprRiFHSSkJsmXI15b36QyRk5pqgpfOA7+WfVTsFvJOf2PUqla/V+C6gDoWJf6xaV6mlXkW/0UtlScQ22bv/iOrkgu5iceFo9YbYy9UI/OmBhnKtujC+ZxiLKu90lyETwuXTpiMD6heFWPT1jZUay93PfR20MHHX3lsv4J38xGboEu86aL620ySgnq9cfXcdM7joVsb0da9ZskR94yMZxTdaPuSxqnD/LzKCEcuyRTJe/LSvEeJ7jnV97uPe5l/6nlGKQmxJSn5iQdzuFGnXe7b5ufk9A//CZ/QLw9VCNw9RmxNKJMGOVm+IZebb9ZllTnU5HYD/ZzjiFP9nRSUWa/57dd6DFSbz8jtqBtQPRixb1r37D8uMhRukyTdTTOeyuvwFIH+hf/ixEVHxxda1jlbviMVlSdKdCkYr/xLNX4pCLP7lBw2G2TY1WOmmSxyn3/+dYMT6gPVPUoJX6JY1ZNYa6dh/rpHHrpFJ8m+Hct199aVp5ym2cywOHK3eEot0MMv5VUL+UhRivfAKCsPJk6fk0JFMiYlLNn+1WZcpprP926I89f63Erp6h3uraHC0eksswFUZOSXCJMG/jn+5kMTiq2Ydz5XThSxpnseqHq7eZIQKw9m2KBV0xzZtwXpXs2hwtHpPLGD5tOg2zXSZfz1fuVDEoh/nh26Wxp0mS391q9ZtTpRjmcfdp2exS3do+T0XCsGiecs3u1pFg6P1/BDLgNapVaVembKB20nKhSJ2T3Ka1Pk6xPTl3574SndhPeWLFqPVB54nY6ev0h3Weouy1dU6f9fP/dtClaGD/cObRYGj9fwQC3JyT8jU+eukUtVAA0O5EMSi7wkh4vP617lS272pchO585m2cv9LHUxlBfMS7niylfrgYboTy7X2igpH6/kjFmAgug1eIH99tHlA/QtBLFvTXsMXFbo5+LFyu5KKVCepF1FcOFrPL7EgPvGgRer9XbD8xMbE7pOPG4044/NS/lKxsfQesdjVKIjobXttqfq/U/ZfrWTk5Aj7/IRafoLhfE+1OoPltsdaFPB7/Quhw1sebibv1B1i6gHft5gurMHRWpDYk7qE0nNOSprOeE6QnQcxSlyQsdNXnyn4hTGxya5GIE5pewyQUKKvPn7o9p1ndRfRJaJhU7SOr0xTNeJfJz/Ydkasiw94Z/aSTRal8kfGseO6IvbKrMUbpY9OFH72Bw2HyRsq7ewW36k7WGq1GWdb32nz18sWXT2ZWTnu7YI4rpzADRzBVX44WgsSm3D0uHSNSpR352+VKfEH5USQl5nJ/OWnUNz6XgODeiwzx45bmGjO6DZu3WNE4hUwUcHO7PyBoE2ITZFq82Kk+/o9knSs4AQ4WgsSeyArV2otj5X/7h8qz87cJGHJ6YX6gL8mIJ2L9hyWKtM2Gjf1w+LkUJCwo6M1uCoYtDlZbhy+Uq4cGC6vztks8xLSJEt11q8VR3NPybT4VBO0MgPC5LZRq2Xk1v1yKojAOVqDG6/oQ5ny+twt8ps+y6yhipPWSZvVu2Xl/gw56o5cSgK6caGEP++7frC/JQHvoUsXq5Q2jdgpFUKi5NLvQuV3fZfLhwu3Smx6dl7FfHC0Bif2+MnTMkJn5PYxa+Q/lNzfamN/HBohD09ZL58s3i5d1yXKlLiDErEvXWLSskwv71F9E3ckWzamHjP1MTfhkISoPhoQnSwd1yZKi5W7pJ4un9qqZhqFx0tbnai+m/ZaO7yDVJQUuar74nWgs3cfkn7aJkLAd325bIfUCY01YjquTbC+hOw4IHO0XujeI7L+4DHZfjhLdmVk2/ubtB/L9Pk4rdMucre8rwQ+OHGdXDN4hfym7zLj4p7xa2Wy9jmY7QGO1uDEgn2ZudJaO/gnJZQGfQX98udhEXLnuEh5SIl+asZGeWFWtLw4O9qWyhOqgypPXi8VJkRJ2bGRcuvIVTYpvx8ULper9DPrV+jfa7WzN41YZe2gt6ov3mZEb0rNDOqNBMNhtczzE9OkyYp4eV77cG/IWrlZ24QIvou+8n1XqUq7XvtAX8qOXWP1KukqfGLaBnl6xiZ5bpYW7Tv9+Kc+v0PrXDdkhfxnv+UBY6ftbuv2SGp2Qd3qg6O1cGKZj1iVwCYrdiqRKwO+4HwUSIBoBop0oY5w1YIBO7A25aj17YGJUTZpqK1g7XpV/qqT0j4yQRKPFu6KAUdr4cQCvIGdukR6bkiyJfFfOvhgX+plQe3coCsCozkpLkXSc0+63uSBZT9fjWnVuZvzlmiQNrwsl30XJo+rZA/Zss/cq5/S2Y7WHyfWh1SnxFut2iWPTt2gAwpXAoJ3xFdQ8pdrp/Au7lepel6X2weqs9B5LbUdZr+DSmbr1bukbmicvKm+4d2qv64YGGbvI8GoE/Sib+lhhRclHjaVw4Cph3Gl3nsLtpou9bWLnsUl+mjhNlMT9IG+0Cf65t/X/IXPmdxn9Hs6qX1YobYk/wQXBkdr0YgFDAofF88gZEeKdNFNBB3/fOl2+XTJdvliKYYiTprr4DrrZxAybvsBmb3rkCxXg7BOly6GIlENXUp2rllcdORBJY3ltVmX/pKkIzJAXb2358fYwBhgOdXTSAveSExapny8aJvpT4hFR/bcsEeW6nvbtG3sgq9dJgMJ26HP+W76QF/Ga98Hat/o/1dqUBlDDTVyjKGGjqGpqpdv1yfZ5gh1g1AVopGCwtFadGL94dv20nFURZwW/kLQfiX/iH7G1q8kG4tMR+BAJZjVgfF5XP8uVEmF4BtHrDTS2cTgfdCP4gCSMI5IYIr2lTHsyjhuY+Avk8MkBvNRiwJHa8mIvRDI0IGz03lz3hb5ixrP1qt2S0N1025RI4IqgYiSDv58wtF68RILkKyV+9PlHVUNDcLijVA8ASTr4qM0D47Wi5tYgBcQeeCobkYyzjj0F6GgnoGj9eInFqDT2emw9C/2gJCj9ZdBrA+cCiQmp1lyMyn4wZCjuvm41ituooVXcLR6Syxjidy0245Evl+22YLMXoKU+jY9Z9qdgajo3e7pWZDZ+O3QhZZosWbjLvf0wsLR6i2xKYeOWiY0Z1wch6z2eHBR0Qny6hf9Lb9qQdgW9/QsCFq/V2+IZchwYvBzwNHqLbHknD73US+7j/C3x1vYWX7uiZOWxJGQdMiI94Hz/T370uwmC8c95CLwF6njeIVEC/7PPQDSMQ+kZkikTpSPWI6uSbRYqyuEzG1UAG3xfMTkCPuMIx/Orrhhs1u/n3apl6uF7+EyCsc/P3YUU1w4Wr0jlkG07zNbqrzb3c6ROFau3niEdXzOkk3yrkpSn5FL7OQWLF6x1dLYh04Il2GTVlieVoP2Ey0jhbT1geNC7coQB4afNx9t6oWzMogl9ZKscdp84ZM+8matgTJxTqRsiU2Wb7773toJj4yVMdNXSbXag+xM6+PGw+2WzeS5UdJ7+GLrG+nyH+vfLgPn2aGnF3C0ekfsynXx8qIOkowSluHbdQYZuQx47tJoqfx6Z3nmw5424PSMLGnba6Y88HJHGRwSZurj6rvrSsVXO0mNlmNsAtCjNz3U1NLaJykZJLORZwWxnPJ+0WKMjJ+5xki8TVUPE8Oh5ltKMu1MmrPW2iVj8YFXOlq7nfrPlTptx8t9L7U3sr9fFm36GNUxOCT0zL2Jc4Gj1RtisdbcliGbBKkgLecTJZgjaTrOKWnDDhPl1keaS18lLUzJfenTviadSFk7lXTyCJBU/s+SJv+r3NOtjRTewRtg2UPsvS+0M+klfxWyUQ3PqgriqDs/sVeWr20k0u7y1dstF+H6+xvYCW37vnNs4v63UmOp1y4kQFWVFHmsKtz/zwmceL6lSw5JQhW8W3eIPKQSSuLxk+/2kMURW+34G0nhclqjjpMsT5UbK+haiCXnlWXsc5PQuWSiPPleD7nrubamZsisyW+8mCRSh1gN6PT8xNIHUj5pd/WGnbaqyIRh4lkZ3YcssLbJnyUD/FzhaD13YrlLRfYJUlSz9VhTA5zvj1C9STY3N/66D15gupbl+PcqX1mmSfUmI819wphALKqA7BMfeI7BIr+Ayar0Wie7lllcYq+5t570GLLQ6mLk0Kv06avu0yUuIcWk1Ixo2jFLSzpXOFrPndh47Rx69Ym3uwe4QFnZOSaBLDuWGylBo6autGuVEIvRwjoHIzbjWLaMnrbSBk9BHZCrinSdC7F8F4kdD+v73EdDPbXvO9tWEALxU3kFRYGj9dyJRepYUpCGhPkjctMu63gPddrRcTN1uTEgDI0viw+JRyeTxr5I3TWAq8VNFnQgKZjcxWUVkGDB6uil+nxb/D6rG59w0AilcK+Le1pMAC4a3kjTLlOtLR/wSvi+trrRIPUJG9Bz2EJZH5N4cUlspkpmckqeD5q/Yxi1/QfTTV9ifJDMikos5CA9AN2Hq8Zy9NdxvMszCCQFH7LxiQ/q0t1/MEOy9f8gR/+m6IRSjqq+Tk3j83TzncluIfMl/w4wV60/bTC5sSoYGEsvriIBR6s3xuvHwKAWhsVIA112lV/rbFLilc94McLRev6JZdeDv1nbJZ5Fb0/yTDouRjhavSWWJb1Id1TktbKbwSCQY8pSJhGNZVqYHmPrip7mhxhQA79UOFq9Ixa9xS9n4Brhu7IV7dhvTpFSzXF1OqihKv9MG9vmluR3Ai4WOFq9I5Yl3+SbyXL9ffXNfSHfFSuOp4Ah8ZVg20as9gvV+9i7uGOjdNflk2wSiHkPw4WB5IcdkGiMGQYQg8Uz6uAuHTqcKTsTU82A8Q7gOe9Qn/f2paSbMQ120eNc4Wj1jlhy9QmUsG8n8EGIDxcGSbSAR7NR0urbGRZT8AfEsId/4p3u8vJn/eT2Ki1tP09UCsxZGi2f6rste0w314vLGWw4cMEI0uAuEYzBxeLCMd+D30wgCHWEO8gkM+nEHxp2nCjV6gyyIA4uHvFjL2PijlbviEUq2L+zAyNsyOC4mTJm2ipz4FEP7P8J1/mDgDSEEjcgRZ0tZ+XXv7EACSBwfY1uS+/4Vyt5s+ZAaaZ+KVed2ATcXLmp1f9cd1PcNOf7iBfgy1bVjQQ3ZXhOuwSE2JiwKeg3aom88nk/uVG3ttxQZEPiFRyt3hFLgITQ3P0vdzASiQuwpSUeULPVOLu8wb0Bf+TknJQ+I5bY8ud2IJEvpJNr7+zfkWaIZb//Wo0BtoEgrkoUC2IpxF6Ryr3qKyOZ3FsgHZ5oGgGYRp0myeDxoUbs86pu2KkRfyVtHmJrtR5nqsErOFq9IfbU6dMqGcvshgrLklgrkkOgpWLVTnLP819b3JO9uT+I+HOZgntYBG2QyAoq8WXK1TQpZpmaxOq2lCXv20CwC4NUIlTssNhkLF+9wwI87Or6j15mYUWia9zhYlcGsR82HK4bgrw+sHqI637Zcmyx78v+GByt3hB7WolFUpA0Lk4gQfx21bCJ4baF5bYKepcbNz51hupgyUIksYbxM/MuibC95Ecabnm4qU0WepIbN+hUDBTwEcvtHdpEAturLidqxZkYwRbqEzHzJxbiuWYPfhHEQhZL7Pnqvc34mIFRY0IkiV/B4LcCkFoGuWlrkr3DSSv1HlOpJhAO0XgCaemZFnhh+UM4auSniMXi49oxsRglDB2r5YrytSw+TDz3F0ksQB+iAjAu+LAYI7axSC3EddCBQ7bvuhBqAI8BleGv41jW/MoFVzUJ4HQZON+OZrhl6Isv8EM5eBisEtwm3kFtoFvfbzDUftYEz4HAOb9UNHPRRmmqOhxDRowAhK7ZYV7C8Enh6sblHRd5AUerd8QCwoDstNB7GLPY3QeMcKRxv/qzEMiVdoC+JGaAn8vn/iC+wATwOZJNLJe4qS9ZgzZ5zncRhAGQjmHDxeM5mw50Ov/mXdpDMn2+7ZGMbPvcv09ewNHqLbGlKCX2vMHRWkqs13C0lhLrNRytpcR6DUdrKbFew9FaSqzXcLSWEus1HK2lxHoNR2spsV7D0VpKrNdwtJYS6zUcraXEeg1HaynODy655P8BsKDvDgxQOv8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915" y="395209"/>
            <a:ext cx="1779428" cy="15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5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0F350A-43D6-8AC9-EF83-905BA689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 dirty="0"/>
              <a:t>Tips and Traps</a:t>
            </a:r>
          </a:p>
        </p:txBody>
      </p:sp>
      <p:pic>
        <p:nvPicPr>
          <p:cNvPr id="5" name="Picture 4" descr="Empty speech bubbles">
            <a:extLst>
              <a:ext uri="{FF2B5EF4-FFF2-40B4-BE49-F238E27FC236}">
                <a16:creationId xmlns="" xmlns:a16="http://schemas.microsoft.com/office/drawing/2014/main" id="{76ACFAE1-7360-7403-FE03-8F3225916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82" r="2308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=""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4C6D84-DF38-B7E0-2736-BD2B6C8DE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17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Tips and Traps (for introducing </a:t>
            </a:r>
            <a:r>
              <a:rPr lang="en-GB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 Matrix</a:t>
            </a:r>
            <a:r>
              <a:rPr lang="en-GB" sz="17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Clarify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what type of challenges and activities are being included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Work up from the individual, then into pair and table conversations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Avoid making judgments about where people put their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Explore items that fall into more than one sector by asking, “Does this challenge have multiple dynamics at play? How is it simultaneously simple and complex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Pre-define, simple, complicated, complex and chaotic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9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386" y="647700"/>
            <a:ext cx="9148071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1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2505DA-843D-E412-5375-3CBBB0AB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proposed timeline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="" xmlns:a16="http://schemas.microsoft.com/office/drawing/2014/main" id="{A13CB54E-92E6-2079-D4A3-06E214502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6734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140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3956" y="643906"/>
            <a:ext cx="10515600" cy="2065841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Scenario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You 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have recently taken a new leadership role in a well established team and want to bring everyone together around a common vision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22" y="2299809"/>
            <a:ext cx="4637635" cy="2620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750" y="3986300"/>
            <a:ext cx="6307352" cy="1656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7534" y="5873734"/>
            <a:ext cx="838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do you perceive the challenges to be?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Liberating Structure – Agree/Certainty Matrix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18610" y="2171686"/>
            <a:ext cx="4446683" cy="2959065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1884" y="1852371"/>
            <a:ext cx="6180133" cy="41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=""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flection of a beach and a body of water&#10;&#10;Description automatically generated">
            <a:extLst>
              <a:ext uri="{FF2B5EF4-FFF2-40B4-BE49-F238E27FC236}">
                <a16:creationId xmlns="" xmlns:a16="http://schemas.microsoft.com/office/drawing/2014/main" id="{CDAFCEDE-48AE-5EA9-6735-352FDC4CA7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1" b="6949"/>
          <a:stretch/>
        </p:blipFill>
        <p:spPr>
          <a:xfrm rot="10800000"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=""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DDD0AC-6B2C-8933-134B-72D14F47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Take a moment just to pause</a:t>
            </a:r>
          </a:p>
        </p:txBody>
      </p:sp>
    </p:spTree>
    <p:extLst>
      <p:ext uri="{BB962C8B-B14F-4D97-AF65-F5344CB8AC3E}">
        <p14:creationId xmlns:p14="http://schemas.microsoft.com/office/powerpoint/2010/main" val="61631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1F06963-6374-4B48-844F-071A9BAAAE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97E8C-A140-B627-DDE4-C02A4734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GB" sz="5600">
                <a:solidFill>
                  <a:srgbClr val="FFFFFF"/>
                </a:solidFill>
              </a:rPr>
              <a:t>Safe space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=""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=""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6B36A0-1C30-A9E0-04E4-AD4604E53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This exercise </a:t>
            </a:r>
            <a:r>
              <a:rPr lang="en-GB" sz="2000" dirty="0" smtClean="0">
                <a:solidFill>
                  <a:schemeClr val="tx1">
                    <a:alpha val="80000"/>
                  </a:schemeClr>
                </a:solidFill>
              </a:rPr>
              <a:t>enables us to share perspectives about a challenge in a structured way.  We have prepared a scenario for this practice session.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alpha val="80000"/>
                  </a:schemeClr>
                </a:solidFill>
              </a:rPr>
              <a:t>Please be aware that in your own situations this liberating structure may reveal uncomfortable issues, so it is important to consider how you would create a safe space for yourself and others.</a:t>
            </a:r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2" name="Graphic 10">
            <a:extLst>
              <a:ext uri="{FF2B5EF4-FFF2-40B4-BE49-F238E27FC236}">
                <a16:creationId xmlns=""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17">
            <a:extLst>
              <a:ext uri="{FF2B5EF4-FFF2-40B4-BE49-F238E27FC236}">
                <a16:creationId xmlns=""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01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75FAC9-5C6F-0155-23E5-472B492DD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What we will cover this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BC35F95E-F12A-0FB0-8D2D-3920EC6E2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21140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544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0EF95F-B707-26D8-408C-408A15FC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97" y="1138036"/>
            <a:ext cx="5341242" cy="1582862"/>
          </a:xfrm>
        </p:spPr>
        <p:txBody>
          <a:bodyPr anchor="t">
            <a:normAutofit fontScale="90000"/>
          </a:bodyPr>
          <a:lstStyle/>
          <a:p>
            <a:r>
              <a:rPr lang="en-GB" sz="3200" dirty="0"/>
              <a:t>Agreement- &amp; Certainty-Matrix</a:t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8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Attribution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Liberating Structure developed by Henri Lipmanowicz and Keith McCandless. Inspired by Seeds of Compassion practitioners and consultant Mark Jones.</a:t>
            </a:r>
            <a:endParaRPr lang="en-GB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503BFE4-729B-D9D0-C17B-501E6AF11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CD9656-5AA2-1753-E6D1-F4AAE717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514" y="3319998"/>
            <a:ext cx="5690468" cy="1827738"/>
          </a:xfrm>
        </p:spPr>
        <p:txBody>
          <a:bodyPr>
            <a:normAutofit/>
          </a:bodyPr>
          <a:lstStyle/>
          <a:p>
            <a:pPr algn="l"/>
            <a:r>
              <a:rPr lang="en-GB" sz="1600" b="1" i="0" dirty="0">
                <a:solidFill>
                  <a:srgbClr val="B69C53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Sort Challenges into Simple, Complicated, Complex, and Chaotic Domains (45 min</a:t>
            </a:r>
            <a:r>
              <a:rPr lang="en-GB" sz="1600" b="1" i="0" dirty="0" smtClean="0">
                <a:solidFill>
                  <a:srgbClr val="B69C53"/>
                </a:solidFill>
                <a:effectLst/>
                <a:highlight>
                  <a:srgbClr val="FAFBF8"/>
                </a:highlight>
                <a:latin typeface="Arial" panose="020B0604020202020204" pitchFamily="34" charset="0"/>
              </a:rPr>
              <a:t>.)</a:t>
            </a:r>
          </a:p>
          <a:p>
            <a:pPr algn="l"/>
            <a:endParaRPr lang="en-GB" sz="1600" b="1" i="0" dirty="0">
              <a:solidFill>
                <a:srgbClr val="B69C53"/>
              </a:solidFill>
              <a:effectLst/>
              <a:highlight>
                <a:srgbClr val="FAFBF8"/>
              </a:highlight>
              <a:latin typeface="Arial" panose="020B0604020202020204" pitchFamily="34" charset="0"/>
            </a:endParaRPr>
          </a:p>
          <a:p>
            <a:pPr algn="l"/>
            <a:r>
              <a:rPr lang="en-GB" sz="1600" b="0" i="1" dirty="0">
                <a:solidFill>
                  <a:srgbClr val="723309"/>
                </a:solidFill>
                <a:effectLst/>
                <a:highlight>
                  <a:srgbClr val="FAFBF8"/>
                </a:highlight>
                <a:latin typeface="Times New Roman" panose="02020603050405020304" pitchFamily="18" charset="0"/>
              </a:rPr>
              <a:t>If I had an hour to solve a problem and my life depended on the solution, I would spend the first 55 minutes determining the proper question to ask…. – Albert </a:t>
            </a:r>
            <a:r>
              <a:rPr lang="en-GB" sz="1600" b="0" i="1" dirty="0" smtClean="0">
                <a:solidFill>
                  <a:srgbClr val="723309"/>
                </a:solidFill>
                <a:effectLst/>
                <a:highlight>
                  <a:srgbClr val="FAFBF8"/>
                </a:highlight>
                <a:latin typeface="Times New Roman" panose="02020603050405020304" pitchFamily="18" charset="0"/>
              </a:rPr>
              <a:t>Einstein</a:t>
            </a:r>
            <a:endParaRPr lang="en-GB" sz="1600" b="0" i="1" dirty="0">
              <a:solidFill>
                <a:srgbClr val="723309"/>
              </a:solidFill>
              <a:effectLst/>
              <a:highlight>
                <a:srgbClr val="FAFBF8"/>
              </a:highlight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AA50028-878F-6DF9-752A-9A03A8136B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21" t="28809" r="38360" b="11354"/>
          <a:stretch/>
        </p:blipFill>
        <p:spPr>
          <a:xfrm>
            <a:off x="600856" y="1268186"/>
            <a:ext cx="4898572" cy="41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4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9" y="78058"/>
            <a:ext cx="12024731" cy="675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8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4F7AA-E40C-AEB9-EA71-E173B1D2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213745"/>
          </a:xfrm>
        </p:spPr>
        <p:txBody>
          <a:bodyPr anchor="b">
            <a:normAutofit/>
          </a:bodyPr>
          <a:lstStyle/>
          <a:p>
            <a:pPr algn="ctr"/>
            <a:r>
              <a:rPr lang="en-GB" sz="3600" dirty="0" smtClean="0">
                <a:solidFill>
                  <a:srgbClr val="FFFFFF"/>
                </a:solidFill>
              </a:rPr>
              <a:t>Purpose of the Agreement &amp; Certainty Matrix (AC Matrix)</a:t>
            </a:r>
            <a:br>
              <a:rPr lang="en-GB" sz="3600" dirty="0" smtClean="0">
                <a:solidFill>
                  <a:srgbClr val="FFFFFF"/>
                </a:solidFill>
              </a:rPr>
            </a:br>
            <a:r>
              <a:rPr lang="en-GB" sz="3600" dirty="0" smtClean="0">
                <a:solidFill>
                  <a:srgbClr val="FFFFFF"/>
                </a:solidFill>
              </a:rPr>
              <a:t> 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A768E6-83C0-9642-B122-ED2FB8D9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Reduce wasted effort by matching challenges with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Identify where local experiments may help solve larger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Make visible to everyone the range and the nature of the challenges facing people in the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Reduce the frustration of people not making progress on key challenges by identifying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mismatches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Share perspectives across functions and levels of the organization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085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031711-BF0D-FC50-731F-65558CB6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Min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C2D535-D089-3DAD-9749-8B8FED94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1. Structuring Invitation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Invite participants to categorize their current challenges as simple, complicated, complex, or chaotic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Ask them to place every challenge in the matrix based on their answers to two questions: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is the degree of agreement among the participants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regarding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challenge and the best way to address it?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is the degree of certainty and predictability about what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results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will be generated from the solutions proposed 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addressing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Ask them to think about the approaches they are using or considering to address each challenge, evaluate how well these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determine where there are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mismatches.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395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031711-BF0D-FC50-731F-65558CB6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Min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C2D535-D089-3DAD-9749-8B8FED942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. How Space Is Arranged and Materials Needed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Chairs or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rooms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people to sit in groups of 4–6, with or without small round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tables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Long open wall with a large tapestry paper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collaborative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space with illustration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the matrix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taped/pined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wall or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space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One page with a blank matrix for every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 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Post-it notes and markers 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everybody or edit access to the 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space</a:t>
            </a:r>
          </a:p>
          <a:p>
            <a:pPr marL="0" indent="0"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3. How Participation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Distributed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Everyone involved in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team or unit under discussion (not only leaders)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Everyone has an equal opportunity 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4. How Groups Are Configured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Individually to make initial assessments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Small groups of 4 to 6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Whole group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996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449733DD1A748BA6127F57A9EDD70" ma:contentTypeVersion="15" ma:contentTypeDescription="Create a new document." ma:contentTypeScope="" ma:versionID="e4d0b3de707fbc3da3031f4d00996d21">
  <xsd:schema xmlns:xsd="http://www.w3.org/2001/XMLSchema" xmlns:xs="http://www.w3.org/2001/XMLSchema" xmlns:p="http://schemas.microsoft.com/office/2006/metadata/properties" xmlns:ns3="cd8addf6-61cb-4eee-a3c1-57198b69df73" xmlns:ns4="dd108283-1b58-4602-b698-ae6e75725470" targetNamespace="http://schemas.microsoft.com/office/2006/metadata/properties" ma:root="true" ma:fieldsID="61cfcd4c846bef0bf531f87648269abf" ns3:_="" ns4:_="">
    <xsd:import namespace="cd8addf6-61cb-4eee-a3c1-57198b69df73"/>
    <xsd:import namespace="dd108283-1b58-4602-b698-ae6e757254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addf6-61cb-4eee-a3c1-57198b69d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08283-1b58-4602-b698-ae6e757254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8addf6-61cb-4eee-a3c1-57198b69df73" xsi:nil="true"/>
  </documentManagement>
</p:properties>
</file>

<file path=customXml/itemProps1.xml><?xml version="1.0" encoding="utf-8"?>
<ds:datastoreItem xmlns:ds="http://schemas.openxmlformats.org/officeDocument/2006/customXml" ds:itemID="{477E950F-7978-405D-9FE2-88B20FEBBA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3DB0A8-1628-4F0B-A171-40950C072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8addf6-61cb-4eee-a3c1-57198b69df73"/>
    <ds:schemaRef ds:uri="dd108283-1b58-4602-b698-ae6e757254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34772E-E787-48C4-BB95-26ACC44CE5A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dd108283-1b58-4602-b698-ae6e75725470"/>
    <ds:schemaRef ds:uri="cd8addf6-61cb-4eee-a3c1-57198b69df7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1606</Words>
  <Application>Microsoft Office PowerPoint</Application>
  <PresentationFormat>Widescreen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Agreement &amp; Certainty Matrix</vt:lpstr>
      <vt:lpstr>Take a moment just to pause</vt:lpstr>
      <vt:lpstr>Safe space</vt:lpstr>
      <vt:lpstr>What we will cover this session</vt:lpstr>
      <vt:lpstr>Agreement- &amp; Certainty-Matrix  Attribution: Liberating Structure developed by Henri Lipmanowicz and Keith McCandless. Inspired by Seeds of Compassion practitioners and consultant Mark Jones.</vt:lpstr>
      <vt:lpstr>PowerPoint Presentation</vt:lpstr>
      <vt:lpstr>Purpose of the Agreement &amp; Certainty Matrix (AC Matrix)  </vt:lpstr>
      <vt:lpstr>Min Specs</vt:lpstr>
      <vt:lpstr>Min Specs</vt:lpstr>
      <vt:lpstr>Tips and Traps</vt:lpstr>
      <vt:lpstr>PowerPoint Presentation</vt:lpstr>
      <vt:lpstr>Overview of proposed timeline</vt:lpstr>
      <vt:lpstr> Scenario You have recently taken a new leadership role in a well established team and want to bring everyone together around a common vision.     </vt:lpstr>
      <vt:lpstr>Liberating Structure – Agree/Certainty Matrix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Heard Seen Respected</dc:title>
  <dc:creator>Hilda Campbell</dc:creator>
  <cp:lastModifiedBy>Bee, Petra</cp:lastModifiedBy>
  <cp:revision>44</cp:revision>
  <dcterms:created xsi:type="dcterms:W3CDTF">2023-08-02T17:49:44Z</dcterms:created>
  <dcterms:modified xsi:type="dcterms:W3CDTF">2024-06-06T07:52:29Z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0x010100635449733DD1A748BA6127F57A9EDD70</vt:lpwstr>
  </property>
</Properties>
</file>